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3" r:id="rId2"/>
    <p:sldMasterId id="2147483665" r:id="rId3"/>
  </p:sldMasterIdLst>
  <p:notesMasterIdLst>
    <p:notesMasterId r:id="rId50"/>
  </p:notesMasterIdLst>
  <p:sldIdLst>
    <p:sldId id="383" r:id="rId4"/>
    <p:sldId id="442" r:id="rId5"/>
    <p:sldId id="443" r:id="rId6"/>
    <p:sldId id="258" r:id="rId7"/>
    <p:sldId id="435" r:id="rId8"/>
    <p:sldId id="433" r:id="rId9"/>
    <p:sldId id="444" r:id="rId10"/>
    <p:sldId id="359" r:id="rId11"/>
    <p:sldId id="278" r:id="rId12"/>
    <p:sldId id="378" r:id="rId13"/>
    <p:sldId id="308" r:id="rId14"/>
    <p:sldId id="389" r:id="rId15"/>
    <p:sldId id="300" r:id="rId16"/>
    <p:sldId id="301" r:id="rId17"/>
    <p:sldId id="432" r:id="rId18"/>
    <p:sldId id="445" r:id="rId19"/>
    <p:sldId id="403" r:id="rId20"/>
    <p:sldId id="292" r:id="rId21"/>
    <p:sldId id="404" r:id="rId22"/>
    <p:sldId id="405" r:id="rId23"/>
    <p:sldId id="406" r:id="rId24"/>
    <p:sldId id="407" r:id="rId25"/>
    <p:sldId id="422" r:id="rId26"/>
    <p:sldId id="408" r:id="rId27"/>
    <p:sldId id="409" r:id="rId28"/>
    <p:sldId id="446" r:id="rId29"/>
    <p:sldId id="411" r:id="rId30"/>
    <p:sldId id="447" r:id="rId31"/>
    <p:sldId id="424" r:id="rId32"/>
    <p:sldId id="426" r:id="rId33"/>
    <p:sldId id="427" r:id="rId34"/>
    <p:sldId id="439" r:id="rId35"/>
    <p:sldId id="440" r:id="rId36"/>
    <p:sldId id="441" r:id="rId37"/>
    <p:sldId id="305" r:id="rId38"/>
    <p:sldId id="419" r:id="rId39"/>
    <p:sldId id="420" r:id="rId40"/>
    <p:sldId id="309" r:id="rId41"/>
    <p:sldId id="307" r:id="rId42"/>
    <p:sldId id="448" r:id="rId43"/>
    <p:sldId id="413" r:id="rId44"/>
    <p:sldId id="414" r:id="rId45"/>
    <p:sldId id="415" r:id="rId46"/>
    <p:sldId id="416" r:id="rId47"/>
    <p:sldId id="417" r:id="rId48"/>
    <p:sldId id="418" r:id="rId49"/>
  </p:sldIdLst>
  <p:sldSz cx="10071100" cy="5664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784">
          <p15:clr>
            <a:srgbClr val="A4A3A4"/>
          </p15:clr>
        </p15:guide>
        <p15:guide id="2" pos="31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4061" autoAdjust="0"/>
  </p:normalViewPr>
  <p:slideViewPr>
    <p:cSldViewPr>
      <p:cViewPr varScale="1">
        <p:scale>
          <a:sx n="133" d="100"/>
          <a:sy n="133" d="100"/>
        </p:scale>
        <p:origin x="954" y="96"/>
      </p:cViewPr>
      <p:guideLst>
        <p:guide orient="horz" pos="1784"/>
        <p:guide pos="31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7D51-57FF-4DF5-A726-D559C9AFCB29}"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5880EE36-6EEB-4EBB-A325-1678A159FB04}" type="pres">
      <dgm:prSet presAssocID="{95E17D51-57FF-4DF5-A726-D559C9AFCB29}" presName="Name0" presStyleCnt="0">
        <dgm:presLayoutVars>
          <dgm:dir/>
          <dgm:animLvl val="lvl"/>
          <dgm:resizeHandles val="exact"/>
        </dgm:presLayoutVars>
      </dgm:prSet>
      <dgm:spPr/>
    </dgm:pt>
    <dgm:pt modelId="{27F6D719-F4FF-4FB2-BB76-87593EE252F0}" type="pres">
      <dgm:prSet presAssocID="{95E17D51-57FF-4DF5-A726-D559C9AFCB29}" presName="dummy" presStyleCnt="0"/>
      <dgm:spPr/>
    </dgm:pt>
    <dgm:pt modelId="{9223C2EC-EB72-405F-BC27-0A146C86A298}" type="pres">
      <dgm:prSet presAssocID="{95E17D51-57FF-4DF5-A726-D559C9AFCB29}" presName="linH" presStyleCnt="0"/>
      <dgm:spPr/>
    </dgm:pt>
    <dgm:pt modelId="{2DD535F9-96CD-431E-9523-F21C32CAA933}" type="pres">
      <dgm:prSet presAssocID="{95E17D51-57FF-4DF5-A726-D559C9AFCB29}" presName="padding1" presStyleCnt="0"/>
      <dgm:spPr/>
    </dgm:pt>
    <dgm:pt modelId="{EEA2078B-14E1-467B-A1B3-CB557EB6BBFC}" type="pres">
      <dgm:prSet presAssocID="{95E17D51-57FF-4DF5-A726-D559C9AFCB29}" presName="padding2" presStyleCnt="0"/>
      <dgm:spPr/>
    </dgm:pt>
    <dgm:pt modelId="{1252D01B-EE27-4F79-8C88-99BBFEB9A0F5}" type="pres">
      <dgm:prSet presAssocID="{95E17D51-57FF-4DF5-A726-D559C9AFCB29}" presName="negArrow" presStyleCnt="0"/>
      <dgm:spPr/>
    </dgm:pt>
    <dgm:pt modelId="{19791CAF-3661-4BD9-843A-6E0C63260B9F}" type="pres">
      <dgm:prSet presAssocID="{95E17D51-57FF-4DF5-A726-D559C9AFCB29}" presName="backgroundArrow" presStyleLbl="node1" presStyleIdx="0" presStyleCnt="1" custScaleY="68000" custLinFactNeighborX="825" custLinFactNeighborY="-1640"/>
      <dgm:spPr>
        <a:prstGeom prst="leftRightArrow">
          <a:avLst/>
        </a:prstGeom>
        <a:gradFill flip="none" rotWithShape="1">
          <a:gsLst>
            <a:gs pos="4425">
              <a:schemeClr val="accent6">
                <a:lumMod val="75000"/>
              </a:schemeClr>
            </a:gs>
            <a:gs pos="64000">
              <a:srgbClr val="FDF709"/>
            </a:gs>
            <a:gs pos="23000">
              <a:schemeClr val="accent6">
                <a:lumMod val="60000"/>
                <a:lumOff val="40000"/>
              </a:schemeClr>
            </a:gs>
            <a:gs pos="85000">
              <a:srgbClr val="FF0000"/>
            </a:gs>
          </a:gsLst>
          <a:lin ang="0" scaled="1"/>
          <a:tileRect/>
        </a:gradFill>
        <a:ln w="6350" cmpd="dbl"/>
      </dgm:spPr>
    </dgm:pt>
  </dgm:ptLst>
  <dgm:cxnLst>
    <dgm:cxn modelId="{FEA26C91-4A6B-4631-AB65-63E9C4692D73}" type="presOf" srcId="{95E17D51-57FF-4DF5-A726-D559C9AFCB29}" destId="{5880EE36-6EEB-4EBB-A325-1678A159FB04}" srcOrd="0" destOrd="0" presId="urn:microsoft.com/office/officeart/2005/8/layout/hProcess3"/>
    <dgm:cxn modelId="{5E4BF743-C87D-4101-AF4F-8DFEB9FC2DF5}" type="presParOf" srcId="{5880EE36-6EEB-4EBB-A325-1678A159FB04}" destId="{27F6D719-F4FF-4FB2-BB76-87593EE252F0}" srcOrd="0" destOrd="0" presId="urn:microsoft.com/office/officeart/2005/8/layout/hProcess3"/>
    <dgm:cxn modelId="{DA0D9E50-3BFB-40E3-9521-5E8D65429051}" type="presParOf" srcId="{5880EE36-6EEB-4EBB-A325-1678A159FB04}" destId="{9223C2EC-EB72-405F-BC27-0A146C86A298}" srcOrd="1" destOrd="0" presId="urn:microsoft.com/office/officeart/2005/8/layout/hProcess3"/>
    <dgm:cxn modelId="{94438160-28A4-4C8D-82E5-1DB51B4102A0}" type="presParOf" srcId="{9223C2EC-EB72-405F-BC27-0A146C86A298}" destId="{2DD535F9-96CD-431E-9523-F21C32CAA933}" srcOrd="0" destOrd="0" presId="urn:microsoft.com/office/officeart/2005/8/layout/hProcess3"/>
    <dgm:cxn modelId="{46C27900-924F-4BBD-A8DB-90551B72E082}" type="presParOf" srcId="{9223C2EC-EB72-405F-BC27-0A146C86A298}" destId="{EEA2078B-14E1-467B-A1B3-CB557EB6BBFC}" srcOrd="1" destOrd="0" presId="urn:microsoft.com/office/officeart/2005/8/layout/hProcess3"/>
    <dgm:cxn modelId="{A2ADD859-BE29-4F05-B507-F17A69B7428E}" type="presParOf" srcId="{9223C2EC-EB72-405F-BC27-0A146C86A298}" destId="{1252D01B-EE27-4F79-8C88-99BBFEB9A0F5}" srcOrd="2" destOrd="0" presId="urn:microsoft.com/office/officeart/2005/8/layout/hProcess3"/>
    <dgm:cxn modelId="{04F89129-69F8-4906-BD09-A83F3A2A8860}" type="presParOf" srcId="{9223C2EC-EB72-405F-BC27-0A146C86A298}" destId="{19791CAF-3661-4BD9-843A-6E0C63260B9F}" srcOrd="3" destOrd="0" presId="urn:microsoft.com/office/officeart/2005/8/layout/h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1CAF-3661-4BD9-843A-6E0C63260B9F}">
      <dsp:nvSpPr>
        <dsp:cNvPr id="0" name=""/>
        <dsp:cNvSpPr/>
      </dsp:nvSpPr>
      <dsp:spPr>
        <a:xfrm>
          <a:off x="0" y="271126"/>
          <a:ext cx="9536145" cy="1283885"/>
        </a:xfrm>
        <a:prstGeom prst="leftRightArrow">
          <a:avLst/>
        </a:prstGeom>
        <a:gradFill flip="none" rotWithShape="1">
          <a:gsLst>
            <a:gs pos="4425">
              <a:schemeClr val="accent6">
                <a:lumMod val="75000"/>
              </a:schemeClr>
            </a:gs>
            <a:gs pos="64000">
              <a:srgbClr val="FDF709"/>
            </a:gs>
            <a:gs pos="23000">
              <a:schemeClr val="accent6">
                <a:lumMod val="60000"/>
                <a:lumOff val="40000"/>
              </a:schemeClr>
            </a:gs>
            <a:gs pos="85000">
              <a:srgbClr val="FF0000"/>
            </a:gs>
          </a:gsLst>
          <a:lin ang="0" scaled="1"/>
          <a:tileRect/>
        </a:gradFill>
        <a:ln w="6350" cap="flat" cmpd="dbl"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36" name="Shape 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Main Slides -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Text"/>
          <p:cNvSpPr txBox="1">
            <a:spLocks noGrp="1"/>
          </p:cNvSpPr>
          <p:nvPr>
            <p:ph type="title"/>
          </p:nvPr>
        </p:nvSpPr>
        <p:spPr>
          <a:xfrm>
            <a:off x="342820" y="182879"/>
            <a:ext cx="8040540" cy="661681"/>
          </a:xfrm>
          <a:prstGeom prst="rect">
            <a:avLst/>
          </a:prstGeom>
        </p:spPr>
        <p:txBody>
          <a:bodyPr>
            <a:normAutofit/>
          </a:bodyPr>
          <a:lstStyle>
            <a:lvl1pPr>
              <a:defRPr sz="3000">
                <a:solidFill>
                  <a:srgbClr val="FFFFFF"/>
                </a:solidFill>
                <a:latin typeface="Georgia"/>
                <a:ea typeface="Georgia"/>
                <a:cs typeface="Georgia"/>
                <a:sym typeface="Georgia"/>
              </a:defRPr>
            </a:lvl1pPr>
          </a:lstStyle>
          <a:p>
            <a:r>
              <a:rPr dirty="0"/>
              <a:t>Title Text</a:t>
            </a:r>
          </a:p>
        </p:txBody>
      </p:sp>
      <p:sp>
        <p:nvSpPr>
          <p:cNvPr id="19" name="Body Level One…"/>
          <p:cNvSpPr txBox="1">
            <a:spLocks noGrp="1"/>
          </p:cNvSpPr>
          <p:nvPr>
            <p:ph type="body" idx="1"/>
          </p:nvPr>
        </p:nvSpPr>
        <p:spPr>
          <a:xfrm>
            <a:off x="346243" y="1005839"/>
            <a:ext cx="9491178" cy="4266356"/>
          </a:xfrm>
          <a:prstGeom prst="rect">
            <a:avLst/>
          </a:prstGeom>
        </p:spPr>
        <p:txBody>
          <a:bodyPr/>
          <a:lstStyle>
            <a:lvl1pPr marL="285750" indent="-285750">
              <a:lnSpc>
                <a:spcPct val="120000"/>
              </a:lnSpc>
              <a:buSzTx/>
              <a:buFont typeface="Arial" panose="020B0604020202020204" pitchFamily="34" charset="0"/>
              <a:buChar char="•"/>
              <a:defRPr lang="en-US" sz="1800" b="0" i="0" u="none" strike="noStrike" cap="none" spc="0" baseline="0" dirty="0">
                <a:solidFill>
                  <a:srgbClr val="FFFFFF"/>
                </a:solidFill>
                <a:effectLst/>
                <a:uFillTx/>
                <a:latin typeface="+mj-lt"/>
                <a:ea typeface="Calibri" panose="020F0502020204030204" pitchFamily="34" charset="0"/>
                <a:cs typeface="Times New Roman" panose="02020603050405020304" pitchFamily="18" charset="0"/>
                <a:sym typeface="Helvetica"/>
              </a:defRPr>
            </a:lvl1pPr>
            <a:lvl2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2pPr>
            <a:lvl3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3pPr>
            <a:lvl4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4pPr>
            <a:lvl5pPr marL="285750" indent="-285750">
              <a:lnSpc>
                <a:spcPct val="120000"/>
              </a:lnSpc>
              <a:buSzTx/>
              <a:buFont typeface="Arial" panose="020B0604020202020204" pitchFamily="34" charset="0"/>
              <a:buChar char="•"/>
              <a:defRPr sz="1600">
                <a:solidFill>
                  <a:srgbClr val="FFFFFF"/>
                </a:solidFill>
                <a:latin typeface="+mj-lt"/>
                <a:ea typeface="+mj-ea"/>
                <a:cs typeface="+mj-cs"/>
                <a:sym typeface="Helvetica"/>
              </a:defRPr>
            </a:lvl5pPr>
          </a:lstStyle>
          <a:p>
            <a:endParaRPr lang="en-US" dirty="0"/>
          </a:p>
        </p:txBody>
      </p:sp>
      <p:sp>
        <p:nvSpPr>
          <p:cNvPr id="20" name="Slide Number"/>
          <p:cNvSpPr txBox="1">
            <a:spLocks noGrp="1"/>
          </p:cNvSpPr>
          <p:nvPr>
            <p:ph type="sldNum" sz="quarter" idx="2"/>
          </p:nvPr>
        </p:nvSpPr>
        <p:spPr>
          <a:xfrm>
            <a:off x="9683750" y="5433475"/>
            <a:ext cx="387350" cy="230726"/>
          </a:xfrm>
          <a:prstGeom prst="rect">
            <a:avLst/>
          </a:prstGeom>
        </p:spPr>
        <p:txBody>
          <a:bodyPr wrap="square"/>
          <a:lstStyle>
            <a:lvl1pPr algn="ctr">
              <a:defRPr sz="1000">
                <a:solidFill>
                  <a:srgbClr val="FFFFFF"/>
                </a:solidFill>
              </a:defRPr>
            </a:lvl1p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1E88B-6580-4885-A5F5-41C5CCCFE515}"/>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3" name="Footer Placeholder 2">
            <a:extLst>
              <a:ext uri="{FF2B5EF4-FFF2-40B4-BE49-F238E27FC236}">
                <a16:creationId xmlns:a16="http://schemas.microsoft.com/office/drawing/2014/main" id="{C551AD76-2930-4C15-9F20-82628CA6F4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B13BE4-ED47-46D9-A70E-5032FED70820}"/>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280240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C908-2769-45B4-8B7A-B3BAC89F0444}"/>
              </a:ext>
            </a:extLst>
          </p:cNvPr>
          <p:cNvSpPr>
            <a:spLocks noGrp="1"/>
          </p:cNvSpPr>
          <p:nvPr>
            <p:ph type="title"/>
          </p:nvPr>
        </p:nvSpPr>
        <p:spPr>
          <a:xfrm>
            <a:off x="693738" y="377825"/>
            <a:ext cx="3248025" cy="13208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E09DC1-FC1F-438E-A323-FFD980DA77BF}"/>
              </a:ext>
            </a:extLst>
          </p:cNvPr>
          <p:cNvSpPr>
            <a:spLocks noGrp="1"/>
          </p:cNvSpPr>
          <p:nvPr>
            <p:ph idx="1"/>
          </p:nvPr>
        </p:nvSpPr>
        <p:spPr>
          <a:xfrm>
            <a:off x="4281488" y="815975"/>
            <a:ext cx="5099050" cy="4024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975D33-B19B-47D1-A56B-5D2F960E5599}"/>
              </a:ext>
            </a:extLst>
          </p:cNvPr>
          <p:cNvSpPr>
            <a:spLocks noGrp="1"/>
          </p:cNvSpPr>
          <p:nvPr>
            <p:ph type="body" sz="half" idx="2"/>
          </p:nvPr>
        </p:nvSpPr>
        <p:spPr>
          <a:xfrm>
            <a:off x="693738" y="1698625"/>
            <a:ext cx="3248025" cy="31480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FB88F-DD55-423B-9FE5-1A28D636E300}"/>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6" name="Footer Placeholder 5">
            <a:extLst>
              <a:ext uri="{FF2B5EF4-FFF2-40B4-BE49-F238E27FC236}">
                <a16:creationId xmlns:a16="http://schemas.microsoft.com/office/drawing/2014/main" id="{A4B01101-AC98-43C9-BAB8-2B7A26FC0D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C81DCF-060B-44D8-9918-19FF7E424F3C}"/>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34013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022C-8E28-416B-B62E-857A889C1023}"/>
              </a:ext>
            </a:extLst>
          </p:cNvPr>
          <p:cNvSpPr>
            <a:spLocks noGrp="1"/>
          </p:cNvSpPr>
          <p:nvPr>
            <p:ph type="title"/>
          </p:nvPr>
        </p:nvSpPr>
        <p:spPr>
          <a:xfrm>
            <a:off x="693738" y="377825"/>
            <a:ext cx="3248025" cy="13208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A18767-5CDE-433E-B004-D345F045BA7C}"/>
              </a:ext>
            </a:extLst>
          </p:cNvPr>
          <p:cNvSpPr>
            <a:spLocks noGrp="1"/>
          </p:cNvSpPr>
          <p:nvPr>
            <p:ph type="pic" idx="1"/>
          </p:nvPr>
        </p:nvSpPr>
        <p:spPr>
          <a:xfrm>
            <a:off x="4281488" y="815975"/>
            <a:ext cx="5099050" cy="40243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313D17-4E20-4FAA-8E15-4878AFCCDD79}"/>
              </a:ext>
            </a:extLst>
          </p:cNvPr>
          <p:cNvSpPr>
            <a:spLocks noGrp="1"/>
          </p:cNvSpPr>
          <p:nvPr>
            <p:ph type="body" sz="half" idx="2"/>
          </p:nvPr>
        </p:nvSpPr>
        <p:spPr>
          <a:xfrm>
            <a:off x="693738" y="1698625"/>
            <a:ext cx="3248025" cy="31480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571CD-2EF3-430A-AECF-CB005B9C1B5F}"/>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6" name="Footer Placeholder 5">
            <a:extLst>
              <a:ext uri="{FF2B5EF4-FFF2-40B4-BE49-F238E27FC236}">
                <a16:creationId xmlns:a16="http://schemas.microsoft.com/office/drawing/2014/main" id="{8583ECD9-FA0A-415A-8402-C6DE855425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5E4DD3-CF00-4E0C-AC26-15F7299FC84F}"/>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426094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8970-766F-4389-9597-AEB8AF51A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8D4A67-2BB7-4F38-BC26-6AF076A69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B5BC2-C56C-48E3-99D6-4C00E03FEF77}"/>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5" name="Footer Placeholder 4">
            <a:extLst>
              <a:ext uri="{FF2B5EF4-FFF2-40B4-BE49-F238E27FC236}">
                <a16:creationId xmlns:a16="http://schemas.microsoft.com/office/drawing/2014/main" id="{E4DE7C7C-BAA7-4FE5-A437-5B3E1FC2F6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25EC6A-E03A-4311-B10F-8A52549E094E}"/>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1517279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41369-8B9C-44BC-A87E-169B72EC5AA4}"/>
              </a:ext>
            </a:extLst>
          </p:cNvPr>
          <p:cNvSpPr>
            <a:spLocks noGrp="1"/>
          </p:cNvSpPr>
          <p:nvPr>
            <p:ph type="title" orient="vert"/>
          </p:nvPr>
        </p:nvSpPr>
        <p:spPr>
          <a:xfrm>
            <a:off x="7207250" y="301625"/>
            <a:ext cx="2171700" cy="4800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7CFE96-C95A-4665-B991-6A70BF768192}"/>
              </a:ext>
            </a:extLst>
          </p:cNvPr>
          <p:cNvSpPr>
            <a:spLocks noGrp="1"/>
          </p:cNvSpPr>
          <p:nvPr>
            <p:ph type="body" orient="vert" idx="1"/>
          </p:nvPr>
        </p:nvSpPr>
        <p:spPr>
          <a:xfrm>
            <a:off x="692150" y="301625"/>
            <a:ext cx="63627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2FB10-C114-4DF1-8420-780694462312}"/>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5" name="Footer Placeholder 4">
            <a:extLst>
              <a:ext uri="{FF2B5EF4-FFF2-40B4-BE49-F238E27FC236}">
                <a16:creationId xmlns:a16="http://schemas.microsoft.com/office/drawing/2014/main" id="{A26552AE-546B-451C-9592-F3B51B7B9C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618DA3-E272-497A-88F5-52AB2B3AE76B}"/>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3598375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ED9-FD03-52D4-3F2B-0524B66F57AA}"/>
              </a:ext>
            </a:extLst>
          </p:cNvPr>
          <p:cNvSpPr>
            <a:spLocks noGrp="1"/>
          </p:cNvSpPr>
          <p:nvPr>
            <p:ph type="ctrTitle"/>
          </p:nvPr>
        </p:nvSpPr>
        <p:spPr>
          <a:xfrm>
            <a:off x="1258888" y="926989"/>
            <a:ext cx="7553325" cy="1971981"/>
          </a:xfrm>
        </p:spPr>
        <p:txBody>
          <a:bodyPr anchor="b"/>
          <a:lstStyle>
            <a:lvl1pPr algn="ctr">
              <a:defRPr sz="4955"/>
            </a:lvl1pPr>
          </a:lstStyle>
          <a:p>
            <a:r>
              <a:rPr lang="en-US"/>
              <a:t>Click to edit Master title style</a:t>
            </a:r>
          </a:p>
        </p:txBody>
      </p:sp>
      <p:sp>
        <p:nvSpPr>
          <p:cNvPr id="3" name="Subtitle 2">
            <a:extLst>
              <a:ext uri="{FF2B5EF4-FFF2-40B4-BE49-F238E27FC236}">
                <a16:creationId xmlns:a16="http://schemas.microsoft.com/office/drawing/2014/main" id="{E611831A-A5EF-B9DE-56A5-C626B2903432}"/>
              </a:ext>
            </a:extLst>
          </p:cNvPr>
          <p:cNvSpPr>
            <a:spLocks noGrp="1"/>
          </p:cNvSpPr>
          <p:nvPr>
            <p:ph type="subTitle" idx="1"/>
          </p:nvPr>
        </p:nvSpPr>
        <p:spPr>
          <a:xfrm>
            <a:off x="1258888" y="2975016"/>
            <a:ext cx="7553325" cy="1367537"/>
          </a:xfrm>
        </p:spPr>
        <p:txBody>
          <a:bodyPr/>
          <a:lstStyle>
            <a:lvl1pPr marL="0" indent="0" algn="ctr">
              <a:buNone/>
              <a:defRPr sz="1982"/>
            </a:lvl1pPr>
            <a:lvl2pPr marL="377601" indent="0" algn="ctr">
              <a:buNone/>
              <a:defRPr sz="1652"/>
            </a:lvl2pPr>
            <a:lvl3pPr marL="755203" indent="0" algn="ctr">
              <a:buNone/>
              <a:defRPr sz="1487"/>
            </a:lvl3pPr>
            <a:lvl4pPr marL="1132804" indent="0" algn="ctr">
              <a:buNone/>
              <a:defRPr sz="1321"/>
            </a:lvl4pPr>
            <a:lvl5pPr marL="1510406" indent="0" algn="ctr">
              <a:buNone/>
              <a:defRPr sz="1321"/>
            </a:lvl5pPr>
            <a:lvl6pPr marL="1888007" indent="0" algn="ctr">
              <a:buNone/>
              <a:defRPr sz="1321"/>
            </a:lvl6pPr>
            <a:lvl7pPr marL="2265609" indent="0" algn="ctr">
              <a:buNone/>
              <a:defRPr sz="1321"/>
            </a:lvl7pPr>
            <a:lvl8pPr marL="2643210" indent="0" algn="ctr">
              <a:buNone/>
              <a:defRPr sz="1321"/>
            </a:lvl8pPr>
            <a:lvl9pPr marL="3020812" indent="0" algn="ctr">
              <a:buNone/>
              <a:defRPr sz="1321"/>
            </a:lvl9pPr>
          </a:lstStyle>
          <a:p>
            <a:r>
              <a:rPr lang="en-US"/>
              <a:t>Click to edit Master subtitle style</a:t>
            </a:r>
          </a:p>
        </p:txBody>
      </p:sp>
      <p:sp>
        <p:nvSpPr>
          <p:cNvPr id="4" name="Date Placeholder 3">
            <a:extLst>
              <a:ext uri="{FF2B5EF4-FFF2-40B4-BE49-F238E27FC236}">
                <a16:creationId xmlns:a16="http://schemas.microsoft.com/office/drawing/2014/main" id="{8F2624F2-AACC-7269-761F-5925D373E8CC}"/>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5" name="Footer Placeholder 4">
            <a:extLst>
              <a:ext uri="{FF2B5EF4-FFF2-40B4-BE49-F238E27FC236}">
                <a16:creationId xmlns:a16="http://schemas.microsoft.com/office/drawing/2014/main" id="{03EFDF0B-5DD9-A3A5-ABD4-000AF2D57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82400-A746-B751-D333-E80936EE983B}"/>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258132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5F03-E600-CB48-AD0A-FFBEE0824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57A1C-0F1F-2DD6-11DE-6E2480B82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06835-C814-0AF2-EF23-67CA3AFF8935}"/>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5" name="Footer Placeholder 4">
            <a:extLst>
              <a:ext uri="{FF2B5EF4-FFF2-40B4-BE49-F238E27FC236}">
                <a16:creationId xmlns:a16="http://schemas.microsoft.com/office/drawing/2014/main" id="{1F9F8012-6674-4ED4-649F-CC754F3C1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F58C7-4BA2-6D10-B512-7B5E8A0CF92C}"/>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3301377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8CB0-5419-EC65-94D3-5BDC4A3C26D8}"/>
              </a:ext>
            </a:extLst>
          </p:cNvPr>
          <p:cNvSpPr>
            <a:spLocks noGrp="1"/>
          </p:cNvSpPr>
          <p:nvPr>
            <p:ph type="title"/>
          </p:nvPr>
        </p:nvSpPr>
        <p:spPr>
          <a:xfrm>
            <a:off x="687143" y="1412118"/>
            <a:ext cx="8686324" cy="2356149"/>
          </a:xfrm>
        </p:spPr>
        <p:txBody>
          <a:bodyPr anchor="b"/>
          <a:lstStyle>
            <a:lvl1pPr>
              <a:defRPr sz="4955"/>
            </a:lvl1pPr>
          </a:lstStyle>
          <a:p>
            <a:r>
              <a:rPr lang="en-US"/>
              <a:t>Click to edit Master title style</a:t>
            </a:r>
          </a:p>
        </p:txBody>
      </p:sp>
      <p:sp>
        <p:nvSpPr>
          <p:cNvPr id="3" name="Text Placeholder 2">
            <a:extLst>
              <a:ext uri="{FF2B5EF4-FFF2-40B4-BE49-F238E27FC236}">
                <a16:creationId xmlns:a16="http://schemas.microsoft.com/office/drawing/2014/main" id="{D071360B-769E-AFC2-C57C-5F838D34B252}"/>
              </a:ext>
            </a:extLst>
          </p:cNvPr>
          <p:cNvSpPr>
            <a:spLocks noGrp="1"/>
          </p:cNvSpPr>
          <p:nvPr>
            <p:ph type="body" idx="1"/>
          </p:nvPr>
        </p:nvSpPr>
        <p:spPr>
          <a:xfrm>
            <a:off x="687143" y="3790557"/>
            <a:ext cx="8686324" cy="1239043"/>
          </a:xfrm>
        </p:spPr>
        <p:txBody>
          <a:bodyPr/>
          <a:lstStyle>
            <a:lvl1pPr marL="0" indent="0">
              <a:buNone/>
              <a:defRPr sz="1982">
                <a:solidFill>
                  <a:schemeClr val="tx1">
                    <a:tint val="75000"/>
                  </a:schemeClr>
                </a:solidFill>
              </a:defRPr>
            </a:lvl1pPr>
            <a:lvl2pPr marL="377601" indent="0">
              <a:buNone/>
              <a:defRPr sz="1652">
                <a:solidFill>
                  <a:schemeClr val="tx1">
                    <a:tint val="75000"/>
                  </a:schemeClr>
                </a:solidFill>
              </a:defRPr>
            </a:lvl2pPr>
            <a:lvl3pPr marL="755203" indent="0">
              <a:buNone/>
              <a:defRPr sz="1487">
                <a:solidFill>
                  <a:schemeClr val="tx1">
                    <a:tint val="75000"/>
                  </a:schemeClr>
                </a:solidFill>
              </a:defRPr>
            </a:lvl3pPr>
            <a:lvl4pPr marL="1132804" indent="0">
              <a:buNone/>
              <a:defRPr sz="1321">
                <a:solidFill>
                  <a:schemeClr val="tx1">
                    <a:tint val="75000"/>
                  </a:schemeClr>
                </a:solidFill>
              </a:defRPr>
            </a:lvl4pPr>
            <a:lvl5pPr marL="1510406" indent="0">
              <a:buNone/>
              <a:defRPr sz="1321">
                <a:solidFill>
                  <a:schemeClr val="tx1">
                    <a:tint val="75000"/>
                  </a:schemeClr>
                </a:solidFill>
              </a:defRPr>
            </a:lvl5pPr>
            <a:lvl6pPr marL="1888007" indent="0">
              <a:buNone/>
              <a:defRPr sz="1321">
                <a:solidFill>
                  <a:schemeClr val="tx1">
                    <a:tint val="75000"/>
                  </a:schemeClr>
                </a:solidFill>
              </a:defRPr>
            </a:lvl6pPr>
            <a:lvl7pPr marL="2265609" indent="0">
              <a:buNone/>
              <a:defRPr sz="1321">
                <a:solidFill>
                  <a:schemeClr val="tx1">
                    <a:tint val="75000"/>
                  </a:schemeClr>
                </a:solidFill>
              </a:defRPr>
            </a:lvl7pPr>
            <a:lvl8pPr marL="2643210" indent="0">
              <a:buNone/>
              <a:defRPr sz="1321">
                <a:solidFill>
                  <a:schemeClr val="tx1">
                    <a:tint val="75000"/>
                  </a:schemeClr>
                </a:solidFill>
              </a:defRPr>
            </a:lvl8pPr>
            <a:lvl9pPr marL="3020812" indent="0">
              <a:buNone/>
              <a:defRPr sz="132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312161-DEFF-D4EB-ACB2-0B1EB3988D02}"/>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5" name="Footer Placeholder 4">
            <a:extLst>
              <a:ext uri="{FF2B5EF4-FFF2-40B4-BE49-F238E27FC236}">
                <a16:creationId xmlns:a16="http://schemas.microsoft.com/office/drawing/2014/main" id="{7DBB1943-6021-35E3-CA13-D835FF762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024BE-960A-63BE-56C1-31063CBA4B0E}"/>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293278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4EDF-11A6-3C60-3657-C6848083C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A9F9D8-F03A-5BF5-5518-B5D99BDEF66B}"/>
              </a:ext>
            </a:extLst>
          </p:cNvPr>
          <p:cNvSpPr>
            <a:spLocks noGrp="1"/>
          </p:cNvSpPr>
          <p:nvPr>
            <p:ph sz="half" idx="1"/>
          </p:nvPr>
        </p:nvSpPr>
        <p:spPr>
          <a:xfrm>
            <a:off x="692388" y="1507831"/>
            <a:ext cx="4280218" cy="3593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30FE07-4A82-666F-0898-CDC44CF56DB0}"/>
              </a:ext>
            </a:extLst>
          </p:cNvPr>
          <p:cNvSpPr>
            <a:spLocks noGrp="1"/>
          </p:cNvSpPr>
          <p:nvPr>
            <p:ph sz="half" idx="2"/>
          </p:nvPr>
        </p:nvSpPr>
        <p:spPr>
          <a:xfrm>
            <a:off x="5098494" y="1507831"/>
            <a:ext cx="4280218" cy="3593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3C734-D454-42E8-1D08-8DDA85D7D50A}"/>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6" name="Footer Placeholder 5">
            <a:extLst>
              <a:ext uri="{FF2B5EF4-FFF2-40B4-BE49-F238E27FC236}">
                <a16:creationId xmlns:a16="http://schemas.microsoft.com/office/drawing/2014/main" id="{64722E48-2B7C-ACEB-D3B6-6CB33DD8B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A7365-22EA-945E-753B-4C398E490037}"/>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109337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2408-CA47-C80A-EEFE-D969AAD18AD7}"/>
              </a:ext>
            </a:extLst>
          </p:cNvPr>
          <p:cNvSpPr>
            <a:spLocks noGrp="1"/>
          </p:cNvSpPr>
          <p:nvPr>
            <p:ph type="title"/>
          </p:nvPr>
        </p:nvSpPr>
        <p:spPr>
          <a:xfrm>
            <a:off x="693700" y="301567"/>
            <a:ext cx="8686324" cy="10948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1E605E-9914-94A4-434E-A1FAC6402A90}"/>
              </a:ext>
            </a:extLst>
          </p:cNvPr>
          <p:cNvSpPr>
            <a:spLocks noGrp="1"/>
          </p:cNvSpPr>
          <p:nvPr>
            <p:ph type="body" idx="1"/>
          </p:nvPr>
        </p:nvSpPr>
        <p:spPr>
          <a:xfrm>
            <a:off x="693700" y="1388516"/>
            <a:ext cx="4260547" cy="680490"/>
          </a:xfrm>
        </p:spPr>
        <p:txBody>
          <a:bodyPr anchor="b"/>
          <a:lstStyle>
            <a:lvl1pPr marL="0" indent="0">
              <a:buNone/>
              <a:defRPr sz="1982" b="1"/>
            </a:lvl1pPr>
            <a:lvl2pPr marL="377601" indent="0">
              <a:buNone/>
              <a:defRPr sz="1652" b="1"/>
            </a:lvl2pPr>
            <a:lvl3pPr marL="755203" indent="0">
              <a:buNone/>
              <a:defRPr sz="1487" b="1"/>
            </a:lvl3pPr>
            <a:lvl4pPr marL="1132804" indent="0">
              <a:buNone/>
              <a:defRPr sz="1321" b="1"/>
            </a:lvl4pPr>
            <a:lvl5pPr marL="1510406" indent="0">
              <a:buNone/>
              <a:defRPr sz="1321" b="1"/>
            </a:lvl5pPr>
            <a:lvl6pPr marL="1888007" indent="0">
              <a:buNone/>
              <a:defRPr sz="1321" b="1"/>
            </a:lvl6pPr>
            <a:lvl7pPr marL="2265609" indent="0">
              <a:buNone/>
              <a:defRPr sz="1321" b="1"/>
            </a:lvl7pPr>
            <a:lvl8pPr marL="2643210" indent="0">
              <a:buNone/>
              <a:defRPr sz="1321" b="1"/>
            </a:lvl8pPr>
            <a:lvl9pPr marL="3020812" indent="0">
              <a:buNone/>
              <a:defRPr sz="1321" b="1"/>
            </a:lvl9pPr>
          </a:lstStyle>
          <a:p>
            <a:pPr lvl="0"/>
            <a:r>
              <a:rPr lang="en-US"/>
              <a:t>Click to edit Master text styles</a:t>
            </a:r>
          </a:p>
        </p:txBody>
      </p:sp>
      <p:sp>
        <p:nvSpPr>
          <p:cNvPr id="4" name="Content Placeholder 3">
            <a:extLst>
              <a:ext uri="{FF2B5EF4-FFF2-40B4-BE49-F238E27FC236}">
                <a16:creationId xmlns:a16="http://schemas.microsoft.com/office/drawing/2014/main" id="{6F61E409-F063-FA70-CB2D-E8E60A88EFBB}"/>
              </a:ext>
            </a:extLst>
          </p:cNvPr>
          <p:cNvSpPr>
            <a:spLocks noGrp="1"/>
          </p:cNvSpPr>
          <p:nvPr>
            <p:ph sz="half" idx="2"/>
          </p:nvPr>
        </p:nvSpPr>
        <p:spPr>
          <a:xfrm>
            <a:off x="693700" y="2069006"/>
            <a:ext cx="4260547" cy="3043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03C9D4-01D0-31E6-1CED-34D9FA4FD67F}"/>
              </a:ext>
            </a:extLst>
          </p:cNvPr>
          <p:cNvSpPr>
            <a:spLocks noGrp="1"/>
          </p:cNvSpPr>
          <p:nvPr>
            <p:ph type="body" sz="quarter" idx="3"/>
          </p:nvPr>
        </p:nvSpPr>
        <p:spPr>
          <a:xfrm>
            <a:off x="5098495" y="1388516"/>
            <a:ext cx="4281529" cy="680490"/>
          </a:xfrm>
        </p:spPr>
        <p:txBody>
          <a:bodyPr anchor="b"/>
          <a:lstStyle>
            <a:lvl1pPr marL="0" indent="0">
              <a:buNone/>
              <a:defRPr sz="1982" b="1"/>
            </a:lvl1pPr>
            <a:lvl2pPr marL="377601" indent="0">
              <a:buNone/>
              <a:defRPr sz="1652" b="1"/>
            </a:lvl2pPr>
            <a:lvl3pPr marL="755203" indent="0">
              <a:buNone/>
              <a:defRPr sz="1487" b="1"/>
            </a:lvl3pPr>
            <a:lvl4pPr marL="1132804" indent="0">
              <a:buNone/>
              <a:defRPr sz="1321" b="1"/>
            </a:lvl4pPr>
            <a:lvl5pPr marL="1510406" indent="0">
              <a:buNone/>
              <a:defRPr sz="1321" b="1"/>
            </a:lvl5pPr>
            <a:lvl6pPr marL="1888007" indent="0">
              <a:buNone/>
              <a:defRPr sz="1321" b="1"/>
            </a:lvl6pPr>
            <a:lvl7pPr marL="2265609" indent="0">
              <a:buNone/>
              <a:defRPr sz="1321" b="1"/>
            </a:lvl7pPr>
            <a:lvl8pPr marL="2643210" indent="0">
              <a:buNone/>
              <a:defRPr sz="1321" b="1"/>
            </a:lvl8pPr>
            <a:lvl9pPr marL="3020812" indent="0">
              <a:buNone/>
              <a:defRPr sz="1321" b="1"/>
            </a:lvl9pPr>
          </a:lstStyle>
          <a:p>
            <a:pPr lvl="0"/>
            <a:r>
              <a:rPr lang="en-US"/>
              <a:t>Click to edit Master text styles</a:t>
            </a:r>
          </a:p>
        </p:txBody>
      </p:sp>
      <p:sp>
        <p:nvSpPr>
          <p:cNvPr id="6" name="Content Placeholder 5">
            <a:extLst>
              <a:ext uri="{FF2B5EF4-FFF2-40B4-BE49-F238E27FC236}">
                <a16:creationId xmlns:a16="http://schemas.microsoft.com/office/drawing/2014/main" id="{25A86D47-7757-A3D0-EC75-0E89D2FD761C}"/>
              </a:ext>
            </a:extLst>
          </p:cNvPr>
          <p:cNvSpPr>
            <a:spLocks noGrp="1"/>
          </p:cNvSpPr>
          <p:nvPr>
            <p:ph sz="quarter" idx="4"/>
          </p:nvPr>
        </p:nvSpPr>
        <p:spPr>
          <a:xfrm>
            <a:off x="5098495" y="2069006"/>
            <a:ext cx="4281529" cy="3043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EE0F3F-47DA-715D-6829-C2D69F3FB456}"/>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8" name="Footer Placeholder 7">
            <a:extLst>
              <a:ext uri="{FF2B5EF4-FFF2-40B4-BE49-F238E27FC236}">
                <a16:creationId xmlns:a16="http://schemas.microsoft.com/office/drawing/2014/main" id="{7BC056F8-522F-488F-9AFE-8047ADCD72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0BE365-66D6-5FD2-801A-A98BB4D9DA0E}"/>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277033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Slide -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Text"/>
          <p:cNvSpPr txBox="1">
            <a:spLocks noGrp="1"/>
          </p:cNvSpPr>
          <p:nvPr>
            <p:ph type="title"/>
          </p:nvPr>
        </p:nvSpPr>
        <p:spPr>
          <a:xfrm>
            <a:off x="342820" y="182879"/>
            <a:ext cx="8040540" cy="661681"/>
          </a:xfrm>
          <a:prstGeom prst="rect">
            <a:avLst/>
          </a:prstGeom>
        </p:spPr>
        <p:txBody>
          <a:bodyPr>
            <a:normAutofit/>
          </a:bodyPr>
          <a:lstStyle>
            <a:lvl1pPr>
              <a:defRPr sz="3000">
                <a:solidFill>
                  <a:srgbClr val="FFFFFF"/>
                </a:solidFill>
                <a:latin typeface="Georgia"/>
                <a:ea typeface="Georgia"/>
                <a:cs typeface="Georgia"/>
                <a:sym typeface="Georgia"/>
              </a:defRPr>
            </a:lvl1pPr>
          </a:lstStyle>
          <a:p>
            <a:r>
              <a:rPr dirty="0"/>
              <a:t>Title Text</a:t>
            </a:r>
          </a:p>
        </p:txBody>
      </p:sp>
      <p:sp>
        <p:nvSpPr>
          <p:cNvPr id="28" name="Body Level One…"/>
          <p:cNvSpPr txBox="1">
            <a:spLocks noGrp="1"/>
          </p:cNvSpPr>
          <p:nvPr>
            <p:ph type="body" idx="1"/>
          </p:nvPr>
        </p:nvSpPr>
        <p:spPr>
          <a:xfrm>
            <a:off x="346243" y="1005839"/>
            <a:ext cx="9491178" cy="4266356"/>
          </a:xfrm>
          <a:prstGeom prst="rect">
            <a:avLst/>
          </a:prstGeom>
        </p:spPr>
        <p:txBody>
          <a:bodyPr/>
          <a:lstStyle>
            <a:lvl1pPr marL="285750" indent="-285750">
              <a:lnSpc>
                <a:spcPct val="120000"/>
              </a:lnSpc>
              <a:spcBef>
                <a:spcPts val="1200"/>
              </a:spcBef>
              <a:spcAft>
                <a:spcPts val="1200"/>
              </a:spcAft>
              <a:buSzTx/>
              <a:buFont typeface="Arial" panose="020B0604020202020204" pitchFamily="34" charset="0"/>
              <a:buChar char="•"/>
              <a:defRPr sz="1800">
                <a:solidFill>
                  <a:srgbClr val="FFFFFF"/>
                </a:solidFill>
                <a:latin typeface="+mj-lt"/>
                <a:ea typeface="+mj-ea"/>
                <a:cs typeface="+mj-cs"/>
                <a:sym typeface="Helvetica"/>
              </a:defRPr>
            </a:lvl1pPr>
            <a:lvl2pPr marL="914400" indent="-285750">
              <a:lnSpc>
                <a:spcPct val="120000"/>
              </a:lnSpc>
              <a:spcBef>
                <a:spcPts val="0"/>
              </a:spcBef>
              <a:spcAft>
                <a:spcPts val="0"/>
              </a:spcAft>
              <a:buSzTx/>
              <a:buFont typeface="Wingdings" panose="05000000000000000000" pitchFamily="2" charset="2"/>
              <a:buChar char="§"/>
              <a:defRPr sz="1800">
                <a:solidFill>
                  <a:srgbClr val="FFFFFF"/>
                </a:solidFill>
                <a:latin typeface="+mj-lt"/>
                <a:ea typeface="+mj-ea"/>
                <a:cs typeface="+mj-cs"/>
                <a:sym typeface="Helvetica"/>
              </a:defRPr>
            </a:lvl2pPr>
            <a:lvl3pPr>
              <a:lnSpc>
                <a:spcPct val="120000"/>
              </a:lnSpc>
              <a:buSzTx/>
              <a:buFontTx/>
              <a:buNone/>
              <a:defRPr sz="1800">
                <a:solidFill>
                  <a:srgbClr val="FFFFFF"/>
                </a:solidFill>
                <a:latin typeface="+mj-lt"/>
                <a:ea typeface="+mj-ea"/>
                <a:cs typeface="+mj-cs"/>
                <a:sym typeface="Helvetica"/>
              </a:defRPr>
            </a:lvl3pPr>
            <a:lvl4pPr>
              <a:lnSpc>
                <a:spcPct val="120000"/>
              </a:lnSpc>
              <a:buSzTx/>
              <a:buFontTx/>
              <a:buNone/>
              <a:defRPr sz="1800">
                <a:solidFill>
                  <a:srgbClr val="FFFFFF"/>
                </a:solidFill>
                <a:latin typeface="+mj-lt"/>
                <a:ea typeface="+mj-ea"/>
                <a:cs typeface="+mj-cs"/>
                <a:sym typeface="Helvetica"/>
              </a:defRPr>
            </a:lvl4pPr>
            <a:lvl5pPr>
              <a:lnSpc>
                <a:spcPct val="120000"/>
              </a:lnSpc>
              <a:buSzTx/>
              <a:buFontTx/>
              <a:buNone/>
              <a:defRPr sz="1800">
                <a:solidFill>
                  <a:srgbClr val="FFFFFF"/>
                </a:solidFill>
                <a:latin typeface="+mj-lt"/>
                <a:ea typeface="+mj-ea"/>
                <a:cs typeface="+mj-cs"/>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9" name="Slide Number"/>
          <p:cNvSpPr txBox="1">
            <a:spLocks noGrp="1"/>
          </p:cNvSpPr>
          <p:nvPr>
            <p:ph type="sldNum" sz="quarter" idx="2"/>
          </p:nvPr>
        </p:nvSpPr>
        <p:spPr>
          <a:xfrm>
            <a:off x="9683750" y="5433475"/>
            <a:ext cx="387350" cy="262034"/>
          </a:xfrm>
          <a:prstGeom prst="rect">
            <a:avLst/>
          </a:prstGeom>
        </p:spPr>
        <p:txBody>
          <a:bodyPr wrap="square"/>
          <a:lstStyle>
            <a:lvl1pPr algn="ctr">
              <a:defRPr sz="1000">
                <a:solidFill>
                  <a:srgbClr val="FFFFFF"/>
                </a:solidFill>
              </a:defRPr>
            </a:lvl1pPr>
          </a:lstStyle>
          <a:p>
            <a:fld id="{86CB4B4D-7CA3-9044-876B-883B54F8677D}" type="slidenum">
              <a:rPr/>
              <a:p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7BCF-F9EB-0FEA-F3CE-9983E0303E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B20379-B38E-CB2E-3035-93294C1DD340}"/>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4" name="Footer Placeholder 3">
            <a:extLst>
              <a:ext uri="{FF2B5EF4-FFF2-40B4-BE49-F238E27FC236}">
                <a16:creationId xmlns:a16="http://schemas.microsoft.com/office/drawing/2014/main" id="{E33AB543-8BFF-1C08-0494-58129F3C1F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86CC34-C338-CA7C-2C9D-1B812D11B9B0}"/>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2406287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8605A-14DE-F2BC-B580-03C6C1CD1138}"/>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3" name="Footer Placeholder 2">
            <a:extLst>
              <a:ext uri="{FF2B5EF4-FFF2-40B4-BE49-F238E27FC236}">
                <a16:creationId xmlns:a16="http://schemas.microsoft.com/office/drawing/2014/main" id="{9832C90A-7EE9-215B-7502-44375DAD3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0388D-BC55-257F-4064-F59E5D0A70C9}"/>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432095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C998-13A1-CFAE-0652-B7461E59A8B1}"/>
              </a:ext>
            </a:extLst>
          </p:cNvPr>
          <p:cNvSpPr>
            <a:spLocks noGrp="1"/>
          </p:cNvSpPr>
          <p:nvPr>
            <p:ph type="title"/>
          </p:nvPr>
        </p:nvSpPr>
        <p:spPr>
          <a:xfrm>
            <a:off x="693700" y="377613"/>
            <a:ext cx="3248192" cy="1321647"/>
          </a:xfrm>
        </p:spPr>
        <p:txBody>
          <a:bodyPr anchor="b"/>
          <a:lstStyle>
            <a:lvl1pPr>
              <a:defRPr sz="2643"/>
            </a:lvl1pPr>
          </a:lstStyle>
          <a:p>
            <a:r>
              <a:rPr lang="en-US"/>
              <a:t>Click to edit Master title style</a:t>
            </a:r>
          </a:p>
        </p:txBody>
      </p:sp>
      <p:sp>
        <p:nvSpPr>
          <p:cNvPr id="3" name="Content Placeholder 2">
            <a:extLst>
              <a:ext uri="{FF2B5EF4-FFF2-40B4-BE49-F238E27FC236}">
                <a16:creationId xmlns:a16="http://schemas.microsoft.com/office/drawing/2014/main" id="{48DEC4D3-7C1C-A098-CE7A-FD0189804F0D}"/>
              </a:ext>
            </a:extLst>
          </p:cNvPr>
          <p:cNvSpPr>
            <a:spLocks noGrp="1"/>
          </p:cNvSpPr>
          <p:nvPr>
            <p:ph idx="1"/>
          </p:nvPr>
        </p:nvSpPr>
        <p:spPr>
          <a:xfrm>
            <a:off x="4281529" y="815540"/>
            <a:ext cx="5098494" cy="4025253"/>
          </a:xfrm>
        </p:spPr>
        <p:txBody>
          <a:bodyPr/>
          <a:lstStyle>
            <a:lvl1pPr>
              <a:defRPr sz="2643"/>
            </a:lvl1pPr>
            <a:lvl2pPr>
              <a:defRPr sz="2313"/>
            </a:lvl2pPr>
            <a:lvl3pPr>
              <a:defRPr sz="1982"/>
            </a:lvl3pPr>
            <a:lvl4pPr>
              <a:defRPr sz="1652"/>
            </a:lvl4pPr>
            <a:lvl5pPr>
              <a:defRPr sz="1652"/>
            </a:lvl5pPr>
            <a:lvl6pPr>
              <a:defRPr sz="1652"/>
            </a:lvl6pPr>
            <a:lvl7pPr>
              <a:defRPr sz="1652"/>
            </a:lvl7pPr>
            <a:lvl8pPr>
              <a:defRPr sz="1652"/>
            </a:lvl8pPr>
            <a:lvl9pPr>
              <a:defRPr sz="16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F9CB5-3FB1-D221-A534-57F0F433B66C}"/>
              </a:ext>
            </a:extLst>
          </p:cNvPr>
          <p:cNvSpPr>
            <a:spLocks noGrp="1"/>
          </p:cNvSpPr>
          <p:nvPr>
            <p:ph type="body" sz="half" idx="2"/>
          </p:nvPr>
        </p:nvSpPr>
        <p:spPr>
          <a:xfrm>
            <a:off x="693700" y="1699260"/>
            <a:ext cx="3248192" cy="3148089"/>
          </a:xfrm>
        </p:spPr>
        <p:txBody>
          <a:bodyPr/>
          <a:lstStyle>
            <a:lvl1pPr marL="0" indent="0">
              <a:buNone/>
              <a:defRPr sz="1321"/>
            </a:lvl1pPr>
            <a:lvl2pPr marL="377601" indent="0">
              <a:buNone/>
              <a:defRPr sz="1156"/>
            </a:lvl2pPr>
            <a:lvl3pPr marL="755203" indent="0">
              <a:buNone/>
              <a:defRPr sz="991"/>
            </a:lvl3pPr>
            <a:lvl4pPr marL="1132804" indent="0">
              <a:buNone/>
              <a:defRPr sz="826"/>
            </a:lvl4pPr>
            <a:lvl5pPr marL="1510406" indent="0">
              <a:buNone/>
              <a:defRPr sz="826"/>
            </a:lvl5pPr>
            <a:lvl6pPr marL="1888007" indent="0">
              <a:buNone/>
              <a:defRPr sz="826"/>
            </a:lvl6pPr>
            <a:lvl7pPr marL="2265609" indent="0">
              <a:buNone/>
              <a:defRPr sz="826"/>
            </a:lvl7pPr>
            <a:lvl8pPr marL="2643210" indent="0">
              <a:buNone/>
              <a:defRPr sz="826"/>
            </a:lvl8pPr>
            <a:lvl9pPr marL="3020812" indent="0">
              <a:buNone/>
              <a:defRPr sz="826"/>
            </a:lvl9pPr>
          </a:lstStyle>
          <a:p>
            <a:pPr lvl="0"/>
            <a:r>
              <a:rPr lang="en-US"/>
              <a:t>Click to edit Master text styles</a:t>
            </a:r>
          </a:p>
        </p:txBody>
      </p:sp>
      <p:sp>
        <p:nvSpPr>
          <p:cNvPr id="5" name="Date Placeholder 4">
            <a:extLst>
              <a:ext uri="{FF2B5EF4-FFF2-40B4-BE49-F238E27FC236}">
                <a16:creationId xmlns:a16="http://schemas.microsoft.com/office/drawing/2014/main" id="{09D6BB48-99CA-7257-ABA4-F2DFA9318AED}"/>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6" name="Footer Placeholder 5">
            <a:extLst>
              <a:ext uri="{FF2B5EF4-FFF2-40B4-BE49-F238E27FC236}">
                <a16:creationId xmlns:a16="http://schemas.microsoft.com/office/drawing/2014/main" id="{CF027A97-4A03-5A44-FD02-ACA446AC1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77B71-8157-0CA2-31F7-2444451EFB7B}"/>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696256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7295-923C-25B8-3979-E8ADE342A1CE}"/>
              </a:ext>
            </a:extLst>
          </p:cNvPr>
          <p:cNvSpPr>
            <a:spLocks noGrp="1"/>
          </p:cNvSpPr>
          <p:nvPr>
            <p:ph type="title"/>
          </p:nvPr>
        </p:nvSpPr>
        <p:spPr>
          <a:xfrm>
            <a:off x="693700" y="377613"/>
            <a:ext cx="3248192" cy="1321647"/>
          </a:xfrm>
        </p:spPr>
        <p:txBody>
          <a:bodyPr anchor="b"/>
          <a:lstStyle>
            <a:lvl1pPr>
              <a:defRPr sz="2643"/>
            </a:lvl1pPr>
          </a:lstStyle>
          <a:p>
            <a:r>
              <a:rPr lang="en-US"/>
              <a:t>Click to edit Master title style</a:t>
            </a:r>
          </a:p>
        </p:txBody>
      </p:sp>
      <p:sp>
        <p:nvSpPr>
          <p:cNvPr id="3" name="Picture Placeholder 2">
            <a:extLst>
              <a:ext uri="{FF2B5EF4-FFF2-40B4-BE49-F238E27FC236}">
                <a16:creationId xmlns:a16="http://schemas.microsoft.com/office/drawing/2014/main" id="{95ACFE60-B425-454E-6A18-6FF1A39D3807}"/>
              </a:ext>
            </a:extLst>
          </p:cNvPr>
          <p:cNvSpPr>
            <a:spLocks noGrp="1"/>
          </p:cNvSpPr>
          <p:nvPr>
            <p:ph type="pic" idx="1"/>
          </p:nvPr>
        </p:nvSpPr>
        <p:spPr>
          <a:xfrm>
            <a:off x="4281529" y="815540"/>
            <a:ext cx="5098494" cy="4025253"/>
          </a:xfrm>
        </p:spPr>
        <p:txBody>
          <a:bodyPr/>
          <a:lstStyle>
            <a:lvl1pPr marL="0" indent="0">
              <a:buNone/>
              <a:defRPr sz="2643"/>
            </a:lvl1pPr>
            <a:lvl2pPr marL="377601" indent="0">
              <a:buNone/>
              <a:defRPr sz="2313"/>
            </a:lvl2pPr>
            <a:lvl3pPr marL="755203" indent="0">
              <a:buNone/>
              <a:defRPr sz="1982"/>
            </a:lvl3pPr>
            <a:lvl4pPr marL="1132804" indent="0">
              <a:buNone/>
              <a:defRPr sz="1652"/>
            </a:lvl4pPr>
            <a:lvl5pPr marL="1510406" indent="0">
              <a:buNone/>
              <a:defRPr sz="1652"/>
            </a:lvl5pPr>
            <a:lvl6pPr marL="1888007" indent="0">
              <a:buNone/>
              <a:defRPr sz="1652"/>
            </a:lvl6pPr>
            <a:lvl7pPr marL="2265609" indent="0">
              <a:buNone/>
              <a:defRPr sz="1652"/>
            </a:lvl7pPr>
            <a:lvl8pPr marL="2643210" indent="0">
              <a:buNone/>
              <a:defRPr sz="1652"/>
            </a:lvl8pPr>
            <a:lvl9pPr marL="3020812" indent="0">
              <a:buNone/>
              <a:defRPr sz="1652"/>
            </a:lvl9pPr>
          </a:lstStyle>
          <a:p>
            <a:endParaRPr lang="en-US"/>
          </a:p>
        </p:txBody>
      </p:sp>
      <p:sp>
        <p:nvSpPr>
          <p:cNvPr id="4" name="Text Placeholder 3">
            <a:extLst>
              <a:ext uri="{FF2B5EF4-FFF2-40B4-BE49-F238E27FC236}">
                <a16:creationId xmlns:a16="http://schemas.microsoft.com/office/drawing/2014/main" id="{A56ED3E0-F656-6954-67B1-027F92294152}"/>
              </a:ext>
            </a:extLst>
          </p:cNvPr>
          <p:cNvSpPr>
            <a:spLocks noGrp="1"/>
          </p:cNvSpPr>
          <p:nvPr>
            <p:ph type="body" sz="half" idx="2"/>
          </p:nvPr>
        </p:nvSpPr>
        <p:spPr>
          <a:xfrm>
            <a:off x="693700" y="1699260"/>
            <a:ext cx="3248192" cy="3148089"/>
          </a:xfrm>
        </p:spPr>
        <p:txBody>
          <a:bodyPr/>
          <a:lstStyle>
            <a:lvl1pPr marL="0" indent="0">
              <a:buNone/>
              <a:defRPr sz="1321"/>
            </a:lvl1pPr>
            <a:lvl2pPr marL="377601" indent="0">
              <a:buNone/>
              <a:defRPr sz="1156"/>
            </a:lvl2pPr>
            <a:lvl3pPr marL="755203" indent="0">
              <a:buNone/>
              <a:defRPr sz="991"/>
            </a:lvl3pPr>
            <a:lvl4pPr marL="1132804" indent="0">
              <a:buNone/>
              <a:defRPr sz="826"/>
            </a:lvl4pPr>
            <a:lvl5pPr marL="1510406" indent="0">
              <a:buNone/>
              <a:defRPr sz="826"/>
            </a:lvl5pPr>
            <a:lvl6pPr marL="1888007" indent="0">
              <a:buNone/>
              <a:defRPr sz="826"/>
            </a:lvl6pPr>
            <a:lvl7pPr marL="2265609" indent="0">
              <a:buNone/>
              <a:defRPr sz="826"/>
            </a:lvl7pPr>
            <a:lvl8pPr marL="2643210" indent="0">
              <a:buNone/>
              <a:defRPr sz="826"/>
            </a:lvl8pPr>
            <a:lvl9pPr marL="3020812" indent="0">
              <a:buNone/>
              <a:defRPr sz="826"/>
            </a:lvl9pPr>
          </a:lstStyle>
          <a:p>
            <a:pPr lvl="0"/>
            <a:r>
              <a:rPr lang="en-US"/>
              <a:t>Click to edit Master text styles</a:t>
            </a:r>
          </a:p>
        </p:txBody>
      </p:sp>
      <p:sp>
        <p:nvSpPr>
          <p:cNvPr id="5" name="Date Placeholder 4">
            <a:extLst>
              <a:ext uri="{FF2B5EF4-FFF2-40B4-BE49-F238E27FC236}">
                <a16:creationId xmlns:a16="http://schemas.microsoft.com/office/drawing/2014/main" id="{27C190BF-D630-4D0C-8198-1CDB84C0E068}"/>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6" name="Footer Placeholder 5">
            <a:extLst>
              <a:ext uri="{FF2B5EF4-FFF2-40B4-BE49-F238E27FC236}">
                <a16:creationId xmlns:a16="http://schemas.microsoft.com/office/drawing/2014/main" id="{3BCDF150-D282-0BA2-5A50-B48160AFA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E1C6B-8784-2B3D-A978-28FED19A4208}"/>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2801797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847A-5656-506A-6618-BFFE43D22C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E7266C-BC95-A316-DDFC-3F1E9201A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722AC-9CEB-B917-6998-A856EE55D4AA}"/>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5" name="Footer Placeholder 4">
            <a:extLst>
              <a:ext uri="{FF2B5EF4-FFF2-40B4-BE49-F238E27FC236}">
                <a16:creationId xmlns:a16="http://schemas.microsoft.com/office/drawing/2014/main" id="{1365D4C2-0BF2-0BBD-8497-C64D14B9D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59407-F555-6E74-E44C-9919A4000032}"/>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2868600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982B9-4A76-D0A8-8469-255452E1A144}"/>
              </a:ext>
            </a:extLst>
          </p:cNvPr>
          <p:cNvSpPr>
            <a:spLocks noGrp="1"/>
          </p:cNvSpPr>
          <p:nvPr>
            <p:ph type="title" orient="vert"/>
          </p:nvPr>
        </p:nvSpPr>
        <p:spPr>
          <a:xfrm>
            <a:off x="7207131" y="301566"/>
            <a:ext cx="2171581" cy="48001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0A31C3-B98F-DCAA-2D31-1692CC334725}"/>
              </a:ext>
            </a:extLst>
          </p:cNvPr>
          <p:cNvSpPr>
            <a:spLocks noGrp="1"/>
          </p:cNvSpPr>
          <p:nvPr>
            <p:ph type="body" orient="vert" idx="1"/>
          </p:nvPr>
        </p:nvSpPr>
        <p:spPr>
          <a:xfrm>
            <a:off x="692388" y="301566"/>
            <a:ext cx="6388854" cy="48001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8893F-0AD5-8491-3CAC-F7CC3309C875}"/>
              </a:ext>
            </a:extLst>
          </p:cNvPr>
          <p:cNvSpPr>
            <a:spLocks noGrp="1"/>
          </p:cNvSpPr>
          <p:nvPr>
            <p:ph type="dt" sz="half" idx="10"/>
          </p:nvPr>
        </p:nvSpPr>
        <p:spPr/>
        <p:txBody>
          <a:bodyPr/>
          <a:lstStyle/>
          <a:p>
            <a:fld id="{93CE9EF3-33B9-4F21-9E91-B6A5D1661C1B}" type="datetimeFigureOut">
              <a:rPr lang="en-US" smtClean="0"/>
              <a:t>7/13/2022</a:t>
            </a:fld>
            <a:endParaRPr lang="en-US"/>
          </a:p>
        </p:txBody>
      </p:sp>
      <p:sp>
        <p:nvSpPr>
          <p:cNvPr id="5" name="Footer Placeholder 4">
            <a:extLst>
              <a:ext uri="{FF2B5EF4-FFF2-40B4-BE49-F238E27FC236}">
                <a16:creationId xmlns:a16="http://schemas.microsoft.com/office/drawing/2014/main" id="{82249C12-A349-C21C-821D-4E634F0EE1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272CF-B847-8F75-841A-114AF951ED28}"/>
              </a:ext>
            </a:extLst>
          </p:cNvPr>
          <p:cNvSpPr>
            <a:spLocks noGrp="1"/>
          </p:cNvSpPr>
          <p:nvPr>
            <p:ph type="sldNum" sz="quarter" idx="12"/>
          </p:nvPr>
        </p:nvSpPr>
        <p:spPr/>
        <p:txBody>
          <a:bodyPr/>
          <a:lstStyle/>
          <a:p>
            <a:fld id="{54B6D067-FD40-4B7E-881E-7D379F3CC407}" type="slidenum">
              <a:rPr lang="en-US" smtClean="0"/>
              <a:t>‹#›</a:t>
            </a:fld>
            <a:endParaRPr lang="en-US"/>
          </a:p>
        </p:txBody>
      </p:sp>
    </p:spTree>
    <p:extLst>
      <p:ext uri="{BB962C8B-B14F-4D97-AF65-F5344CB8AC3E}">
        <p14:creationId xmlns:p14="http://schemas.microsoft.com/office/powerpoint/2010/main" val="3924408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Slide -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Text"/>
          <p:cNvSpPr txBox="1">
            <a:spLocks noGrp="1"/>
          </p:cNvSpPr>
          <p:nvPr>
            <p:ph type="title"/>
          </p:nvPr>
        </p:nvSpPr>
        <p:spPr>
          <a:xfrm>
            <a:off x="342820" y="182880"/>
            <a:ext cx="8040540" cy="661681"/>
          </a:xfrm>
          <a:prstGeom prst="rect">
            <a:avLst/>
          </a:prstGeom>
        </p:spPr>
        <p:txBody>
          <a:bodyPr>
            <a:normAutofit/>
          </a:bodyPr>
          <a:lstStyle>
            <a:lvl1pPr>
              <a:defRPr sz="3000">
                <a:solidFill>
                  <a:srgbClr val="FFFFFF"/>
                </a:solidFill>
                <a:latin typeface="Georgia"/>
                <a:ea typeface="Georgia"/>
                <a:cs typeface="Georgia"/>
                <a:sym typeface="Georgia"/>
              </a:defRPr>
            </a:lvl1pPr>
          </a:lstStyle>
          <a:p>
            <a:r>
              <a:rPr dirty="0"/>
              <a:t>Title Text</a:t>
            </a:r>
          </a:p>
        </p:txBody>
      </p:sp>
      <p:sp>
        <p:nvSpPr>
          <p:cNvPr id="28" name="Body Level One…"/>
          <p:cNvSpPr txBox="1">
            <a:spLocks noGrp="1"/>
          </p:cNvSpPr>
          <p:nvPr>
            <p:ph type="body" idx="1"/>
          </p:nvPr>
        </p:nvSpPr>
        <p:spPr>
          <a:xfrm>
            <a:off x="346243" y="1005839"/>
            <a:ext cx="9491178" cy="4266356"/>
          </a:xfrm>
          <a:prstGeom prst="rect">
            <a:avLst/>
          </a:prstGeom>
        </p:spPr>
        <p:txBody>
          <a:bodyPr/>
          <a:lstStyle>
            <a:lvl1pPr marL="285703" indent="-285703">
              <a:lnSpc>
                <a:spcPct val="120000"/>
              </a:lnSpc>
              <a:spcBef>
                <a:spcPts val="1200"/>
              </a:spcBef>
              <a:spcAft>
                <a:spcPts val="1200"/>
              </a:spcAft>
              <a:buSzTx/>
              <a:buFont typeface="Arial" panose="020B0604020202020204" pitchFamily="34" charset="0"/>
              <a:buChar char="•"/>
              <a:defRPr sz="1800">
                <a:solidFill>
                  <a:srgbClr val="FFFFFF"/>
                </a:solidFill>
                <a:latin typeface="+mj-lt"/>
                <a:ea typeface="+mj-ea"/>
                <a:cs typeface="+mj-cs"/>
                <a:sym typeface="Helvetica"/>
              </a:defRPr>
            </a:lvl1pPr>
            <a:lvl2pPr marL="914249" indent="-285703">
              <a:lnSpc>
                <a:spcPct val="120000"/>
              </a:lnSpc>
              <a:spcBef>
                <a:spcPts val="0"/>
              </a:spcBef>
              <a:spcAft>
                <a:spcPts val="0"/>
              </a:spcAft>
              <a:buSzTx/>
              <a:buFont typeface="Wingdings" panose="05000000000000000000" pitchFamily="2" charset="2"/>
              <a:buChar char="§"/>
              <a:defRPr sz="1800">
                <a:solidFill>
                  <a:srgbClr val="FFFFFF"/>
                </a:solidFill>
                <a:latin typeface="+mj-lt"/>
                <a:ea typeface="+mj-ea"/>
                <a:cs typeface="+mj-cs"/>
                <a:sym typeface="Helvetica"/>
              </a:defRPr>
            </a:lvl2pPr>
            <a:lvl3pPr>
              <a:lnSpc>
                <a:spcPct val="120000"/>
              </a:lnSpc>
              <a:buSzTx/>
              <a:buFontTx/>
              <a:buNone/>
              <a:defRPr sz="1800">
                <a:solidFill>
                  <a:srgbClr val="FFFFFF"/>
                </a:solidFill>
                <a:latin typeface="+mj-lt"/>
                <a:ea typeface="+mj-ea"/>
                <a:cs typeface="+mj-cs"/>
                <a:sym typeface="Helvetica"/>
              </a:defRPr>
            </a:lvl3pPr>
            <a:lvl4pPr>
              <a:lnSpc>
                <a:spcPct val="120000"/>
              </a:lnSpc>
              <a:buSzTx/>
              <a:buFontTx/>
              <a:buNone/>
              <a:defRPr sz="1800">
                <a:solidFill>
                  <a:srgbClr val="FFFFFF"/>
                </a:solidFill>
                <a:latin typeface="+mj-lt"/>
                <a:ea typeface="+mj-ea"/>
                <a:cs typeface="+mj-cs"/>
                <a:sym typeface="Helvetica"/>
              </a:defRPr>
            </a:lvl4pPr>
            <a:lvl5pPr>
              <a:lnSpc>
                <a:spcPct val="120000"/>
              </a:lnSpc>
              <a:buSzTx/>
              <a:buFontTx/>
              <a:buNone/>
              <a:defRPr sz="1800">
                <a:solidFill>
                  <a:srgbClr val="FFFFFF"/>
                </a:solidFill>
                <a:latin typeface="+mj-lt"/>
                <a:ea typeface="+mj-ea"/>
                <a:cs typeface="+mj-cs"/>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9" name="Slide Number"/>
          <p:cNvSpPr txBox="1">
            <a:spLocks noGrp="1"/>
          </p:cNvSpPr>
          <p:nvPr>
            <p:ph type="sldNum" sz="quarter" idx="2"/>
          </p:nvPr>
        </p:nvSpPr>
        <p:spPr>
          <a:xfrm>
            <a:off x="9683750" y="5433476"/>
            <a:ext cx="387350" cy="262034"/>
          </a:xfrm>
          <a:prstGeom prst="rect">
            <a:avLst/>
          </a:prstGeom>
        </p:spPr>
        <p:txBody>
          <a:bodyPr wrap="square"/>
          <a:lstStyle>
            <a:lvl1pPr algn="ctr">
              <a:defRPr sz="1000">
                <a:solidFill>
                  <a:srgbClr val="FFFFFF"/>
                </a:solidFill>
              </a:defRPr>
            </a:lvl1pPr>
          </a:lstStyle>
          <a:p>
            <a:fld id="{86CB4B4D-7CA3-9044-876B-883B54F8677D}" type="slidenum">
              <a:rPr/>
              <a:pPr/>
              <a:t>‹#›</a:t>
            </a:fld>
            <a:endParaRPr dirty="0"/>
          </a:p>
        </p:txBody>
      </p:sp>
    </p:spTree>
    <p:extLst>
      <p:ext uri="{BB962C8B-B14F-4D97-AF65-F5344CB8AC3E}">
        <p14:creationId xmlns:p14="http://schemas.microsoft.com/office/powerpoint/2010/main" val="15612677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82765" y="182727"/>
            <a:ext cx="8224055" cy="660764"/>
          </a:xfrm>
          <a:prstGeom prst="rect">
            <a:avLst/>
          </a:prstGeom>
        </p:spPr>
        <p:txBody>
          <a:bodyPr lIns="0" tIns="0" rIns="0" bIns="0" anchor="ctr"/>
          <a:lstStyle/>
          <a:p>
            <a:pPr algn="ctr"/>
            <a:endParaRPr/>
          </a:p>
        </p:txBody>
      </p:sp>
      <p:sp>
        <p:nvSpPr>
          <p:cNvPr id="43" name="PlaceHolder 2"/>
          <p:cNvSpPr>
            <a:spLocks noGrp="1"/>
          </p:cNvSpPr>
          <p:nvPr>
            <p:ph type="body"/>
          </p:nvPr>
        </p:nvSpPr>
        <p:spPr>
          <a:xfrm>
            <a:off x="182765" y="1004995"/>
            <a:ext cx="9686173" cy="4293709"/>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CBD5-E505-4332-8F74-894B6017F8CE}"/>
              </a:ext>
            </a:extLst>
          </p:cNvPr>
          <p:cNvSpPr>
            <a:spLocks noGrp="1"/>
          </p:cNvSpPr>
          <p:nvPr>
            <p:ph type="ctrTitle"/>
          </p:nvPr>
        </p:nvSpPr>
        <p:spPr>
          <a:xfrm>
            <a:off x="1258888" y="927100"/>
            <a:ext cx="7553325" cy="19716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CABE7D-23C7-4945-8C65-019D460AD6E4}"/>
              </a:ext>
            </a:extLst>
          </p:cNvPr>
          <p:cNvSpPr>
            <a:spLocks noGrp="1"/>
          </p:cNvSpPr>
          <p:nvPr>
            <p:ph type="subTitle" idx="1"/>
          </p:nvPr>
        </p:nvSpPr>
        <p:spPr>
          <a:xfrm>
            <a:off x="1258888" y="2974975"/>
            <a:ext cx="7553325"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EBFA05-72FE-431A-943F-58A85B28CA6A}"/>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5" name="Footer Placeholder 4">
            <a:extLst>
              <a:ext uri="{FF2B5EF4-FFF2-40B4-BE49-F238E27FC236}">
                <a16:creationId xmlns:a16="http://schemas.microsoft.com/office/drawing/2014/main" id="{7754A644-78DA-4085-9BCE-0BAD6EC079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1AE891-5E26-40EB-AC51-FEED7584A79D}"/>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151776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51D0-3A7B-4F31-9749-60E299C29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14D29-BA3C-4F39-B3DA-58A6027C2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74D01-DC8D-4156-AA9C-B335A07E6088}"/>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5" name="Footer Placeholder 4">
            <a:extLst>
              <a:ext uri="{FF2B5EF4-FFF2-40B4-BE49-F238E27FC236}">
                <a16:creationId xmlns:a16="http://schemas.microsoft.com/office/drawing/2014/main" id="{F20C34BF-B3AF-4574-87A7-0332060A38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F52289-9446-4353-9C67-3F13399A9FB8}"/>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56628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E81A-86C6-4B59-8CE9-F87AF37AAD89}"/>
              </a:ext>
            </a:extLst>
          </p:cNvPr>
          <p:cNvSpPr>
            <a:spLocks noGrp="1"/>
          </p:cNvSpPr>
          <p:nvPr>
            <p:ph type="title"/>
          </p:nvPr>
        </p:nvSpPr>
        <p:spPr>
          <a:xfrm>
            <a:off x="687388" y="1412875"/>
            <a:ext cx="8686800" cy="23558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F72861-F64D-4284-84F2-8C8AEE62E025}"/>
              </a:ext>
            </a:extLst>
          </p:cNvPr>
          <p:cNvSpPr>
            <a:spLocks noGrp="1"/>
          </p:cNvSpPr>
          <p:nvPr>
            <p:ph type="body" idx="1"/>
          </p:nvPr>
        </p:nvSpPr>
        <p:spPr>
          <a:xfrm>
            <a:off x="687388" y="3790950"/>
            <a:ext cx="8686800" cy="1238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FA1146-063C-4032-BAEF-E9661D3ED507}"/>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5" name="Footer Placeholder 4">
            <a:extLst>
              <a:ext uri="{FF2B5EF4-FFF2-40B4-BE49-F238E27FC236}">
                <a16:creationId xmlns:a16="http://schemas.microsoft.com/office/drawing/2014/main" id="{22E64413-1463-40FD-B7F0-F63D56A2CF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2364B8-39A7-4F0B-AFD4-5B78AA212867}"/>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260524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E13A-A1CB-40EC-AC81-2CAABB54C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68CA4-28BC-44F4-A009-677AE10CFDE9}"/>
              </a:ext>
            </a:extLst>
          </p:cNvPr>
          <p:cNvSpPr>
            <a:spLocks noGrp="1"/>
          </p:cNvSpPr>
          <p:nvPr>
            <p:ph sz="half" idx="1"/>
          </p:nvPr>
        </p:nvSpPr>
        <p:spPr>
          <a:xfrm>
            <a:off x="692150" y="1508125"/>
            <a:ext cx="42672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84D065-641E-4453-BC9F-79ADA6F5C417}"/>
              </a:ext>
            </a:extLst>
          </p:cNvPr>
          <p:cNvSpPr>
            <a:spLocks noGrp="1"/>
          </p:cNvSpPr>
          <p:nvPr>
            <p:ph sz="half" idx="2"/>
          </p:nvPr>
        </p:nvSpPr>
        <p:spPr>
          <a:xfrm>
            <a:off x="5111750" y="1508125"/>
            <a:ext cx="4267200" cy="359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EB6A9-ED48-41DD-A521-F2B9E93DF88A}"/>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6" name="Footer Placeholder 5">
            <a:extLst>
              <a:ext uri="{FF2B5EF4-FFF2-40B4-BE49-F238E27FC236}">
                <a16:creationId xmlns:a16="http://schemas.microsoft.com/office/drawing/2014/main" id="{3BC20EC9-3F66-4F12-A4BC-D94E963EFF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0427DE-295F-4337-AAA9-231E3F533FA2}"/>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240010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F843-074E-4927-81AD-B07B6E6FAEEF}"/>
              </a:ext>
            </a:extLst>
          </p:cNvPr>
          <p:cNvSpPr>
            <a:spLocks noGrp="1"/>
          </p:cNvSpPr>
          <p:nvPr>
            <p:ph type="title"/>
          </p:nvPr>
        </p:nvSpPr>
        <p:spPr>
          <a:xfrm>
            <a:off x="693738" y="301625"/>
            <a:ext cx="8686800" cy="10953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807391-E682-4B51-B121-7C9361C9FF7E}"/>
              </a:ext>
            </a:extLst>
          </p:cNvPr>
          <p:cNvSpPr>
            <a:spLocks noGrp="1"/>
          </p:cNvSpPr>
          <p:nvPr>
            <p:ph type="body" idx="1"/>
          </p:nvPr>
        </p:nvSpPr>
        <p:spPr>
          <a:xfrm>
            <a:off x="693738" y="1389063"/>
            <a:ext cx="4260850"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C6A4E1-0654-4A01-9E7B-20AD3761D1A6}"/>
              </a:ext>
            </a:extLst>
          </p:cNvPr>
          <p:cNvSpPr>
            <a:spLocks noGrp="1"/>
          </p:cNvSpPr>
          <p:nvPr>
            <p:ph sz="half" idx="2"/>
          </p:nvPr>
        </p:nvSpPr>
        <p:spPr>
          <a:xfrm>
            <a:off x="693738" y="2068513"/>
            <a:ext cx="4260850" cy="304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719F9C-9CB4-4258-8575-8A1427278D66}"/>
              </a:ext>
            </a:extLst>
          </p:cNvPr>
          <p:cNvSpPr>
            <a:spLocks noGrp="1"/>
          </p:cNvSpPr>
          <p:nvPr>
            <p:ph type="body" sz="quarter" idx="3"/>
          </p:nvPr>
        </p:nvSpPr>
        <p:spPr>
          <a:xfrm>
            <a:off x="5099050" y="1389063"/>
            <a:ext cx="42814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2D4F52-726D-44C3-B2E7-BD357403343B}"/>
              </a:ext>
            </a:extLst>
          </p:cNvPr>
          <p:cNvSpPr>
            <a:spLocks noGrp="1"/>
          </p:cNvSpPr>
          <p:nvPr>
            <p:ph sz="quarter" idx="4"/>
          </p:nvPr>
        </p:nvSpPr>
        <p:spPr>
          <a:xfrm>
            <a:off x="5099050" y="2068513"/>
            <a:ext cx="4281488" cy="304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AB34D-7DA1-4874-B1B7-72EA272A24FC}"/>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8" name="Footer Placeholder 7">
            <a:extLst>
              <a:ext uri="{FF2B5EF4-FFF2-40B4-BE49-F238E27FC236}">
                <a16:creationId xmlns:a16="http://schemas.microsoft.com/office/drawing/2014/main" id="{93C977A3-99DC-41E0-A02E-DAE5D4D806B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1ACE20-EFB7-4DA1-8149-9F9DDB9FF5A6}"/>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43348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9FE1-F515-4225-BAC5-3F1841DBDD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E2CF30-C1AC-47FD-BB75-1A5F6CF4B906}"/>
              </a:ext>
            </a:extLst>
          </p:cNvPr>
          <p:cNvSpPr>
            <a:spLocks noGrp="1"/>
          </p:cNvSpPr>
          <p:nvPr>
            <p:ph type="dt" sz="half" idx="10"/>
          </p:nvPr>
        </p:nvSpPr>
        <p:spPr/>
        <p:txBody>
          <a:bodyPr/>
          <a:lstStyle/>
          <a:p>
            <a:fld id="{1D9671D6-6C3A-448C-8738-6E4AC85D9C56}" type="datetimeFigureOut">
              <a:rPr lang="en-US" smtClean="0"/>
              <a:t>7/13/2022</a:t>
            </a:fld>
            <a:endParaRPr lang="en-US" dirty="0"/>
          </a:p>
        </p:txBody>
      </p:sp>
      <p:sp>
        <p:nvSpPr>
          <p:cNvPr id="4" name="Footer Placeholder 3">
            <a:extLst>
              <a:ext uri="{FF2B5EF4-FFF2-40B4-BE49-F238E27FC236}">
                <a16:creationId xmlns:a16="http://schemas.microsoft.com/office/drawing/2014/main" id="{4B272F6C-4AFA-4556-98BF-6A35561858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126881-F353-48C7-A7EC-4E9D671AEEDF}"/>
              </a:ext>
            </a:extLst>
          </p:cNvPr>
          <p:cNvSpPr>
            <a:spLocks noGrp="1"/>
          </p:cNvSpPr>
          <p:nvPr>
            <p:ph type="sldNum" sz="quarter" idx="12"/>
          </p:nvPr>
        </p:nvSpPr>
        <p:spPr/>
        <p:txBody>
          <a:bodyPr/>
          <a:lstStyle/>
          <a:p>
            <a:fld id="{00EB7E76-57AD-4BEA-A6D5-7038528D0C79}" type="slidenum">
              <a:rPr lang="en-US" smtClean="0"/>
              <a:t>‹#›</a:t>
            </a:fld>
            <a:endParaRPr lang="en-US" dirty="0"/>
          </a:p>
        </p:txBody>
      </p:sp>
    </p:spTree>
    <p:extLst>
      <p:ext uri="{BB962C8B-B14F-4D97-AF65-F5344CB8AC3E}">
        <p14:creationId xmlns:p14="http://schemas.microsoft.com/office/powerpoint/2010/main" val="457156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03555" y="76047"/>
            <a:ext cx="9063990" cy="124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rPr lang="en-US" dirty="0"/>
              <a:t>Title Text</a:t>
            </a:r>
          </a:p>
        </p:txBody>
      </p:sp>
      <p:sp>
        <p:nvSpPr>
          <p:cNvPr id="3" name="Body Level One…"/>
          <p:cNvSpPr txBox="1">
            <a:spLocks noGrp="1"/>
          </p:cNvSpPr>
          <p:nvPr>
            <p:ph type="body" idx="1"/>
          </p:nvPr>
        </p:nvSpPr>
        <p:spPr>
          <a:xfrm>
            <a:off x="503555" y="1321646"/>
            <a:ext cx="9063990" cy="4342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7217621" y="5065174"/>
            <a:ext cx="2349924" cy="369401"/>
          </a:xfrm>
          <a:prstGeom prst="rect">
            <a:avLst/>
          </a:prstGeom>
          <a:ln w="12700">
            <a:miter lim="400000"/>
          </a:ln>
        </p:spPr>
        <p:txBody>
          <a:bodyPr wrap="none" lIns="44999" tIns="44999" rIns="44999" bIns="44999" anchor="ctr">
            <a:spAutoFit/>
          </a:bodyPr>
          <a:lstStyle>
            <a:lvl1pPr>
              <a:defRPr>
                <a:latin typeface="+mj-lt"/>
                <a:ea typeface="+mj-ea"/>
                <a:cs typeface="+mj-cs"/>
                <a:sym typeface="Helvetica"/>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Gotham Book"/>
          <a:ea typeface="Gotham Book"/>
          <a:cs typeface="Gotham Book"/>
          <a:sym typeface="Gotham Book"/>
        </a:defRPr>
      </a:lvl9pPr>
    </p:titleStyle>
    <p:bodyStyle>
      <a:lvl1pPr marL="0" marR="0" indent="0" algn="l" defTabSz="914400" rtl="0" latinLnBrk="0">
        <a:lnSpc>
          <a:spcPct val="100000"/>
        </a:lnSpc>
        <a:spcBef>
          <a:spcPts val="0"/>
        </a:spcBef>
        <a:spcAft>
          <a:spcPts val="0"/>
        </a:spcAft>
        <a:buClrTx/>
        <a:buSzPct val="45000"/>
        <a:buFontTx/>
        <a:buChar char="●"/>
        <a:tabLst/>
        <a:defRPr sz="2800" b="0" i="0" u="none" strike="noStrike" cap="none" spc="0" baseline="0">
          <a:solidFill>
            <a:srgbClr val="000000"/>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Pct val="75000"/>
        <a:buFont typeface="Wingdings"/>
        <a:buChar char=""/>
        <a:tabLst/>
        <a:defRPr sz="2800" b="0" i="0" u="none" strike="noStrike" cap="none" spc="0" baseline="0">
          <a:solidFill>
            <a:srgbClr val="000000"/>
          </a:solidFill>
          <a:uFillTx/>
          <a:latin typeface="Georgia"/>
          <a:ea typeface="Georgia"/>
          <a:cs typeface="Georgia"/>
          <a:sym typeface="Georgia"/>
        </a:defRPr>
      </a:lvl2pPr>
      <a:lvl3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3pPr>
      <a:lvl4pPr marL="0" marR="0" indent="0" algn="l" defTabSz="914400" rtl="0" latinLnBrk="0">
        <a:lnSpc>
          <a:spcPct val="100000"/>
        </a:lnSpc>
        <a:spcBef>
          <a:spcPts val="0"/>
        </a:spcBef>
        <a:spcAft>
          <a:spcPts val="0"/>
        </a:spcAft>
        <a:buClrTx/>
        <a:buSzPct val="75000"/>
        <a:buFont typeface="Wingdings"/>
        <a:buChar char=""/>
        <a:tabLst/>
        <a:defRPr sz="2800" b="0" i="0" u="none" strike="noStrike" cap="none" spc="0" baseline="0">
          <a:solidFill>
            <a:srgbClr val="000000"/>
          </a:solidFill>
          <a:uFillTx/>
          <a:latin typeface="Georgia"/>
          <a:ea typeface="Georgia"/>
          <a:cs typeface="Georgia"/>
          <a:sym typeface="Georgia"/>
        </a:defRPr>
      </a:lvl4pPr>
      <a:lvl5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5pPr>
      <a:lvl6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6pPr>
      <a:lvl7pPr marL="0" marR="0" indent="0" algn="l" defTabSz="914400" rtl="0" latinLnBrk="0">
        <a:lnSpc>
          <a:spcPct val="100000"/>
        </a:lnSpc>
        <a:spcBef>
          <a:spcPts val="0"/>
        </a:spcBef>
        <a:spcAft>
          <a:spcPts val="0"/>
        </a:spcAft>
        <a:buClrTx/>
        <a:buSzPct val="45000"/>
        <a:buFont typeface="Wingdings"/>
        <a:buChar char=""/>
        <a:tabLst/>
        <a:defRPr sz="2800" b="0" i="0" u="none" strike="noStrike" cap="none" spc="0" baseline="0">
          <a:solidFill>
            <a:srgbClr val="000000"/>
          </a:solidFill>
          <a:uFillTx/>
          <a:latin typeface="Georgia"/>
          <a:ea typeface="Georgia"/>
          <a:cs typeface="Georgia"/>
          <a:sym typeface="Georgia"/>
        </a:defRPr>
      </a:lvl7pPr>
      <a:lvl8pPr marL="0" marR="0" indent="0" algn="l" defTabSz="914400" rtl="0" latinLnBrk="0">
        <a:lnSpc>
          <a:spcPct val="100000"/>
        </a:lnSpc>
        <a:spcBef>
          <a:spcPts val="0"/>
        </a:spcBef>
        <a:spcAft>
          <a:spcPts val="0"/>
        </a:spcAft>
        <a:buClrTx/>
        <a:buSzTx/>
        <a:buFont typeface="Wingdings"/>
        <a:buNone/>
        <a:tabLst/>
        <a:defRPr sz="2800" b="0" i="0" u="none" strike="noStrike" cap="none" spc="0" baseline="0">
          <a:solidFill>
            <a:srgbClr val="000000"/>
          </a:solidFill>
          <a:uFillTx/>
          <a:latin typeface="Georgia"/>
          <a:ea typeface="Georgia"/>
          <a:cs typeface="Georgia"/>
          <a:sym typeface="Georgia"/>
        </a:defRPr>
      </a:lvl8pPr>
      <a:lvl9pPr marL="0" marR="0" indent="0" algn="l" defTabSz="914400" rtl="0" latinLnBrk="0">
        <a:lnSpc>
          <a:spcPct val="100000"/>
        </a:lnSpc>
        <a:spcBef>
          <a:spcPts val="0"/>
        </a:spcBef>
        <a:spcAft>
          <a:spcPts val="0"/>
        </a:spcAft>
        <a:buClrTx/>
        <a:buSzTx/>
        <a:buFont typeface="Wingdings"/>
        <a:buNone/>
        <a:tabLst/>
        <a:defRPr sz="2800" b="0" i="0" u="none" strike="noStrike" cap="none" spc="0" baseline="0">
          <a:solidFill>
            <a:srgbClr val="000000"/>
          </a:solidFill>
          <a:uFillTx/>
          <a:latin typeface="Georgia"/>
          <a:ea typeface="Georgia"/>
          <a:cs typeface="Georgia"/>
          <a:sym typeface="Georgi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21D91-6AFB-4442-9E6E-6B7ABFE7513D}"/>
              </a:ext>
            </a:extLst>
          </p:cNvPr>
          <p:cNvSpPr>
            <a:spLocks noGrp="1"/>
          </p:cNvSpPr>
          <p:nvPr>
            <p:ph type="title"/>
          </p:nvPr>
        </p:nvSpPr>
        <p:spPr>
          <a:xfrm>
            <a:off x="692150" y="301625"/>
            <a:ext cx="8686800" cy="1095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94B168-3147-4B5D-8D2A-F83B82E1C573}"/>
              </a:ext>
            </a:extLst>
          </p:cNvPr>
          <p:cNvSpPr>
            <a:spLocks noGrp="1"/>
          </p:cNvSpPr>
          <p:nvPr>
            <p:ph type="body" idx="1"/>
          </p:nvPr>
        </p:nvSpPr>
        <p:spPr>
          <a:xfrm>
            <a:off x="692150" y="1508125"/>
            <a:ext cx="8686800" cy="359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64EBD-6A31-4BE6-8380-4EB3D3EC2279}"/>
              </a:ext>
            </a:extLst>
          </p:cNvPr>
          <p:cNvSpPr>
            <a:spLocks noGrp="1"/>
          </p:cNvSpPr>
          <p:nvPr>
            <p:ph type="dt" sz="half" idx="2"/>
          </p:nvPr>
        </p:nvSpPr>
        <p:spPr>
          <a:xfrm>
            <a:off x="692150" y="5249863"/>
            <a:ext cx="2266950"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671D6-6C3A-448C-8738-6E4AC85D9C56}" type="datetimeFigureOut">
              <a:rPr lang="en-US" smtClean="0"/>
              <a:t>7/13/2022</a:t>
            </a:fld>
            <a:endParaRPr lang="en-US" dirty="0"/>
          </a:p>
        </p:txBody>
      </p:sp>
      <p:sp>
        <p:nvSpPr>
          <p:cNvPr id="5" name="Footer Placeholder 4">
            <a:extLst>
              <a:ext uri="{FF2B5EF4-FFF2-40B4-BE49-F238E27FC236}">
                <a16:creationId xmlns:a16="http://schemas.microsoft.com/office/drawing/2014/main" id="{EE57BEBF-2C41-4EF4-923E-EA487D03863C}"/>
              </a:ext>
            </a:extLst>
          </p:cNvPr>
          <p:cNvSpPr>
            <a:spLocks noGrp="1"/>
          </p:cNvSpPr>
          <p:nvPr>
            <p:ph type="ftr" sz="quarter" idx="3"/>
          </p:nvPr>
        </p:nvSpPr>
        <p:spPr>
          <a:xfrm>
            <a:off x="3335338" y="5249863"/>
            <a:ext cx="340042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833135-F356-4411-B0F1-E782E58D0026}"/>
              </a:ext>
            </a:extLst>
          </p:cNvPr>
          <p:cNvSpPr>
            <a:spLocks noGrp="1"/>
          </p:cNvSpPr>
          <p:nvPr>
            <p:ph type="sldNum" sz="quarter" idx="4"/>
          </p:nvPr>
        </p:nvSpPr>
        <p:spPr>
          <a:xfrm>
            <a:off x="7112000" y="5249863"/>
            <a:ext cx="2266950"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B7E76-57AD-4BEA-A6D5-7038528D0C79}" type="slidenum">
              <a:rPr lang="en-US" smtClean="0"/>
              <a:t>‹#›</a:t>
            </a:fld>
            <a:endParaRPr lang="en-US" dirty="0"/>
          </a:p>
        </p:txBody>
      </p:sp>
    </p:spTree>
    <p:extLst>
      <p:ext uri="{BB962C8B-B14F-4D97-AF65-F5344CB8AC3E}">
        <p14:creationId xmlns:p14="http://schemas.microsoft.com/office/powerpoint/2010/main" val="410762370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00AF-0D4F-BA4A-9FBE-298FB9BF6FE1}"/>
              </a:ext>
            </a:extLst>
          </p:cNvPr>
          <p:cNvSpPr>
            <a:spLocks noGrp="1"/>
          </p:cNvSpPr>
          <p:nvPr>
            <p:ph type="title"/>
          </p:nvPr>
        </p:nvSpPr>
        <p:spPr>
          <a:xfrm>
            <a:off x="692388" y="301567"/>
            <a:ext cx="8686324" cy="10948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DFB95-1497-157A-FD12-D7AFA4F979DF}"/>
              </a:ext>
            </a:extLst>
          </p:cNvPr>
          <p:cNvSpPr>
            <a:spLocks noGrp="1"/>
          </p:cNvSpPr>
          <p:nvPr>
            <p:ph type="body" idx="1"/>
          </p:nvPr>
        </p:nvSpPr>
        <p:spPr>
          <a:xfrm>
            <a:off x="692388" y="1507831"/>
            <a:ext cx="8686324" cy="35938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9E83E-A9C4-4692-325B-CF2E884C0354}"/>
              </a:ext>
            </a:extLst>
          </p:cNvPr>
          <p:cNvSpPr>
            <a:spLocks noGrp="1"/>
          </p:cNvSpPr>
          <p:nvPr>
            <p:ph type="dt" sz="half" idx="2"/>
          </p:nvPr>
        </p:nvSpPr>
        <p:spPr>
          <a:xfrm>
            <a:off x="692388" y="5249875"/>
            <a:ext cx="2265998" cy="301566"/>
          </a:xfrm>
          <a:prstGeom prst="rect">
            <a:avLst/>
          </a:prstGeom>
        </p:spPr>
        <p:txBody>
          <a:bodyPr vert="horz" lIns="91440" tIns="45720" rIns="91440" bIns="45720" rtlCol="0" anchor="ctr"/>
          <a:lstStyle>
            <a:lvl1pPr algn="l">
              <a:defRPr sz="991">
                <a:solidFill>
                  <a:schemeClr val="tx1">
                    <a:tint val="75000"/>
                  </a:schemeClr>
                </a:solidFill>
              </a:defRPr>
            </a:lvl1pPr>
          </a:lstStyle>
          <a:p>
            <a:fld id="{93CE9EF3-33B9-4F21-9E91-B6A5D1661C1B}" type="datetimeFigureOut">
              <a:rPr lang="en-US" smtClean="0"/>
              <a:t>7/13/2022</a:t>
            </a:fld>
            <a:endParaRPr lang="en-US"/>
          </a:p>
        </p:txBody>
      </p:sp>
      <p:sp>
        <p:nvSpPr>
          <p:cNvPr id="5" name="Footer Placeholder 4">
            <a:extLst>
              <a:ext uri="{FF2B5EF4-FFF2-40B4-BE49-F238E27FC236}">
                <a16:creationId xmlns:a16="http://schemas.microsoft.com/office/drawing/2014/main" id="{00E582C3-938E-2DF1-AAD8-CFA9B25065F5}"/>
              </a:ext>
            </a:extLst>
          </p:cNvPr>
          <p:cNvSpPr>
            <a:spLocks noGrp="1"/>
          </p:cNvSpPr>
          <p:nvPr>
            <p:ph type="ftr" sz="quarter" idx="3"/>
          </p:nvPr>
        </p:nvSpPr>
        <p:spPr>
          <a:xfrm>
            <a:off x="3336052" y="5249875"/>
            <a:ext cx="3398996" cy="301566"/>
          </a:xfrm>
          <a:prstGeom prst="rect">
            <a:avLst/>
          </a:prstGeom>
        </p:spPr>
        <p:txBody>
          <a:bodyPr vert="horz" lIns="91440" tIns="45720" rIns="91440" bIns="45720" rtlCol="0" anchor="ctr"/>
          <a:lstStyle>
            <a:lvl1pPr algn="ctr">
              <a:defRPr sz="99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A35F6A-1D62-DC1D-A0E3-74D5C6FFFD58}"/>
              </a:ext>
            </a:extLst>
          </p:cNvPr>
          <p:cNvSpPr>
            <a:spLocks noGrp="1"/>
          </p:cNvSpPr>
          <p:nvPr>
            <p:ph type="sldNum" sz="quarter" idx="4"/>
          </p:nvPr>
        </p:nvSpPr>
        <p:spPr>
          <a:xfrm>
            <a:off x="7112714" y="5249875"/>
            <a:ext cx="2265998" cy="301566"/>
          </a:xfrm>
          <a:prstGeom prst="rect">
            <a:avLst/>
          </a:prstGeom>
        </p:spPr>
        <p:txBody>
          <a:bodyPr vert="horz" lIns="91440" tIns="45720" rIns="91440" bIns="45720" rtlCol="0" anchor="ctr"/>
          <a:lstStyle>
            <a:lvl1pPr algn="r">
              <a:defRPr sz="991">
                <a:solidFill>
                  <a:schemeClr val="tx1">
                    <a:tint val="75000"/>
                  </a:schemeClr>
                </a:solidFill>
              </a:defRPr>
            </a:lvl1pPr>
          </a:lstStyle>
          <a:p>
            <a:fld id="{54B6D067-FD40-4B7E-881E-7D379F3CC407}" type="slidenum">
              <a:rPr lang="en-US" smtClean="0"/>
              <a:t>‹#›</a:t>
            </a:fld>
            <a:endParaRPr lang="en-US"/>
          </a:p>
        </p:txBody>
      </p:sp>
    </p:spTree>
    <p:extLst>
      <p:ext uri="{BB962C8B-B14F-4D97-AF65-F5344CB8AC3E}">
        <p14:creationId xmlns:p14="http://schemas.microsoft.com/office/powerpoint/2010/main" val="38351302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755203" rtl="0" eaLnBrk="1" latinLnBrk="0" hangingPunct="1">
        <a:lnSpc>
          <a:spcPct val="90000"/>
        </a:lnSpc>
        <a:spcBef>
          <a:spcPct val="0"/>
        </a:spcBef>
        <a:buNone/>
        <a:defRPr sz="3634" kern="1200">
          <a:solidFill>
            <a:schemeClr val="tx1"/>
          </a:solidFill>
          <a:latin typeface="+mj-lt"/>
          <a:ea typeface="+mj-ea"/>
          <a:cs typeface="+mj-cs"/>
        </a:defRPr>
      </a:lvl1pPr>
    </p:titleStyle>
    <p:bodyStyle>
      <a:lvl1pPr marL="188801" indent="-188801" algn="l" defTabSz="755203" rtl="0" eaLnBrk="1" latinLnBrk="0" hangingPunct="1">
        <a:lnSpc>
          <a:spcPct val="90000"/>
        </a:lnSpc>
        <a:spcBef>
          <a:spcPts val="826"/>
        </a:spcBef>
        <a:buFont typeface="Arial" panose="020B0604020202020204" pitchFamily="34" charset="0"/>
        <a:buChar char="•"/>
        <a:defRPr sz="2313" kern="1200">
          <a:solidFill>
            <a:schemeClr val="tx1"/>
          </a:solidFill>
          <a:latin typeface="+mn-lt"/>
          <a:ea typeface="+mn-ea"/>
          <a:cs typeface="+mn-cs"/>
        </a:defRPr>
      </a:lvl1pPr>
      <a:lvl2pPr marL="566402" indent="-188801" algn="l" defTabSz="755203" rtl="0" eaLnBrk="1" latinLnBrk="0" hangingPunct="1">
        <a:lnSpc>
          <a:spcPct val="90000"/>
        </a:lnSpc>
        <a:spcBef>
          <a:spcPts val="413"/>
        </a:spcBef>
        <a:buFont typeface="Arial" panose="020B0604020202020204" pitchFamily="34" charset="0"/>
        <a:buChar char="•"/>
        <a:defRPr sz="1982" kern="1200">
          <a:solidFill>
            <a:schemeClr val="tx1"/>
          </a:solidFill>
          <a:latin typeface="+mn-lt"/>
          <a:ea typeface="+mn-ea"/>
          <a:cs typeface="+mn-cs"/>
        </a:defRPr>
      </a:lvl2pPr>
      <a:lvl3pPr marL="944004" indent="-188801" algn="l" defTabSz="755203" rtl="0" eaLnBrk="1" latinLnBrk="0" hangingPunct="1">
        <a:lnSpc>
          <a:spcPct val="90000"/>
        </a:lnSpc>
        <a:spcBef>
          <a:spcPts val="413"/>
        </a:spcBef>
        <a:buFont typeface="Arial" panose="020B0604020202020204" pitchFamily="34" charset="0"/>
        <a:buChar char="•"/>
        <a:defRPr sz="1652" kern="1200">
          <a:solidFill>
            <a:schemeClr val="tx1"/>
          </a:solidFill>
          <a:latin typeface="+mn-lt"/>
          <a:ea typeface="+mn-ea"/>
          <a:cs typeface="+mn-cs"/>
        </a:defRPr>
      </a:lvl3pPr>
      <a:lvl4pPr marL="1321605" indent="-188801" algn="l" defTabSz="755203" rtl="0" eaLnBrk="1" latinLnBrk="0" hangingPunct="1">
        <a:lnSpc>
          <a:spcPct val="90000"/>
        </a:lnSpc>
        <a:spcBef>
          <a:spcPts val="413"/>
        </a:spcBef>
        <a:buFont typeface="Arial" panose="020B0604020202020204" pitchFamily="34" charset="0"/>
        <a:buChar char="•"/>
        <a:defRPr sz="1487" kern="1200">
          <a:solidFill>
            <a:schemeClr val="tx1"/>
          </a:solidFill>
          <a:latin typeface="+mn-lt"/>
          <a:ea typeface="+mn-ea"/>
          <a:cs typeface="+mn-cs"/>
        </a:defRPr>
      </a:lvl4pPr>
      <a:lvl5pPr marL="1699207" indent="-188801" algn="l" defTabSz="755203" rtl="0" eaLnBrk="1" latinLnBrk="0" hangingPunct="1">
        <a:lnSpc>
          <a:spcPct val="90000"/>
        </a:lnSpc>
        <a:spcBef>
          <a:spcPts val="413"/>
        </a:spcBef>
        <a:buFont typeface="Arial" panose="020B0604020202020204" pitchFamily="34" charset="0"/>
        <a:buChar char="•"/>
        <a:defRPr sz="1487" kern="1200">
          <a:solidFill>
            <a:schemeClr val="tx1"/>
          </a:solidFill>
          <a:latin typeface="+mn-lt"/>
          <a:ea typeface="+mn-ea"/>
          <a:cs typeface="+mn-cs"/>
        </a:defRPr>
      </a:lvl5pPr>
      <a:lvl6pPr marL="2076808" indent="-188801" algn="l" defTabSz="755203" rtl="0" eaLnBrk="1" latinLnBrk="0" hangingPunct="1">
        <a:lnSpc>
          <a:spcPct val="90000"/>
        </a:lnSpc>
        <a:spcBef>
          <a:spcPts val="413"/>
        </a:spcBef>
        <a:buFont typeface="Arial" panose="020B0604020202020204" pitchFamily="34" charset="0"/>
        <a:buChar char="•"/>
        <a:defRPr sz="1487" kern="1200">
          <a:solidFill>
            <a:schemeClr val="tx1"/>
          </a:solidFill>
          <a:latin typeface="+mn-lt"/>
          <a:ea typeface="+mn-ea"/>
          <a:cs typeface="+mn-cs"/>
        </a:defRPr>
      </a:lvl6pPr>
      <a:lvl7pPr marL="2454410" indent="-188801" algn="l" defTabSz="755203" rtl="0" eaLnBrk="1" latinLnBrk="0" hangingPunct="1">
        <a:lnSpc>
          <a:spcPct val="90000"/>
        </a:lnSpc>
        <a:spcBef>
          <a:spcPts val="413"/>
        </a:spcBef>
        <a:buFont typeface="Arial" panose="020B0604020202020204" pitchFamily="34" charset="0"/>
        <a:buChar char="•"/>
        <a:defRPr sz="1487" kern="1200">
          <a:solidFill>
            <a:schemeClr val="tx1"/>
          </a:solidFill>
          <a:latin typeface="+mn-lt"/>
          <a:ea typeface="+mn-ea"/>
          <a:cs typeface="+mn-cs"/>
        </a:defRPr>
      </a:lvl7pPr>
      <a:lvl8pPr marL="2832011" indent="-188801" algn="l" defTabSz="755203" rtl="0" eaLnBrk="1" latinLnBrk="0" hangingPunct="1">
        <a:lnSpc>
          <a:spcPct val="90000"/>
        </a:lnSpc>
        <a:spcBef>
          <a:spcPts val="413"/>
        </a:spcBef>
        <a:buFont typeface="Arial" panose="020B0604020202020204" pitchFamily="34" charset="0"/>
        <a:buChar char="•"/>
        <a:defRPr sz="1487" kern="1200">
          <a:solidFill>
            <a:schemeClr val="tx1"/>
          </a:solidFill>
          <a:latin typeface="+mn-lt"/>
          <a:ea typeface="+mn-ea"/>
          <a:cs typeface="+mn-cs"/>
        </a:defRPr>
      </a:lvl8pPr>
      <a:lvl9pPr marL="3209613" indent="-188801" algn="l" defTabSz="755203" rtl="0" eaLnBrk="1" latinLnBrk="0" hangingPunct="1">
        <a:lnSpc>
          <a:spcPct val="90000"/>
        </a:lnSpc>
        <a:spcBef>
          <a:spcPts val="413"/>
        </a:spcBef>
        <a:buFont typeface="Arial" panose="020B0604020202020204" pitchFamily="34" charset="0"/>
        <a:buChar char="•"/>
        <a:defRPr sz="1487" kern="1200">
          <a:solidFill>
            <a:schemeClr val="tx1"/>
          </a:solidFill>
          <a:latin typeface="+mn-lt"/>
          <a:ea typeface="+mn-ea"/>
          <a:cs typeface="+mn-cs"/>
        </a:defRPr>
      </a:lvl9pPr>
    </p:bodyStyle>
    <p:otherStyle>
      <a:defPPr>
        <a:defRPr lang="en-US"/>
      </a:defPPr>
      <a:lvl1pPr marL="0" algn="l" defTabSz="755203" rtl="0" eaLnBrk="1" latinLnBrk="0" hangingPunct="1">
        <a:defRPr sz="1487" kern="1200">
          <a:solidFill>
            <a:schemeClr val="tx1"/>
          </a:solidFill>
          <a:latin typeface="+mn-lt"/>
          <a:ea typeface="+mn-ea"/>
          <a:cs typeface="+mn-cs"/>
        </a:defRPr>
      </a:lvl1pPr>
      <a:lvl2pPr marL="377601" algn="l" defTabSz="755203" rtl="0" eaLnBrk="1" latinLnBrk="0" hangingPunct="1">
        <a:defRPr sz="1487" kern="1200">
          <a:solidFill>
            <a:schemeClr val="tx1"/>
          </a:solidFill>
          <a:latin typeface="+mn-lt"/>
          <a:ea typeface="+mn-ea"/>
          <a:cs typeface="+mn-cs"/>
        </a:defRPr>
      </a:lvl2pPr>
      <a:lvl3pPr marL="755203" algn="l" defTabSz="755203" rtl="0" eaLnBrk="1" latinLnBrk="0" hangingPunct="1">
        <a:defRPr sz="1487" kern="1200">
          <a:solidFill>
            <a:schemeClr val="tx1"/>
          </a:solidFill>
          <a:latin typeface="+mn-lt"/>
          <a:ea typeface="+mn-ea"/>
          <a:cs typeface="+mn-cs"/>
        </a:defRPr>
      </a:lvl3pPr>
      <a:lvl4pPr marL="1132804" algn="l" defTabSz="755203" rtl="0" eaLnBrk="1" latinLnBrk="0" hangingPunct="1">
        <a:defRPr sz="1487" kern="1200">
          <a:solidFill>
            <a:schemeClr val="tx1"/>
          </a:solidFill>
          <a:latin typeface="+mn-lt"/>
          <a:ea typeface="+mn-ea"/>
          <a:cs typeface="+mn-cs"/>
        </a:defRPr>
      </a:lvl4pPr>
      <a:lvl5pPr marL="1510406" algn="l" defTabSz="755203" rtl="0" eaLnBrk="1" latinLnBrk="0" hangingPunct="1">
        <a:defRPr sz="1487" kern="1200">
          <a:solidFill>
            <a:schemeClr val="tx1"/>
          </a:solidFill>
          <a:latin typeface="+mn-lt"/>
          <a:ea typeface="+mn-ea"/>
          <a:cs typeface="+mn-cs"/>
        </a:defRPr>
      </a:lvl5pPr>
      <a:lvl6pPr marL="1888007" algn="l" defTabSz="755203" rtl="0" eaLnBrk="1" latinLnBrk="0" hangingPunct="1">
        <a:defRPr sz="1487" kern="1200">
          <a:solidFill>
            <a:schemeClr val="tx1"/>
          </a:solidFill>
          <a:latin typeface="+mn-lt"/>
          <a:ea typeface="+mn-ea"/>
          <a:cs typeface="+mn-cs"/>
        </a:defRPr>
      </a:lvl6pPr>
      <a:lvl7pPr marL="2265609" algn="l" defTabSz="755203" rtl="0" eaLnBrk="1" latinLnBrk="0" hangingPunct="1">
        <a:defRPr sz="1487" kern="1200">
          <a:solidFill>
            <a:schemeClr val="tx1"/>
          </a:solidFill>
          <a:latin typeface="+mn-lt"/>
          <a:ea typeface="+mn-ea"/>
          <a:cs typeface="+mn-cs"/>
        </a:defRPr>
      </a:lvl7pPr>
      <a:lvl8pPr marL="2643210" algn="l" defTabSz="755203" rtl="0" eaLnBrk="1" latinLnBrk="0" hangingPunct="1">
        <a:defRPr sz="1487" kern="1200">
          <a:solidFill>
            <a:schemeClr val="tx1"/>
          </a:solidFill>
          <a:latin typeface="+mn-lt"/>
          <a:ea typeface="+mn-ea"/>
          <a:cs typeface="+mn-cs"/>
        </a:defRPr>
      </a:lvl8pPr>
      <a:lvl9pPr marL="3020812" algn="l" defTabSz="755203" rtl="0" eaLnBrk="1" latinLnBrk="0" hangingPunct="1">
        <a:defRPr sz="14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rpgov.law.harvard.edu/wp-content/uploads/2013/05/TCB-Director-Table3.pn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cdn.uconnectlabs.com/wp-content/uploads/sites/31/2019/01/BlueSteps-Board-Guide.Mays-BSchool.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daboards.memberclicks.net/assets/031121%20PDA%20Houston%20Webinar%20Material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privatedirectorsymposium.org/episode-7-special-issues-require-special-attention-retaining-experts-conducting-investigations/" TargetMode="External"/><Relationship Id="rId13" Type="http://schemas.openxmlformats.org/officeDocument/2006/relationships/hyperlink" Target="https://privatedirectorsymposium.org/episode-12-the-workings-of-the-compensation-committee/" TargetMode="External"/><Relationship Id="rId3" Type="http://schemas.openxmlformats.org/officeDocument/2006/relationships/hyperlink" Target="https://privatedirectorsymposium.org/episode-2-public-v-private-fiduciary-v-advisory-different-boards-for-different-situations/" TargetMode="External"/><Relationship Id="rId7" Type="http://schemas.openxmlformats.org/officeDocument/2006/relationships/hyperlink" Target="https://privatedirectorsymposium.org/episode-6-recruiting-renumerating-directors-what-directors-should-do-before-saying-yes/" TargetMode="External"/><Relationship Id="rId12" Type="http://schemas.openxmlformats.org/officeDocument/2006/relationships/hyperlink" Target="https://privatedirectorsymposium.org/episode-11-the-workings-of-the-audit-committee/" TargetMode="External"/><Relationship Id="rId2" Type="http://schemas.openxmlformats.org/officeDocument/2006/relationships/hyperlink" Target="https://privatedirectorsymposium.org/episode-1-series-overview-preview-welcome-to-the-boardroom-jungle/" TargetMode="External"/><Relationship Id="rId1" Type="http://schemas.openxmlformats.org/officeDocument/2006/relationships/slideLayout" Target="../slideLayouts/slideLayout2.xml"/><Relationship Id="rId6" Type="http://schemas.openxmlformats.org/officeDocument/2006/relationships/hyperlink" Target="https://privatedirectorsymposium.org/episode-5-committees-of-a-board-work-between-board-meetings/" TargetMode="External"/><Relationship Id="rId11" Type="http://schemas.openxmlformats.org/officeDocument/2006/relationships/hyperlink" Target="https://privatedirectorsymposium.org/episode-10-going-into-executive-session/" TargetMode="External"/><Relationship Id="rId5" Type="http://schemas.openxmlformats.org/officeDocument/2006/relationships/hyperlink" Target="https://privatedirectorsymposium.org/episode-4-how-to-conduct-a-board-meeting/" TargetMode="External"/><Relationship Id="rId10" Type="http://schemas.openxmlformats.org/officeDocument/2006/relationships/hyperlink" Target="https://privatedirectorsymposium.org/episode-9-enterprise-risk-management/" TargetMode="External"/><Relationship Id="rId4" Type="http://schemas.openxmlformats.org/officeDocument/2006/relationships/hyperlink" Target="https://privatedirectorsymposium.org/episode-3-where-the-boards-duties-stop-the-c-suites-duties-begin-an-overview-of-a-boards-functions-fiduciary-duties/" TargetMode="External"/><Relationship Id="rId9" Type="http://schemas.openxmlformats.org/officeDocument/2006/relationships/hyperlink" Target="https://privatedirectorsymposium.org/episode-8-soft-skills-workshop-leadership-communication-trus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linkedin.com/in/jonathanfriedland/" TargetMode="External"/><Relationship Id="rId2" Type="http://schemas.openxmlformats.org/officeDocument/2006/relationships/hyperlink" Target="mailto:jfriedland@sfgh.co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financialpoise.com/" TargetMode="External"/><Relationship Id="rId7" Type="http://schemas.openxmlformats.org/officeDocument/2006/relationships/hyperlink" Target="https://www.chamberwise.org/" TargetMode="External"/><Relationship Id="rId2" Type="http://schemas.openxmlformats.org/officeDocument/2006/relationships/hyperlink" Target="https://www.privatedirectorsassociation.org/" TargetMode="External"/><Relationship Id="rId1" Type="http://schemas.openxmlformats.org/officeDocument/2006/relationships/slideLayout" Target="../slideLayouts/slideLayout2.xml"/><Relationship Id="rId6" Type="http://schemas.openxmlformats.org/officeDocument/2006/relationships/hyperlink" Target="https://privatedirectorsymposium.org/" TargetMode="External"/><Relationship Id="rId5" Type="http://schemas.openxmlformats.org/officeDocument/2006/relationships/hyperlink" Target="https://www.vistage.com/" TargetMode="External"/><Relationship Id="rId4" Type="http://schemas.openxmlformats.org/officeDocument/2006/relationships/hyperlink" Target="http://www.executiveforum.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www.privatedirectorsassociation.org/chapters"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executiveforum.or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financialpoise.com/financial-poise-weekly-newsletter-signup/" TargetMode="External"/><Relationship Id="rId2" Type="http://schemas.openxmlformats.org/officeDocument/2006/relationships/hyperlink" Target="https://www.financialpoise.com/" TargetMode="External"/><Relationship Id="rId1" Type="http://schemas.openxmlformats.org/officeDocument/2006/relationships/slideLayout" Target="../slideLayouts/slideLayout1.xml"/><Relationship Id="rId6" Type="http://schemas.openxmlformats.org/officeDocument/2006/relationships/hyperlink" Target="mailto:info@financialpoise.com" TargetMode="External"/><Relationship Id="rId5" Type="http://schemas.openxmlformats.org/officeDocument/2006/relationships/hyperlink" Target="https://www.financialpoise.com/financial-poise-on-demand-webinar-series/" TargetMode="External"/><Relationship Id="rId4" Type="http://schemas.openxmlformats.org/officeDocument/2006/relationships/hyperlink" Target="https://www.financialpoise.com/contribute-content/"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www.privatedirectorsymposium.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si-securesolutions.com/" TargetMode="External"/><Relationship Id="rId2" Type="http://schemas.openxmlformats.org/officeDocument/2006/relationships/hyperlink" Target="https://www.pinow.com/" TargetMode="External"/><Relationship Id="rId1" Type="http://schemas.openxmlformats.org/officeDocument/2006/relationships/slideLayout" Target="../slideLayouts/slideLayout2.xml"/><Relationship Id="rId4" Type="http://schemas.openxmlformats.org/officeDocument/2006/relationships/hyperlink" Target="https://www.lawinsider.com/dictionary/company-investig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5E9CF7-B6D7-4FAF-8FFD-BE96B3B995C2}"/>
              </a:ext>
            </a:extLst>
          </p:cNvPr>
          <p:cNvSpPr>
            <a:spLocks noGrp="1"/>
          </p:cNvSpPr>
          <p:nvPr>
            <p:ph type="body" idx="1"/>
          </p:nvPr>
        </p:nvSpPr>
        <p:spPr>
          <a:xfrm>
            <a:off x="158114" y="583352"/>
            <a:ext cx="9754871" cy="4497495"/>
          </a:xfrm>
        </p:spPr>
        <p:txBody>
          <a:bodyPr/>
          <a:lstStyle/>
          <a:p>
            <a:pPr marL="0" marR="0" indent="0" algn="ctr">
              <a:lnSpc>
                <a:spcPct val="107000"/>
              </a:lnSpc>
              <a:spcBef>
                <a:spcPts val="0"/>
              </a:spcBef>
              <a:spcAft>
                <a:spcPts val="0"/>
              </a:spcAft>
              <a:buNone/>
            </a:pPr>
            <a:r>
              <a:rPr lang="en-US" sz="2800" dirty="0">
                <a:solidFill>
                  <a:srgbClr val="123461"/>
                </a:solidFill>
                <a:effectLst/>
                <a:latin typeface="Georgia" panose="02040502050405020303" pitchFamily="18" charset="0"/>
                <a:ea typeface="Calibri" panose="020F0502020204030204" pitchFamily="34" charset="0"/>
                <a:cs typeface="Times New Roman" panose="02020603050405020304" pitchFamily="18" charset="0"/>
              </a:rPr>
              <a:t>Bare Bone Board Basics - for the Private Company </a:t>
            </a:r>
          </a:p>
          <a:p>
            <a:pPr marL="0" marR="0" indent="0" algn="ctr">
              <a:lnSpc>
                <a:spcPct val="107000"/>
              </a:lnSpc>
              <a:spcBef>
                <a:spcPts val="0"/>
              </a:spcBef>
              <a:spcAft>
                <a:spcPts val="0"/>
              </a:spcAft>
              <a:buNone/>
            </a:pPr>
            <a:r>
              <a:rPr lang="en-US" sz="2400" dirty="0">
                <a:effectLst/>
                <a:latin typeface="Georgia" panose="02040502050405020303" pitchFamily="18" charset="0"/>
                <a:ea typeface="Calibri" panose="020F0502020204030204" pitchFamily="34" charset="0"/>
                <a:cs typeface="Times New Roman" panose="02020603050405020304" pitchFamily="18" charset="0"/>
              </a:rPr>
              <a:t>Episode #7 – Special Issues Require Special Attention: Retaining Experts &amp; Conducting Investigations </a:t>
            </a:r>
          </a:p>
          <a:p>
            <a:pPr marL="0" marR="0" indent="0" algn="ctr">
              <a:lnSpc>
                <a:spcPct val="107000"/>
              </a:lnSpc>
              <a:spcBef>
                <a:spcPts val="0"/>
              </a:spcBef>
              <a:spcAft>
                <a:spcPts val="0"/>
              </a:spcAft>
              <a:buNone/>
            </a:pPr>
            <a:r>
              <a:rPr lang="en-US" sz="2200" b="1" i="1" dirty="0">
                <a:latin typeface="Georgia" panose="02040502050405020303" pitchFamily="18" charset="0"/>
                <a:ea typeface="Calibri" panose="020F0502020204030204" pitchFamily="34" charset="0"/>
                <a:cs typeface="Times New Roman" panose="02020603050405020304" pitchFamily="18" charset="0"/>
              </a:rPr>
              <a:t>July 13</a:t>
            </a:r>
            <a:r>
              <a:rPr lang="en-US" sz="2200" b="1" i="1" dirty="0">
                <a:effectLst/>
                <a:latin typeface="Georgia" panose="02040502050405020303" pitchFamily="18" charset="0"/>
                <a:ea typeface="Calibri" panose="020F0502020204030204" pitchFamily="34" charset="0"/>
                <a:cs typeface="Times New Roman" panose="02020603050405020304" pitchFamily="18" charset="0"/>
              </a:rPr>
              <a:t>, 2022</a:t>
            </a:r>
          </a:p>
          <a:p>
            <a:pPr marL="457200" marR="0" algn="ctr">
              <a:lnSpc>
                <a:spcPct val="107000"/>
              </a:lnSpc>
              <a:spcBef>
                <a:spcPts val="0"/>
              </a:spcBef>
              <a:spcAft>
                <a:spcPts val="0"/>
              </a:spcAft>
            </a:pPr>
            <a:endParaRPr lang="en-US" sz="2000" b="1" i="1"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chemeClr val="bg1"/>
                </a:solidFill>
                <a:effectLst/>
                <a:uLnTx/>
                <a:uFillTx/>
                <a:latin typeface="Georgia" panose="02040502050405020303" pitchFamily="18" charset="0"/>
              </a:rPr>
              <a:t>Panelists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sng" strike="noStrike" kern="1200" cap="none" spc="0" normalizeH="0" baseline="0" noProof="0" dirty="0">
              <a:ln>
                <a:noFill/>
              </a:ln>
              <a:solidFill>
                <a:schemeClr val="bg1"/>
              </a:solidFill>
              <a:effectLst/>
              <a:uLnTx/>
              <a:uFillTx/>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Georgia" panose="02040502050405020303" pitchFamily="18" charset="0"/>
              </a:rPr>
              <a:t>Allan Grafman • Andrew Lelling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Georgia" panose="02040502050405020303" pitchFamily="18" charset="0"/>
              </a:rPr>
              <a:t>Derek Cohen • </a:t>
            </a:r>
            <a:r>
              <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Helvetica"/>
                <a:sym typeface="Helvetica"/>
              </a:rPr>
              <a:t>Guillermo Christensen •</a:t>
            </a:r>
            <a:r>
              <a:rPr lang="en-US" sz="2400" kern="1200" dirty="0">
                <a:latin typeface="Georgia" panose="02040502050405020303" pitchFamily="18" charset="0"/>
                <a:cs typeface="Helvetica"/>
              </a:rPr>
              <a:t> </a:t>
            </a:r>
            <a:r>
              <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Helvetica"/>
                <a:sym typeface="Helvetica"/>
              </a:rPr>
              <a:t>Jonathan Friedland</a:t>
            </a:r>
            <a:endParaRPr lang="en-US" dirty="0"/>
          </a:p>
        </p:txBody>
      </p:sp>
      <p:pic>
        <p:nvPicPr>
          <p:cNvPr id="6" name="Picture 5">
            <a:extLst>
              <a:ext uri="{FF2B5EF4-FFF2-40B4-BE49-F238E27FC236}">
                <a16:creationId xmlns:a16="http://schemas.microsoft.com/office/drawing/2014/main" id="{A45974B2-9519-40B2-86DC-2C8419BEA112}"/>
              </a:ext>
            </a:extLst>
          </p:cNvPr>
          <p:cNvPicPr/>
          <p:nvPr/>
        </p:nvPicPr>
        <p:blipFill>
          <a:blip r:embed="rId2"/>
          <a:stretch/>
        </p:blipFill>
        <p:spPr>
          <a:xfrm>
            <a:off x="155171" y="4430599"/>
            <a:ext cx="2114385" cy="76255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B6F6299-5F69-476E-8C60-FD3513EF4584}"/>
              </a:ext>
            </a:extLst>
          </p:cNvPr>
          <p:cNvPicPr/>
          <p:nvPr/>
        </p:nvPicPr>
        <p:blipFill>
          <a:blip r:embed="rId3"/>
          <a:stretch/>
        </p:blipFill>
        <p:spPr>
          <a:xfrm>
            <a:off x="2363651" y="4430599"/>
            <a:ext cx="2499290" cy="762559"/>
          </a:xfrm>
          <a:prstGeom prst="rect">
            <a:avLst/>
          </a:prstGeom>
          <a:ln>
            <a:noFill/>
          </a:ln>
        </p:spPr>
      </p:pic>
      <p:pic>
        <p:nvPicPr>
          <p:cNvPr id="8" name="Picture 7">
            <a:extLst>
              <a:ext uri="{FF2B5EF4-FFF2-40B4-BE49-F238E27FC236}">
                <a16:creationId xmlns:a16="http://schemas.microsoft.com/office/drawing/2014/main" id="{7E968822-E58A-46B0-92F4-45F5DB57B4E4}"/>
              </a:ext>
            </a:extLst>
          </p:cNvPr>
          <p:cNvPicPr/>
          <p:nvPr/>
        </p:nvPicPr>
        <p:blipFill>
          <a:blip r:embed="rId4"/>
          <a:stretch/>
        </p:blipFill>
        <p:spPr>
          <a:xfrm>
            <a:off x="4957036" y="4432020"/>
            <a:ext cx="2956220" cy="762558"/>
          </a:xfrm>
          <a:prstGeom prst="rect">
            <a:avLst/>
          </a:prstGeom>
          <a:ln>
            <a:noFill/>
          </a:ln>
        </p:spPr>
      </p:pic>
      <p:pic>
        <p:nvPicPr>
          <p:cNvPr id="4" name="Picture 3" descr="Logo&#10;&#10;Description automatically generated">
            <a:extLst>
              <a:ext uri="{FF2B5EF4-FFF2-40B4-BE49-F238E27FC236}">
                <a16:creationId xmlns:a16="http://schemas.microsoft.com/office/drawing/2014/main" id="{7D317F8D-DE7D-E38B-76F9-F90601DF1F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351" y="4203700"/>
            <a:ext cx="1447800" cy="1085850"/>
          </a:xfrm>
          <a:prstGeom prst="rect">
            <a:avLst/>
          </a:prstGeom>
        </p:spPr>
      </p:pic>
    </p:spTree>
    <p:extLst>
      <p:ext uri="{BB962C8B-B14F-4D97-AF65-F5344CB8AC3E}">
        <p14:creationId xmlns:p14="http://schemas.microsoft.com/office/powerpoint/2010/main" val="303458553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167E-0A0E-41EF-954E-1BB19A519DAF}"/>
              </a:ext>
            </a:extLst>
          </p:cNvPr>
          <p:cNvSpPr>
            <a:spLocks noGrp="1"/>
          </p:cNvSpPr>
          <p:nvPr>
            <p:ph type="title"/>
          </p:nvPr>
        </p:nvSpPr>
        <p:spPr/>
        <p:txBody>
          <a:bodyPr>
            <a:normAutofit fontScale="90000"/>
          </a:bodyPr>
          <a:lstStyle/>
          <a:p>
            <a:br>
              <a:rPr lang="en-US" dirty="0"/>
            </a:br>
            <a:r>
              <a:rPr lang="en-US" sz="3100" dirty="0"/>
              <a:t>Deciding Whether to Conduct an Investigation</a:t>
            </a:r>
            <a:br>
              <a:rPr lang="en-US" dirty="0"/>
            </a:br>
            <a:endParaRPr lang="en-US" dirty="0"/>
          </a:p>
        </p:txBody>
      </p:sp>
      <p:sp>
        <p:nvSpPr>
          <p:cNvPr id="3" name="Text Placeholder 2">
            <a:extLst>
              <a:ext uri="{FF2B5EF4-FFF2-40B4-BE49-F238E27FC236}">
                <a16:creationId xmlns:a16="http://schemas.microsoft.com/office/drawing/2014/main" id="{56AB82A7-F424-4388-8628-B8F1A2E4DD46}"/>
              </a:ext>
            </a:extLst>
          </p:cNvPr>
          <p:cNvSpPr>
            <a:spLocks noGrp="1"/>
          </p:cNvSpPr>
          <p:nvPr>
            <p:ph type="body" idx="1"/>
          </p:nvPr>
        </p:nvSpPr>
        <p:spPr>
          <a:xfrm>
            <a:off x="387350" y="1003300"/>
            <a:ext cx="9491178" cy="4201575"/>
          </a:xfrm>
        </p:spPr>
        <p:txBody>
          <a:bodyPr/>
          <a:lstStyle/>
          <a:p>
            <a:pPr marL="283464" lvl="1">
              <a:spcBef>
                <a:spcPts val="1200"/>
              </a:spcBef>
              <a:spcAft>
                <a:spcPts val="120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How serious is the allegation? Is it a violation of federal or state law or just a variance from company policy?</a:t>
            </a:r>
          </a:p>
          <a:p>
            <a:pPr marL="914400" lvl="3" indent="-285750">
              <a:spcBef>
                <a:spcPts val="1200"/>
              </a:spcBef>
              <a:spcAft>
                <a:spcPts val="1200"/>
              </a:spcAft>
              <a:buFont typeface="Courier New" panose="02070309020205020404" pitchFamily="49" charset="0"/>
              <a:buChar char="o"/>
            </a:pPr>
            <a:r>
              <a:rPr lang="en-US" dirty="0">
                <a:effectLst/>
                <a:latin typeface="Helvetica" panose="020B0604020202020204" pitchFamily="34" charset="0"/>
                <a:ea typeface="Calibri" panose="020F0502020204030204" pitchFamily="34" charset="0"/>
                <a:cs typeface="Times New Roman" panose="02020603050405020304" pitchFamily="18" charset="0"/>
              </a:rPr>
              <a:t>The DOJ and SEC cite independent investigations as an important part of cooperation, which in turn is a key element in reducing corporate and individual liability</a:t>
            </a:r>
          </a:p>
          <a:p>
            <a:pPr marL="283464" lvl="1">
              <a:spcBef>
                <a:spcPts val="1200"/>
              </a:spcBef>
              <a:spcAft>
                <a:spcPts val="120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Who is involved? Is the alleged perpetrator a rank-and-file employee, a supervisor, or a high-level C-suite officer or board member?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3464" lvl="1">
              <a:spcBef>
                <a:spcPts val="1200"/>
              </a:spcBef>
              <a:spcAft>
                <a:spcPts val="120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How grave is the danger or harm that the alleged misconduct causes?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3464" marR="0" lvl="2" indent="-283464">
              <a:spcBef>
                <a:spcPts val="120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94410" marR="0" lvl="2">
              <a:lnSpc>
                <a:spcPct val="200000"/>
              </a:lnSpc>
              <a:spcBef>
                <a:spcPts val="0"/>
              </a:spcBef>
              <a:spcAft>
                <a:spcPts val="0"/>
              </a:spcAft>
            </a:pPr>
            <a:endParaRPr 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B8E85E-34EB-4542-961C-F6B10EE63359}"/>
              </a:ext>
            </a:extLst>
          </p:cNvPr>
          <p:cNvSpPr>
            <a:spLocks noGrp="1"/>
          </p:cNvSpPr>
          <p:nvPr>
            <p:ph type="sldNum" sz="quarter" idx="2"/>
          </p:nvPr>
        </p:nvSpPr>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7699044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2" name="About The Faculty"/>
          <p:cNvSpPr txBox="1">
            <a:spLocks noGrp="1"/>
          </p:cNvSpPr>
          <p:nvPr>
            <p:ph type="title"/>
          </p:nvPr>
        </p:nvSpPr>
        <p:spPr>
          <a:xfrm>
            <a:off x="342820" y="182879"/>
            <a:ext cx="8426530" cy="661681"/>
          </a:xfrm>
          <a:prstGeom prst="rect">
            <a:avLst/>
          </a:prstGeom>
        </p:spPr>
        <p:txBody>
          <a:bodyPr>
            <a:noAutofit/>
          </a:bodyPr>
          <a:lstStyle/>
          <a:p>
            <a:r>
              <a:rPr lang="en-US" sz="2800" dirty="0">
                <a:effectLst/>
                <a:latin typeface="Georgia" panose="02040502050405020303" pitchFamily="18" charset="0"/>
                <a:ea typeface="Calibri" panose="020F0502020204030204" pitchFamily="34" charset="0"/>
                <a:cs typeface="Times New Roman" panose="02020603050405020304" pitchFamily="18" charset="0"/>
              </a:rPr>
              <a:t>Deciding Whether to Conduct an Investigation (</a:t>
            </a:r>
            <a:r>
              <a:rPr lang="en-US" sz="2800" dirty="0" err="1">
                <a:effectLst/>
                <a:latin typeface="Georgia" panose="02040502050405020303" pitchFamily="18" charset="0"/>
                <a:ea typeface="Calibri" panose="020F0502020204030204" pitchFamily="34" charset="0"/>
                <a:cs typeface="Times New Roman" panose="02020603050405020304" pitchFamily="18" charset="0"/>
              </a:rPr>
              <a:t>con’t</a:t>
            </a:r>
            <a:r>
              <a:rPr lang="en-US" sz="2800" dirty="0">
                <a:effectLst/>
                <a:latin typeface="Georgia" panose="02040502050405020303" pitchFamily="18" charset="0"/>
                <a:ea typeface="Calibri" panose="020F0502020204030204" pitchFamily="34" charset="0"/>
                <a:cs typeface="Times New Roman" panose="02020603050405020304" pitchFamily="18" charset="0"/>
              </a:rPr>
              <a:t>)</a:t>
            </a:r>
            <a:endParaRPr sz="2800" u="sng" dirty="0">
              <a:latin typeface="Georgia" panose="02040502050405020303" pitchFamily="18" charset="0"/>
            </a:endParaRPr>
          </a:p>
        </p:txBody>
      </p:sp>
      <p:sp>
        <p:nvSpPr>
          <p:cNvPr id="73" name="Steve Starzyk - sstarzyk@financialpoise.com…"/>
          <p:cNvSpPr txBox="1">
            <a:spLocks noGrp="1"/>
          </p:cNvSpPr>
          <p:nvPr>
            <p:ph type="body" idx="1"/>
          </p:nvPr>
        </p:nvSpPr>
        <p:spPr>
          <a:xfrm>
            <a:off x="387350" y="927100"/>
            <a:ext cx="9448800" cy="4037756"/>
          </a:xfrm>
          <a:prstGeom prst="rect">
            <a:avLst/>
          </a:prstGeom>
        </p:spPr>
        <p:txBody>
          <a:bodyPr/>
          <a:lstStyle/>
          <a:p>
            <a:pPr marL="283464" lvl="1">
              <a:spcBef>
                <a:spcPts val="1200"/>
              </a:spcBef>
              <a:spcAft>
                <a:spcPts val="1200"/>
              </a:spcAft>
            </a:pPr>
            <a:r>
              <a:rPr lang="en-US" sz="1800" dirty="0">
                <a:latin typeface="Helvetica" panose="020B0604020202020204" pitchFamily="34" charset="0"/>
                <a:cs typeface="Times New Roman" panose="02020603050405020304" pitchFamily="18" charset="0"/>
              </a:rPr>
              <a:t>If the allegation is founded and it becomes public, what is the extent of the company’s exposure?</a:t>
            </a:r>
          </a:p>
          <a:p>
            <a:pPr marL="283464" lvl="1">
              <a:spcBef>
                <a:spcPts val="1200"/>
              </a:spcBef>
              <a:spcAft>
                <a:spcPts val="1200"/>
              </a:spcAft>
            </a:pPr>
            <a:r>
              <a:rPr lang="en-US" sz="1800" dirty="0">
                <a:latin typeface="Helvetica" panose="020B0604020202020204" pitchFamily="34" charset="0"/>
                <a:cs typeface="Times New Roman" panose="02020603050405020304" pitchFamily="18" charset="0"/>
              </a:rPr>
              <a:t>Is the allegation likely to result in a government investigation? Is the allegation something that must be reported to a regulatory official?</a:t>
            </a:r>
          </a:p>
          <a:p>
            <a:pPr marL="283464" lvl="1">
              <a:spcBef>
                <a:spcPts val="1200"/>
              </a:spcBef>
              <a:spcAft>
                <a:spcPts val="1200"/>
              </a:spcAft>
            </a:pPr>
            <a:r>
              <a:rPr lang="en-US" sz="1800" dirty="0">
                <a:latin typeface="Helvetica" panose="020B0604020202020204" pitchFamily="34" charset="0"/>
                <a:cs typeface="Times New Roman" panose="02020603050405020304" pitchFamily="18" charset="0"/>
              </a:rPr>
              <a:t>Will the allegation, if true, lead to civil or criminal liability for the company or its officers? Can the company avoid or lessen any penalties or receive credit for promptly investigating and reporting the conduct?</a:t>
            </a:r>
          </a:p>
          <a:p>
            <a:pPr marL="800100" marR="0" lvl="1" indent="-342900">
              <a:lnSpc>
                <a:spcPct val="107000"/>
              </a:lnSpc>
              <a:spcBef>
                <a:spcPts val="0"/>
              </a:spcBef>
              <a:spcAft>
                <a:spcPts val="800"/>
              </a:spcAft>
              <a:buFont typeface="+mj-lt"/>
              <a:buAutoNum type="alphaLcPeriod" startAt="4"/>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u="sng" dirty="0"/>
          </a:p>
        </p:txBody>
      </p:sp>
      <p:sp>
        <p:nvSpPr>
          <p:cNvPr id="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dirty="0"/>
          </a:p>
        </p:txBody>
      </p:sp>
    </p:spTree>
  </p:cSld>
  <p:clrMapOvr>
    <a:overrideClrMapping bg1="lt1" tx1="dk1" bg2="lt2" tx2="dk2" accent1="accent1" accent2="accent2" accent3="accent3" accent4="accent4" accent5="accent5" accent6="accent6" hlink="hlink" folHlink="folHlink"/>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19BC-C3D3-4D3D-88FE-4C12AEA96A87}"/>
              </a:ext>
            </a:extLst>
          </p:cNvPr>
          <p:cNvSpPr>
            <a:spLocks noGrp="1"/>
          </p:cNvSpPr>
          <p:nvPr>
            <p:ph type="title"/>
          </p:nvPr>
        </p:nvSpPr>
        <p:spPr/>
        <p:txBody>
          <a:bodyPr>
            <a:normAutofit/>
          </a:bodyPr>
          <a:lstStyle/>
          <a:p>
            <a:r>
              <a:rPr lang="en-US" sz="2800" dirty="0">
                <a:effectLst/>
                <a:latin typeface="Georgia" panose="02040502050405020303" pitchFamily="18" charset="0"/>
                <a:ea typeface="Calibri" panose="020F0502020204030204" pitchFamily="34" charset="0"/>
                <a:cs typeface="Times New Roman" panose="02020603050405020304" pitchFamily="18" charset="0"/>
              </a:rPr>
              <a:t>Overvie</a:t>
            </a:r>
            <a:r>
              <a:rPr lang="en-US" sz="2800" dirty="0">
                <a:latin typeface="Georgia" panose="02040502050405020303" pitchFamily="18" charset="0"/>
                <a:ea typeface="Calibri" panose="020F0502020204030204" pitchFamily="34" charset="0"/>
                <a:cs typeface="Times New Roman" panose="02020603050405020304" pitchFamily="18" charset="0"/>
              </a:rPr>
              <a:t>w of the Board’s Role</a:t>
            </a:r>
            <a:endParaRPr lang="en-US" sz="2800" dirty="0">
              <a:latin typeface="Georgia" panose="02040502050405020303" pitchFamily="18" charset="0"/>
            </a:endParaRPr>
          </a:p>
        </p:txBody>
      </p:sp>
      <p:sp>
        <p:nvSpPr>
          <p:cNvPr id="3" name="Text Placeholder 2">
            <a:extLst>
              <a:ext uri="{FF2B5EF4-FFF2-40B4-BE49-F238E27FC236}">
                <a16:creationId xmlns:a16="http://schemas.microsoft.com/office/drawing/2014/main" id="{C93F3996-CE23-42FC-B473-472FE9BE724A}"/>
              </a:ext>
            </a:extLst>
          </p:cNvPr>
          <p:cNvSpPr>
            <a:spLocks noGrp="1"/>
          </p:cNvSpPr>
          <p:nvPr>
            <p:ph type="body" idx="1"/>
          </p:nvPr>
        </p:nvSpPr>
        <p:spPr/>
        <p:txBody>
          <a:bodyPr/>
          <a:lstStyle/>
          <a:p>
            <a:pPr marL="283464" lvl="1">
              <a:spcBef>
                <a:spcPts val="1200"/>
              </a:spcBef>
              <a:spcAft>
                <a:spcPts val="1200"/>
              </a:spcAft>
              <a:buFont typeface="Arial" panose="020B0604020202020204" pitchFamily="34" charset="0"/>
              <a:buChar char="•"/>
            </a:pPr>
            <a:r>
              <a:rPr lang="en-US" dirty="0">
                <a:cs typeface="Times New Roman" panose="02020603050405020304" pitchFamily="18" charset="0"/>
              </a:rPr>
              <a:t>Proactive Duties: the Board must exercise reasonable care to ensure company is being managed in compliance with law, regulations, and corporate policies- this includes  attending to internal controls, financial reporting, regulatory compliance, and ethics</a:t>
            </a:r>
          </a:p>
          <a:p>
            <a:pPr marL="283464" lvl="1">
              <a:spcBef>
                <a:spcPts val="1200"/>
              </a:spcBef>
              <a:spcAft>
                <a:spcPts val="1200"/>
              </a:spcAft>
              <a:buFont typeface="Arial" panose="020B0604020202020204" pitchFamily="34" charset="0"/>
              <a:buChar char="•"/>
            </a:pPr>
            <a:r>
              <a:rPr lang="en-US" dirty="0">
                <a:cs typeface="Times New Roman" panose="02020603050405020304" pitchFamily="18" charset="0"/>
              </a:rPr>
              <a:t>Reactive Duties: When red flags of ‘bad’ conduct arise, the Board may need to order an investigation </a:t>
            </a:r>
          </a:p>
          <a:p>
            <a:pPr marL="283464" lvl="1">
              <a:spcBef>
                <a:spcPts val="1200"/>
              </a:spcBef>
              <a:spcAft>
                <a:spcPts val="1200"/>
              </a:spcAft>
              <a:buFont typeface="Arial" panose="020B0604020202020204" pitchFamily="34" charset="0"/>
              <a:buChar char="•"/>
            </a:pPr>
            <a:r>
              <a:rPr lang="en-US" dirty="0">
                <a:cs typeface="Times New Roman" panose="02020603050405020304" pitchFamily="18" charset="0"/>
              </a:rPr>
              <a:t>Company counsel generally drives investigations but sometimes, circumstances require that the Board do so </a:t>
            </a:r>
          </a:p>
          <a:p>
            <a:pPr lvl="1">
              <a:spcBef>
                <a:spcPts val="1200"/>
              </a:spcBef>
              <a:spcAft>
                <a:spcPts val="1200"/>
              </a:spcAft>
              <a:buFont typeface="Courier New" panose="02070309020205020404" pitchFamily="49" charset="0"/>
              <a:buChar char="o"/>
            </a:pPr>
            <a:r>
              <a:rPr lang="en-US" dirty="0">
                <a:cs typeface="Times New Roman" panose="02020603050405020304" pitchFamily="18" charset="0"/>
              </a:rPr>
              <a:t>“Drives” = active oversight &amp; control</a:t>
            </a:r>
          </a:p>
          <a:p>
            <a:pPr marL="1371600" marR="0" lvl="1" indent="-285750">
              <a:lnSpc>
                <a:spcPct val="107000"/>
              </a:lnSpc>
              <a:spcBef>
                <a:spcPts val="0"/>
              </a:spcBef>
              <a:spcAft>
                <a:spcPts val="800"/>
              </a:spcAft>
              <a:buFont typeface="+mj-lt"/>
              <a:buAutoNum type="alphaLcPeriod"/>
            </a:pPr>
            <a:endParaRPr lang="en-US" sz="1800" dirty="0">
              <a:effectLst/>
              <a:ea typeface="Calibri" panose="020F0502020204030204" pitchFamily="34" charset="0"/>
              <a:cs typeface="Times New Roman" panose="02020603050405020304" pitchFamily="18" charset="0"/>
            </a:endParaRPr>
          </a:p>
          <a:p>
            <a:pPr marL="925830" lvl="3" indent="-285750">
              <a:spcAft>
                <a:spcPts val="1200"/>
              </a:spcAft>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925830" lvl="3" indent="-285750">
              <a:spcAft>
                <a:spcPts val="120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171450">
              <a:spcAft>
                <a:spcPts val="600"/>
              </a:spcAft>
            </a:pPr>
            <a:endParaRPr lang="en-US" dirty="0"/>
          </a:p>
        </p:txBody>
      </p:sp>
      <p:sp>
        <p:nvSpPr>
          <p:cNvPr id="4" name="Slide Number Placeholder 3">
            <a:extLst>
              <a:ext uri="{FF2B5EF4-FFF2-40B4-BE49-F238E27FC236}">
                <a16:creationId xmlns:a16="http://schemas.microsoft.com/office/drawing/2014/main" id="{44B58B97-7493-4549-9F83-E488664EDC72}"/>
              </a:ext>
            </a:extLst>
          </p:cNvPr>
          <p:cNvSpPr>
            <a:spLocks noGrp="1"/>
          </p:cNvSpPr>
          <p:nvPr>
            <p:ph type="sldNum" sz="quarter" idx="2"/>
          </p:nvPr>
        </p:nvSpPr>
        <p:spPr/>
        <p:txBody>
          <a:bodyPr/>
          <a:lstStyle/>
          <a:p>
            <a:fld id="{86CB4B4D-7CA3-9044-876B-883B54F8677D}" type="slidenum">
              <a:rPr lang="en-US" smtClean="0"/>
              <a:pPr/>
              <a:t>12</a:t>
            </a:fld>
            <a:endParaRPr lang="en-US" dirty="0"/>
          </a:p>
        </p:txBody>
      </p:sp>
    </p:spTree>
    <p:extLst>
      <p:ext uri="{BB962C8B-B14F-4D97-AF65-F5344CB8AC3E}">
        <p14:creationId xmlns:p14="http://schemas.microsoft.com/office/powerpoint/2010/main" val="22534926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038AE9-376F-4C09-9B1A-0134527FC2B1}"/>
              </a:ext>
            </a:extLst>
          </p:cNvPr>
          <p:cNvSpPr>
            <a:spLocks noGrp="1"/>
          </p:cNvSpPr>
          <p:nvPr>
            <p:ph type="title"/>
          </p:nvPr>
        </p:nvSpPr>
        <p:spPr/>
        <p:txBody>
          <a:bodyPr>
            <a:normAutofit/>
          </a:bodyPr>
          <a:lstStyle/>
          <a:p>
            <a:r>
              <a:rPr lang="en-US" sz="2800" dirty="0"/>
              <a:t>When Should the Board Drive the Investigation?</a:t>
            </a:r>
          </a:p>
        </p:txBody>
      </p:sp>
      <p:sp>
        <p:nvSpPr>
          <p:cNvPr id="3" name="Text Placeholder 2">
            <a:extLst>
              <a:ext uri="{FF2B5EF4-FFF2-40B4-BE49-F238E27FC236}">
                <a16:creationId xmlns:a16="http://schemas.microsoft.com/office/drawing/2014/main" id="{85219C81-2250-47E7-B10C-823557085119}"/>
              </a:ext>
            </a:extLst>
          </p:cNvPr>
          <p:cNvSpPr>
            <a:spLocks noGrp="1"/>
          </p:cNvSpPr>
          <p:nvPr>
            <p:ph type="body" idx="1"/>
          </p:nvPr>
        </p:nvSpPr>
        <p:spPr/>
        <p:txBody>
          <a:bodyPr/>
          <a:lstStyle/>
          <a:p>
            <a:pPr lvl="1">
              <a:spcBef>
                <a:spcPts val="1200"/>
              </a:spcBef>
              <a:spcAft>
                <a:spcPts val="1200"/>
              </a:spcAft>
            </a:pPr>
            <a:r>
              <a:rPr lang="en-US" dirty="0">
                <a:cs typeface="Times New Roman" panose="02020603050405020304" pitchFamily="18" charset="0"/>
              </a:rPr>
              <a:t>At the outset, it must be determined, based on the nature of the allegations, who should lead the investigation</a:t>
            </a:r>
          </a:p>
          <a:p>
            <a:pPr marL="914400" lvl="1">
              <a:spcBef>
                <a:spcPts val="500"/>
              </a:spcBef>
              <a:spcAft>
                <a:spcPts val="500"/>
              </a:spcAft>
              <a:buFont typeface="Courier New" panose="02070309020205020404" pitchFamily="49" charset="0"/>
              <a:buChar char="o"/>
            </a:pPr>
            <a:r>
              <a:rPr lang="en-US" dirty="0">
                <a:cs typeface="Times New Roman" panose="02020603050405020304" pitchFamily="18" charset="0"/>
              </a:rPr>
              <a:t>Typically, the legal department can oversee smaller, less serious investigations, unless the allegations implicate that department</a:t>
            </a:r>
          </a:p>
          <a:p>
            <a:pPr marL="914400" lvl="1">
              <a:spcBef>
                <a:spcPts val="500"/>
              </a:spcBef>
              <a:spcAft>
                <a:spcPts val="500"/>
              </a:spcAft>
              <a:buFont typeface="Courier New" panose="02070309020205020404" pitchFamily="49" charset="0"/>
              <a:buChar char="o"/>
            </a:pPr>
            <a:r>
              <a:rPr lang="en-US" dirty="0">
                <a:cs typeface="Times New Roman" panose="02020603050405020304" pitchFamily="18" charset="0"/>
              </a:rPr>
              <a:t>More serious investigations should be overseen by the Board or a committee</a:t>
            </a:r>
          </a:p>
          <a:p>
            <a:pPr lvl="1">
              <a:spcBef>
                <a:spcPts val="1200"/>
              </a:spcBef>
              <a:spcAft>
                <a:spcPts val="1200"/>
              </a:spcAft>
            </a:pPr>
            <a:r>
              <a:rPr lang="en-US" dirty="0">
                <a:cs typeface="Times New Roman" panose="02020603050405020304" pitchFamily="18" charset="0"/>
              </a:rPr>
              <a:t>Overall, the degree of independence necessary tracks the seriousness of the misconduct and the players involved</a:t>
            </a:r>
          </a:p>
          <a:p>
            <a:pPr marL="914400" lvl="1">
              <a:spcBef>
                <a:spcPts val="1200"/>
              </a:spcBef>
              <a:spcAft>
                <a:spcPts val="1200"/>
              </a:spcAft>
              <a:buFont typeface="Courier New" panose="02070309020205020404" pitchFamily="49" charset="0"/>
              <a:buChar char="o"/>
            </a:pPr>
            <a:r>
              <a:rPr lang="en-US" dirty="0">
                <a:cs typeface="Times New Roman" panose="02020603050405020304" pitchFamily="18" charset="0"/>
              </a:rPr>
              <a:t>This decision should be revisited as the investigation progresses, as new facts may change the nature of the investigation</a:t>
            </a:r>
          </a:p>
          <a:p>
            <a:pPr lvl="1">
              <a:spcBef>
                <a:spcPts val="1200"/>
              </a:spcBef>
              <a:spcAft>
                <a:spcPts val="1200"/>
              </a:spcAft>
            </a:pPr>
            <a:r>
              <a:rPr lang="en-US" dirty="0">
                <a:cs typeface="Times New Roman" panose="02020603050405020304" pitchFamily="18" charset="0"/>
              </a:rPr>
              <a:t>Optics plays a role (with risk of media exposure – perception of independence is important)</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a:t>
            </a:r>
            <a:r>
              <a:rPr lang="en-US" dirty="0">
                <a:hlinkClick r:id="rId2"/>
              </a:rPr>
              <a:t>https://corpgov.law.harvard.edu/wp-content/uploads/2013/05/TCB-Director-Table3.png</a:t>
            </a:r>
            <a:r>
              <a:rPr lang="en-US" dirty="0"/>
              <a:t> </a:t>
            </a:r>
          </a:p>
        </p:txBody>
      </p:sp>
      <p:sp>
        <p:nvSpPr>
          <p:cNvPr id="5" name="Slide Number Placeholder 4">
            <a:extLst>
              <a:ext uri="{FF2B5EF4-FFF2-40B4-BE49-F238E27FC236}">
                <a16:creationId xmlns:a16="http://schemas.microsoft.com/office/drawing/2014/main" id="{C75F6CF4-7390-4CBC-AAC7-694169A27A3C}"/>
              </a:ext>
            </a:extLst>
          </p:cNvPr>
          <p:cNvSpPr>
            <a:spLocks noGrp="1"/>
          </p:cNvSpPr>
          <p:nvPr>
            <p:ph type="sldNum" sz="quarter" idx="2"/>
          </p:nvPr>
        </p:nvSpPr>
        <p:spPr/>
        <p:txBody>
          <a:bodyPr/>
          <a:lstStyle/>
          <a:p>
            <a:fld id="{86CB4B4D-7CA3-9044-876B-883B54F8677D}" type="slidenum">
              <a:rPr lang="en-US" smtClean="0"/>
              <a:pPr/>
              <a:t>13</a:t>
            </a:fld>
            <a:endParaRPr lang="en-US" dirty="0"/>
          </a:p>
        </p:txBody>
      </p:sp>
    </p:spTree>
    <p:extLst>
      <p:ext uri="{BB962C8B-B14F-4D97-AF65-F5344CB8AC3E}">
        <p14:creationId xmlns:p14="http://schemas.microsoft.com/office/powerpoint/2010/main" val="295218276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ADCC-17B3-49B5-A141-61FEE4D02F2C}"/>
              </a:ext>
            </a:extLst>
          </p:cNvPr>
          <p:cNvSpPr>
            <a:spLocks noGrp="1"/>
          </p:cNvSpPr>
          <p:nvPr>
            <p:ph type="title"/>
          </p:nvPr>
        </p:nvSpPr>
        <p:spPr>
          <a:xfrm>
            <a:off x="342820" y="182879"/>
            <a:ext cx="9264730" cy="661681"/>
          </a:xfrm>
        </p:spPr>
        <p:txBody>
          <a:bodyPr>
            <a:normAutofit/>
          </a:bodyPr>
          <a:lstStyle/>
          <a:p>
            <a:r>
              <a:rPr lang="en-US" sz="2800" dirty="0"/>
              <a:t>When Should the Board Drive the Investigation? (cont’d)</a:t>
            </a:r>
          </a:p>
        </p:txBody>
      </p:sp>
      <p:sp>
        <p:nvSpPr>
          <p:cNvPr id="3" name="Text Placeholder 2">
            <a:extLst>
              <a:ext uri="{FF2B5EF4-FFF2-40B4-BE49-F238E27FC236}">
                <a16:creationId xmlns:a16="http://schemas.microsoft.com/office/drawing/2014/main" id="{4127C7E3-7F1C-4ABD-8E1B-5CF1D5F3A5A9}"/>
              </a:ext>
            </a:extLst>
          </p:cNvPr>
          <p:cNvSpPr>
            <a:spLocks noGrp="1"/>
          </p:cNvSpPr>
          <p:nvPr>
            <p:ph type="body" idx="1"/>
          </p:nvPr>
        </p:nvSpPr>
        <p:spPr/>
        <p:txBody>
          <a:bodyPr/>
          <a:lstStyle/>
          <a:p>
            <a:pPr lvl="1">
              <a:spcBef>
                <a:spcPts val="1200"/>
              </a:spcBef>
              <a:spcAft>
                <a:spcPts val="1200"/>
              </a:spcAft>
            </a:pPr>
            <a:r>
              <a:rPr lang="en-US" sz="1800" dirty="0">
                <a:cs typeface="Times New Roman" panose="02020603050405020304" pitchFamily="18" charset="0"/>
              </a:rPr>
              <a:t>Governmental actors or other key third parties will judge investigation as more objective or otherwise credible</a:t>
            </a:r>
          </a:p>
          <a:p>
            <a:pPr lvl="1">
              <a:spcBef>
                <a:spcPts val="1200"/>
              </a:spcBef>
              <a:spcAft>
                <a:spcPts val="1200"/>
              </a:spcAft>
            </a:pPr>
            <a:r>
              <a:rPr lang="en-US" sz="1800" dirty="0">
                <a:cs typeface="Times New Roman" panose="02020603050405020304" pitchFamily="18" charset="0"/>
              </a:rPr>
              <a:t>Allegations involve or could implicate Board members or C-suite executives</a:t>
            </a:r>
          </a:p>
          <a:p>
            <a:pPr marL="914400" lvl="1">
              <a:spcBef>
                <a:spcPts val="1200"/>
              </a:spcBef>
              <a:spcAft>
                <a:spcPts val="1200"/>
              </a:spcAft>
              <a:buFont typeface="Courier New" panose="02070309020205020404" pitchFamily="49" charset="0"/>
              <a:buChar char="o"/>
            </a:pPr>
            <a:r>
              <a:rPr lang="en-US" sz="1800" dirty="0">
                <a:cs typeface="Times New Roman" panose="02020603050405020304" pitchFamily="18" charset="0"/>
              </a:rPr>
              <a:t>Where allegations are directed at senior management’s integrity over matters like financial reporting irregularities or other fraud-related matters, such personnel must not be in chain of command of investigation</a:t>
            </a:r>
          </a:p>
          <a:p>
            <a:pPr lvl="3"/>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47D591C-A20F-4935-B089-36DCCB6F4220}"/>
              </a:ext>
            </a:extLst>
          </p:cNvPr>
          <p:cNvSpPr>
            <a:spLocks noGrp="1"/>
          </p:cNvSpPr>
          <p:nvPr>
            <p:ph type="sldNum" sz="quarter" idx="2"/>
          </p:nvPr>
        </p:nvSpPr>
        <p:spPr/>
        <p:txBody>
          <a:bodyPr/>
          <a:lstStyle/>
          <a:p>
            <a:fld id="{86CB4B4D-7CA3-9044-876B-883B54F8677D}" type="slidenum">
              <a:rPr lang="en-US" smtClean="0"/>
              <a:pPr/>
              <a:t>14</a:t>
            </a:fld>
            <a:endParaRPr lang="en-US" dirty="0"/>
          </a:p>
        </p:txBody>
      </p:sp>
    </p:spTree>
    <p:extLst>
      <p:ext uri="{BB962C8B-B14F-4D97-AF65-F5344CB8AC3E}">
        <p14:creationId xmlns:p14="http://schemas.microsoft.com/office/powerpoint/2010/main" val="31563271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a:xfrm>
            <a:off x="342820" y="182879"/>
            <a:ext cx="9264730" cy="661681"/>
          </a:xfrm>
        </p:spPr>
        <p:txBody>
          <a:bodyPr>
            <a:noAutofit/>
          </a:bodyPr>
          <a:lstStyle/>
          <a:p>
            <a:r>
              <a:rPr lang="en-US" sz="2800" dirty="0"/>
              <a:t>Investigations Are Often Subject to </a:t>
            </a:r>
            <a:r>
              <a:rPr lang="en-US" sz="2800" i="1" dirty="0"/>
              <a:t>After the Fact</a:t>
            </a:r>
            <a:r>
              <a:rPr lang="en-US" sz="2800" dirty="0"/>
              <a:t> Scrutiny by Third Parties</a:t>
            </a:r>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346243" y="1155699"/>
            <a:ext cx="9491178" cy="4116495"/>
          </a:xfrm>
        </p:spPr>
        <p:txBody>
          <a:bodyPr/>
          <a:lstStyle/>
          <a:p>
            <a:pPr marL="283464" lvl="1">
              <a:spcBef>
                <a:spcPts val="1200"/>
              </a:spcBef>
              <a:spcAft>
                <a:spcPts val="1200"/>
              </a:spcAft>
            </a:pPr>
            <a:r>
              <a:rPr lang="en-US" sz="1800" dirty="0">
                <a:cs typeface="Times New Roman" panose="02020603050405020304" pitchFamily="18" charset="0"/>
              </a:rPr>
              <a:t>Regulators (public companies) </a:t>
            </a:r>
          </a:p>
          <a:p>
            <a:pPr marL="283464" lvl="1">
              <a:spcBef>
                <a:spcPts val="1200"/>
              </a:spcBef>
              <a:spcAft>
                <a:spcPts val="1200"/>
              </a:spcAft>
            </a:pPr>
            <a:r>
              <a:rPr lang="en-US" sz="1800" dirty="0">
                <a:cs typeface="Times New Roman" panose="02020603050405020304" pitchFamily="18" charset="0"/>
              </a:rPr>
              <a:t>Prosecutors </a:t>
            </a:r>
          </a:p>
          <a:p>
            <a:pPr marL="283464" lvl="1">
              <a:spcBef>
                <a:spcPts val="1200"/>
              </a:spcBef>
              <a:spcAft>
                <a:spcPts val="1200"/>
              </a:spcAft>
            </a:pPr>
            <a:r>
              <a:rPr lang="en-US" sz="1800" dirty="0">
                <a:cs typeface="Times New Roman" panose="02020603050405020304" pitchFamily="18" charset="0"/>
              </a:rPr>
              <a:t>Shareholders </a:t>
            </a:r>
          </a:p>
          <a:p>
            <a:pPr marL="283464" lvl="1">
              <a:spcBef>
                <a:spcPts val="1200"/>
              </a:spcBef>
              <a:spcAft>
                <a:spcPts val="1200"/>
              </a:spcAft>
            </a:pPr>
            <a:r>
              <a:rPr lang="en-US" sz="1800" dirty="0">
                <a:cs typeface="Times New Roman" panose="02020603050405020304" pitchFamily="18" charset="0"/>
              </a:rPr>
              <a:t>Courts </a:t>
            </a:r>
          </a:p>
          <a:p>
            <a:pPr marL="283464" lvl="1">
              <a:spcBef>
                <a:spcPts val="1200"/>
              </a:spcBef>
              <a:spcAft>
                <a:spcPts val="1200"/>
              </a:spcAft>
            </a:pPr>
            <a:r>
              <a:rPr lang="en-US" sz="1800" dirty="0">
                <a:cs typeface="Times New Roman" panose="02020603050405020304" pitchFamily="18" charset="0"/>
              </a:rPr>
              <a:t>Auditors</a:t>
            </a:r>
          </a:p>
          <a:p>
            <a:pPr marL="283464" lvl="1">
              <a:spcBef>
                <a:spcPts val="1200"/>
              </a:spcBef>
              <a:spcAft>
                <a:spcPts val="1200"/>
              </a:spcAft>
            </a:pPr>
            <a:r>
              <a:rPr lang="en-US" sz="1800" dirty="0">
                <a:cs typeface="Times New Roman" panose="02020603050405020304" pitchFamily="18" charset="0"/>
              </a:rPr>
              <a:t>Trustees and receivers</a:t>
            </a:r>
          </a:p>
          <a:p>
            <a:pPr marL="914400" lvl="3">
              <a:lnSpc>
                <a:spcPct val="100000"/>
              </a:lnSpc>
              <a:spcBef>
                <a:spcPts val="600"/>
              </a:spcBef>
              <a:spcAft>
                <a:spcPts val="60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15</a:t>
            </a:fld>
            <a:endParaRPr lang="en-US" dirty="0"/>
          </a:p>
        </p:txBody>
      </p:sp>
    </p:spTree>
    <p:extLst>
      <p:ext uri="{BB962C8B-B14F-4D97-AF65-F5344CB8AC3E}">
        <p14:creationId xmlns:p14="http://schemas.microsoft.com/office/powerpoint/2010/main" val="8170338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a:stretch>
        </a:blipFill>
        <a:effectLst/>
      </p:bgPr>
    </p:bg>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115737-45EF-42F9-01E5-F033558B72F0}"/>
              </a:ext>
            </a:extLst>
          </p:cNvPr>
          <p:cNvGraphicFramePr>
            <a:graphicFrameLocks/>
          </p:cNvGraphicFramePr>
          <p:nvPr/>
        </p:nvGraphicFramePr>
        <p:xfrm>
          <a:off x="267478" y="896528"/>
          <a:ext cx="9536145" cy="1888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FD4FE3E-04D6-7073-922B-F6857A665A26}"/>
              </a:ext>
            </a:extLst>
          </p:cNvPr>
          <p:cNvSpPr txBox="1"/>
          <p:nvPr/>
        </p:nvSpPr>
        <p:spPr>
          <a:xfrm>
            <a:off x="8402602" y="1604857"/>
            <a:ext cx="1400317" cy="422936"/>
          </a:xfrm>
          <a:prstGeom prst="rect">
            <a:avLst/>
          </a:prstGeom>
          <a:noFill/>
        </p:spPr>
        <p:txBody>
          <a:bodyPr wrap="square" rtlCol="0">
            <a:spAutoFit/>
          </a:bodyPr>
          <a:lstStyle/>
          <a:p>
            <a:pPr defTabSz="755203" hangingPunct="1"/>
            <a:r>
              <a:rPr lang="en-US" sz="1074" b="1" kern="1200" dirty="0">
                <a:solidFill>
                  <a:prstClr val="white"/>
                </a:solidFill>
                <a:latin typeface="Calibri" panose="020F0502020204030204"/>
                <a:ea typeface="+mn-ea"/>
                <a:cs typeface="+mn-cs"/>
              </a:rPr>
              <a:t>Less Routine/</a:t>
            </a:r>
          </a:p>
          <a:p>
            <a:pPr defTabSz="755203" hangingPunct="1"/>
            <a:r>
              <a:rPr lang="en-US" sz="1074" b="1" kern="1200" dirty="0">
                <a:solidFill>
                  <a:prstClr val="white"/>
                </a:solidFill>
                <a:latin typeface="Calibri" panose="020F0502020204030204"/>
                <a:ea typeface="+mn-ea"/>
                <a:cs typeface="+mn-cs"/>
              </a:rPr>
              <a:t>More Expensive</a:t>
            </a:r>
          </a:p>
        </p:txBody>
      </p:sp>
      <p:sp>
        <p:nvSpPr>
          <p:cNvPr id="9" name="TextBox 8">
            <a:extLst>
              <a:ext uri="{FF2B5EF4-FFF2-40B4-BE49-F238E27FC236}">
                <a16:creationId xmlns:a16="http://schemas.microsoft.com/office/drawing/2014/main" id="{15ACE5FF-9D9F-6B0F-0DE9-3FF11DC82484}"/>
              </a:ext>
            </a:extLst>
          </p:cNvPr>
          <p:cNvSpPr txBox="1"/>
          <p:nvPr/>
        </p:nvSpPr>
        <p:spPr>
          <a:xfrm>
            <a:off x="519924" y="1589951"/>
            <a:ext cx="1400317" cy="422936"/>
          </a:xfrm>
          <a:prstGeom prst="rect">
            <a:avLst/>
          </a:prstGeom>
          <a:noFill/>
        </p:spPr>
        <p:txBody>
          <a:bodyPr wrap="square" rtlCol="0">
            <a:spAutoFit/>
          </a:bodyPr>
          <a:lstStyle/>
          <a:p>
            <a:pPr defTabSz="755203" hangingPunct="1"/>
            <a:r>
              <a:rPr lang="en-US" sz="1074" b="1" kern="1200" dirty="0">
                <a:solidFill>
                  <a:prstClr val="white"/>
                </a:solidFill>
                <a:latin typeface="Calibri" panose="020F0502020204030204"/>
                <a:ea typeface="+mn-ea"/>
                <a:cs typeface="+mn-cs"/>
              </a:rPr>
              <a:t>More Routine/</a:t>
            </a:r>
          </a:p>
          <a:p>
            <a:pPr defTabSz="755203" hangingPunct="1"/>
            <a:r>
              <a:rPr lang="en-US" sz="1074" b="1" kern="1200" dirty="0">
                <a:solidFill>
                  <a:prstClr val="white"/>
                </a:solidFill>
                <a:latin typeface="Calibri" panose="020F0502020204030204"/>
                <a:ea typeface="+mn-ea"/>
                <a:cs typeface="+mn-cs"/>
              </a:rPr>
              <a:t>Less Expensive</a:t>
            </a:r>
          </a:p>
        </p:txBody>
      </p:sp>
      <p:sp>
        <p:nvSpPr>
          <p:cNvPr id="17" name="Title 1">
            <a:extLst>
              <a:ext uri="{FF2B5EF4-FFF2-40B4-BE49-F238E27FC236}">
                <a16:creationId xmlns:a16="http://schemas.microsoft.com/office/drawing/2014/main" id="{70B2EC3B-A16D-35A4-F543-D6B3BACF13BE}"/>
              </a:ext>
            </a:extLst>
          </p:cNvPr>
          <p:cNvSpPr>
            <a:spLocks noGrp="1"/>
          </p:cNvSpPr>
          <p:nvPr>
            <p:ph type="title"/>
          </p:nvPr>
        </p:nvSpPr>
        <p:spPr>
          <a:xfrm>
            <a:off x="343478" y="182880"/>
            <a:ext cx="8039413" cy="661681"/>
          </a:xfrm>
        </p:spPr>
        <p:txBody>
          <a:bodyPr>
            <a:normAutofit/>
          </a:bodyPr>
          <a:lstStyle/>
          <a:p>
            <a:r>
              <a:rPr lang="en-US" sz="2800" dirty="0"/>
              <a:t>One Size Investigation Does Not Fit All</a:t>
            </a:r>
          </a:p>
        </p:txBody>
      </p:sp>
      <p:grpSp>
        <p:nvGrpSpPr>
          <p:cNvPr id="20" name="Group 19">
            <a:extLst>
              <a:ext uri="{FF2B5EF4-FFF2-40B4-BE49-F238E27FC236}">
                <a16:creationId xmlns:a16="http://schemas.microsoft.com/office/drawing/2014/main" id="{D8F85290-76B0-93A9-3AB7-04E129406706}"/>
              </a:ext>
            </a:extLst>
          </p:cNvPr>
          <p:cNvGrpSpPr/>
          <p:nvPr/>
        </p:nvGrpSpPr>
        <p:grpSpPr>
          <a:xfrm>
            <a:off x="272588" y="2537561"/>
            <a:ext cx="9345207" cy="1210844"/>
            <a:chOff x="329184" y="3072384"/>
            <a:chExt cx="11314825" cy="1466044"/>
          </a:xfrm>
        </p:grpSpPr>
        <p:sp>
          <p:nvSpPr>
            <p:cNvPr id="18" name="Rectangle: Rounded Corners 4">
              <a:extLst>
                <a:ext uri="{FF2B5EF4-FFF2-40B4-BE49-F238E27FC236}">
                  <a16:creationId xmlns:a16="http://schemas.microsoft.com/office/drawing/2014/main" id="{06897E10-8E2B-A7FC-2BD7-B90E5C6E775C}"/>
                </a:ext>
              </a:extLst>
            </p:cNvPr>
            <p:cNvSpPr txBox="1"/>
            <p:nvPr/>
          </p:nvSpPr>
          <p:spPr>
            <a:xfrm>
              <a:off x="329184" y="3073941"/>
              <a:ext cx="1962467" cy="7074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615" tIns="17307" rIns="34615" bIns="17307" numCol="1" spcCol="1270" anchor="t" anchorCtr="1">
              <a:noAutofit/>
            </a:bodyPr>
            <a:lstStyle/>
            <a:p>
              <a:pPr defTabSz="403824" hangingPunct="1">
                <a:lnSpc>
                  <a:spcPct val="90000"/>
                </a:lnSpc>
                <a:spcBef>
                  <a:spcPct val="0"/>
                </a:spcBef>
                <a:spcAft>
                  <a:spcPct val="35000"/>
                </a:spcAft>
              </a:pPr>
              <a:r>
                <a:rPr lang="en-US" sz="1074" i="1" kern="1200" dirty="0">
                  <a:solidFill>
                    <a:prstClr val="white"/>
                  </a:solidFill>
                  <a:latin typeface="Calibri" panose="020F0502020204030204" pitchFamily="34" charset="0"/>
                  <a:ea typeface="Calibri" panose="020F0502020204030204" pitchFamily="34" charset="0"/>
                  <a:cs typeface="Times New Roman" panose="02020603050405020304" pitchFamily="18" charset="0"/>
                </a:rPr>
                <a:t>Recurring inquiries involving routine matters such as compliance and HR</a:t>
              </a:r>
              <a:endParaRPr lang="en-US" sz="1074" kern="1200" dirty="0">
                <a:solidFill>
                  <a:prstClr val="white"/>
                </a:solidFill>
                <a:latin typeface="Calibri" panose="020F0502020204030204"/>
              </a:endParaRPr>
            </a:p>
          </p:txBody>
        </p:sp>
        <p:sp>
          <p:nvSpPr>
            <p:cNvPr id="19" name="Rectangle: Rounded Corners 4">
              <a:extLst>
                <a:ext uri="{FF2B5EF4-FFF2-40B4-BE49-F238E27FC236}">
                  <a16:creationId xmlns:a16="http://schemas.microsoft.com/office/drawing/2014/main" id="{C45ACF05-AACF-921C-33A5-58B1C4B29492}"/>
                </a:ext>
              </a:extLst>
            </p:cNvPr>
            <p:cNvSpPr txBox="1"/>
            <p:nvPr/>
          </p:nvSpPr>
          <p:spPr>
            <a:xfrm>
              <a:off x="9473184" y="3072384"/>
              <a:ext cx="2170825" cy="1466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615" tIns="17307" rIns="34615" bIns="17307" numCol="1" spcCol="1270" anchor="t" anchorCtr="1">
              <a:noAutofit/>
            </a:bodyPr>
            <a:lstStyle/>
            <a:p>
              <a:pPr defTabSz="403824" hangingPunct="1">
                <a:lnSpc>
                  <a:spcPct val="90000"/>
                </a:lnSpc>
                <a:spcBef>
                  <a:spcPct val="0"/>
                </a:spcBef>
                <a:spcAft>
                  <a:spcPct val="35000"/>
                </a:spcAft>
              </a:pPr>
              <a:r>
                <a:rPr lang="en-US" sz="1074" i="1" kern="1200" dirty="0">
                  <a:solidFill>
                    <a:prstClr val="white"/>
                  </a:solidFill>
                  <a:latin typeface="Calibri" panose="020F0502020204030204"/>
                </a:rPr>
                <a:t>Full-blown investigations about evidence of serious misconduct or violations of law by company, Directors, or c-suite execs; government inquires; and high-stake matters</a:t>
              </a:r>
              <a:endParaRPr lang="en-US" sz="1074" kern="1200" dirty="0">
                <a:solidFill>
                  <a:prstClr val="white"/>
                </a:solidFill>
                <a:latin typeface="Calibri" panose="020F0502020204030204"/>
              </a:endParaRPr>
            </a:p>
          </p:txBody>
        </p:sp>
      </p:grpSp>
      <p:graphicFrame>
        <p:nvGraphicFramePr>
          <p:cNvPr id="22" name="Table 22">
            <a:extLst>
              <a:ext uri="{FF2B5EF4-FFF2-40B4-BE49-F238E27FC236}">
                <a16:creationId xmlns:a16="http://schemas.microsoft.com/office/drawing/2014/main" id="{0B2D44C2-0B86-2D07-A455-1C8F226A7886}"/>
              </a:ext>
            </a:extLst>
          </p:cNvPr>
          <p:cNvGraphicFramePr>
            <a:graphicFrameLocks noGrp="1"/>
          </p:cNvGraphicFramePr>
          <p:nvPr>
            <p:extLst>
              <p:ext uri="{D42A27DB-BD31-4B8C-83A1-F6EECF244321}">
                <p14:modId xmlns:p14="http://schemas.microsoft.com/office/powerpoint/2010/main" val="2589607821"/>
              </p:ext>
            </p:extLst>
          </p:nvPr>
        </p:nvGraphicFramePr>
        <p:xfrm>
          <a:off x="370452" y="3693966"/>
          <a:ext cx="9432465" cy="1919562"/>
        </p:xfrm>
        <a:graphic>
          <a:graphicData uri="http://schemas.openxmlformats.org/drawingml/2006/table">
            <a:tbl>
              <a:tblPr firstRow="1" bandRow="1">
                <a:tableStyleId>{7DF18680-E054-41AD-8BC1-D1AEF772440D}</a:tableStyleId>
              </a:tblPr>
              <a:tblGrid>
                <a:gridCol w="1886493">
                  <a:extLst>
                    <a:ext uri="{9D8B030D-6E8A-4147-A177-3AD203B41FA5}">
                      <a16:colId xmlns:a16="http://schemas.microsoft.com/office/drawing/2014/main" val="409309910"/>
                    </a:ext>
                  </a:extLst>
                </a:gridCol>
                <a:gridCol w="1886493">
                  <a:extLst>
                    <a:ext uri="{9D8B030D-6E8A-4147-A177-3AD203B41FA5}">
                      <a16:colId xmlns:a16="http://schemas.microsoft.com/office/drawing/2014/main" val="1983387053"/>
                    </a:ext>
                  </a:extLst>
                </a:gridCol>
                <a:gridCol w="1886493">
                  <a:extLst>
                    <a:ext uri="{9D8B030D-6E8A-4147-A177-3AD203B41FA5}">
                      <a16:colId xmlns:a16="http://schemas.microsoft.com/office/drawing/2014/main" val="1865384561"/>
                    </a:ext>
                  </a:extLst>
                </a:gridCol>
                <a:gridCol w="1886493">
                  <a:extLst>
                    <a:ext uri="{9D8B030D-6E8A-4147-A177-3AD203B41FA5}">
                      <a16:colId xmlns:a16="http://schemas.microsoft.com/office/drawing/2014/main" val="2639792177"/>
                    </a:ext>
                  </a:extLst>
                </a:gridCol>
                <a:gridCol w="1886493">
                  <a:extLst>
                    <a:ext uri="{9D8B030D-6E8A-4147-A177-3AD203B41FA5}">
                      <a16:colId xmlns:a16="http://schemas.microsoft.com/office/drawing/2014/main" val="725735370"/>
                    </a:ext>
                  </a:extLst>
                </a:gridCol>
              </a:tblGrid>
              <a:tr h="1875480">
                <a:tc>
                  <a:txBody>
                    <a:bodyPr/>
                    <a:lstStyle/>
                    <a:p>
                      <a:pPr algn="ctr"/>
                      <a:r>
                        <a:rPr lang="en-US" sz="1100" b="0" dirty="0">
                          <a:solidFill>
                            <a:schemeClr val="bg1">
                              <a:lumMod val="95000"/>
                            </a:schemeClr>
                          </a:solidFill>
                        </a:rPr>
                        <a:t>In-house counsel, compliance, or HR staff </a:t>
                      </a:r>
                    </a:p>
                    <a:p>
                      <a:pPr algn="ctr"/>
                      <a:endParaRPr lang="en-US" sz="1200" dirty="0">
                        <a:solidFill>
                          <a:schemeClr val="bg1">
                            <a:lumMod val="95000"/>
                          </a:schemeClr>
                        </a:solidFill>
                      </a:endParaRPr>
                    </a:p>
                  </a:txBody>
                  <a:tcPr marL="75523" marR="75523" marT="37761" marB="37761">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dirty="0">
                          <a:solidFill>
                            <a:schemeClr val="bg1">
                              <a:lumMod val="95000"/>
                            </a:schemeClr>
                          </a:solidFill>
                        </a:rPr>
                        <a:t>General Counsel</a:t>
                      </a:r>
                    </a:p>
                    <a:p>
                      <a:pPr algn="ctr"/>
                      <a:endParaRPr lang="en-US" sz="1100" b="0" dirty="0">
                        <a:solidFill>
                          <a:schemeClr val="bg1">
                            <a:lumMod val="95000"/>
                          </a:schemeClr>
                        </a:solidFill>
                      </a:endParaRPr>
                    </a:p>
                  </a:txBody>
                  <a:tcPr marL="75523" marR="75523" marT="37761" marB="37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dirty="0">
                          <a:solidFill>
                            <a:schemeClr val="bg1">
                              <a:lumMod val="95000"/>
                            </a:schemeClr>
                          </a:solidFill>
                        </a:rPr>
                        <a:t>Special Committee of the Board (typically in the public company context and comprised of independent directors) </a:t>
                      </a:r>
                    </a:p>
                    <a:p>
                      <a:pPr algn="ctr"/>
                      <a:endParaRPr lang="en-US" sz="1100" b="0" dirty="0">
                        <a:solidFill>
                          <a:schemeClr val="bg1">
                            <a:lumMod val="95000"/>
                          </a:schemeClr>
                        </a:solidFill>
                      </a:endParaRPr>
                    </a:p>
                    <a:p>
                      <a:pPr algn="ctr"/>
                      <a:r>
                        <a:rPr lang="en-US" sz="1100" b="0" dirty="0">
                          <a:solidFill>
                            <a:schemeClr val="bg1">
                              <a:lumMod val="95000"/>
                            </a:schemeClr>
                          </a:solidFill>
                        </a:rPr>
                        <a:t>Authority of the committee (e.g. retaining its own legal counsel and other expert advisors) </a:t>
                      </a:r>
                    </a:p>
                    <a:p>
                      <a:pPr algn="ctr"/>
                      <a:endParaRPr lang="en-US" sz="1100" b="0" dirty="0">
                        <a:solidFill>
                          <a:schemeClr val="bg1">
                            <a:lumMod val="95000"/>
                          </a:schemeClr>
                        </a:solidFill>
                      </a:endParaRPr>
                    </a:p>
                  </a:txBody>
                  <a:tcPr marL="75523" marR="75523" marT="37761" marB="377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dirty="0">
                          <a:solidFill>
                            <a:schemeClr val="bg1">
                              <a:lumMod val="95000"/>
                            </a:schemeClr>
                          </a:solidFill>
                        </a:rPr>
                        <a:t>Regular outside company counsel </a:t>
                      </a:r>
                    </a:p>
                    <a:p>
                      <a:pPr algn="ctr"/>
                      <a:endParaRPr lang="en-US" sz="1100" b="0" dirty="0">
                        <a:solidFill>
                          <a:schemeClr val="bg1">
                            <a:lumMod val="95000"/>
                          </a:schemeClr>
                        </a:solidFill>
                      </a:endParaRPr>
                    </a:p>
                  </a:txBody>
                  <a:tcPr marL="75523" marR="75523" marT="37761" marB="377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dirty="0">
                          <a:solidFill>
                            <a:schemeClr val="bg1">
                              <a:lumMod val="95000"/>
                            </a:schemeClr>
                          </a:solidFill>
                        </a:rPr>
                        <a:t>Independent outside counsel</a:t>
                      </a:r>
                    </a:p>
                    <a:p>
                      <a:pPr algn="ctr"/>
                      <a:endParaRPr lang="en-US" sz="1100" b="0" dirty="0">
                        <a:solidFill>
                          <a:schemeClr val="bg1">
                            <a:lumMod val="95000"/>
                          </a:schemeClr>
                        </a:solidFill>
                      </a:endParaRPr>
                    </a:p>
                  </a:txBody>
                  <a:tcPr marL="75523" marR="75523" marT="37761" marB="37761">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4892931"/>
                  </a:ext>
                </a:extLst>
              </a:tr>
            </a:tbl>
          </a:graphicData>
        </a:graphic>
      </p:graphicFrame>
    </p:spTree>
    <p:extLst>
      <p:ext uri="{BB962C8B-B14F-4D97-AF65-F5344CB8AC3E}">
        <p14:creationId xmlns:p14="http://schemas.microsoft.com/office/powerpoint/2010/main" val="72085910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11DE-EED3-44B4-A51B-2C774163E5FA}"/>
              </a:ext>
            </a:extLst>
          </p:cNvPr>
          <p:cNvSpPr>
            <a:spLocks noGrp="1"/>
          </p:cNvSpPr>
          <p:nvPr>
            <p:ph type="title"/>
          </p:nvPr>
        </p:nvSpPr>
        <p:spPr/>
        <p:txBody>
          <a:bodyPr>
            <a:normAutofit/>
          </a:bodyPr>
          <a:lstStyle/>
          <a:p>
            <a:r>
              <a:rPr lang="en-US" sz="2800" dirty="0"/>
              <a:t>Conducting the Investigation - Overview</a:t>
            </a:r>
          </a:p>
        </p:txBody>
      </p:sp>
      <p:sp>
        <p:nvSpPr>
          <p:cNvPr id="3" name="Text Placeholder 2">
            <a:extLst>
              <a:ext uri="{FF2B5EF4-FFF2-40B4-BE49-F238E27FC236}">
                <a16:creationId xmlns:a16="http://schemas.microsoft.com/office/drawing/2014/main" id="{7E57B4FA-33E4-4E30-9885-74966224B448}"/>
              </a:ext>
            </a:extLst>
          </p:cNvPr>
          <p:cNvSpPr>
            <a:spLocks noGrp="1"/>
          </p:cNvSpPr>
          <p:nvPr>
            <p:ph type="body" idx="1"/>
          </p:nvPr>
        </p:nvSpPr>
        <p:spPr/>
        <p:txBody>
          <a:bodyPr/>
          <a:lstStyle/>
          <a:p>
            <a:pPr marL="283464" lvl="1">
              <a:spcBef>
                <a:spcPts val="1200"/>
              </a:spcBef>
              <a:spcAft>
                <a:spcPts val="1200"/>
              </a:spcAft>
              <a:buFont typeface="Arial" panose="020B0604020202020204" pitchFamily="34" charset="0"/>
              <a:buChar char="•"/>
            </a:pPr>
            <a:r>
              <a:rPr lang="en-US" dirty="0">
                <a:cs typeface="Times New Roman" panose="02020603050405020304" pitchFamily="18" charset="0"/>
              </a:rPr>
              <a:t>Clearly establish the objective, scope, investigative actions, and timelines</a:t>
            </a:r>
          </a:p>
          <a:p>
            <a:pPr marL="283464" lvl="1">
              <a:spcBef>
                <a:spcPts val="1200"/>
              </a:spcBef>
              <a:spcAft>
                <a:spcPts val="1200"/>
              </a:spcAft>
              <a:buFont typeface="Arial" panose="020B0604020202020204" pitchFamily="34" charset="0"/>
              <a:buChar char="•"/>
            </a:pPr>
            <a:r>
              <a:rPr lang="en-US" dirty="0">
                <a:cs typeface="Times New Roman" panose="02020603050405020304" pitchFamily="18" charset="0"/>
              </a:rPr>
              <a:t>Assess the need to engage external forensic investigators and legal counsels to conduct the investigation independently without undue influence</a:t>
            </a:r>
          </a:p>
          <a:p>
            <a:pPr lvl="1">
              <a:spcBef>
                <a:spcPts val="1200"/>
              </a:spcBef>
              <a:spcAft>
                <a:spcPts val="1200"/>
              </a:spcAft>
              <a:buFont typeface="Courier New" panose="02070309020205020404" pitchFamily="49" charset="0"/>
              <a:buChar char="o"/>
            </a:pPr>
            <a:r>
              <a:rPr lang="en-US" dirty="0">
                <a:cs typeface="Times New Roman" panose="02020603050405020304" pitchFamily="18" charset="0"/>
              </a:rPr>
              <a:t>It is worthwhile engaging independent forensic investigators who report directly to a committee comprising independent non-executive directors</a:t>
            </a:r>
          </a:p>
          <a:p>
            <a:pPr lvl="1"/>
            <a:endParaRPr lang="en-US" dirty="0"/>
          </a:p>
          <a:p>
            <a:pPr lvl="1"/>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a:t>
            </a:r>
            <a:r>
              <a:rPr lang="en-US" dirty="0">
                <a:hlinkClick r:id="rId2"/>
              </a:rPr>
              <a:t>https://cdn.uconnectlabs.com/wp-content/uploads/sites/31/2019/01/BlueSteps-Board-Guide.Mays-BSchool.pdf</a:t>
            </a:r>
            <a:r>
              <a:rPr lang="en-US" dirty="0"/>
              <a:t> </a:t>
            </a:r>
          </a:p>
          <a:p>
            <a:endParaRPr lang="en-US" dirty="0"/>
          </a:p>
        </p:txBody>
      </p:sp>
      <p:sp>
        <p:nvSpPr>
          <p:cNvPr id="4" name="Slide Number Placeholder 3">
            <a:extLst>
              <a:ext uri="{FF2B5EF4-FFF2-40B4-BE49-F238E27FC236}">
                <a16:creationId xmlns:a16="http://schemas.microsoft.com/office/drawing/2014/main" id="{0D4A5C3C-F597-4392-87B8-58737FD271B4}"/>
              </a:ext>
            </a:extLst>
          </p:cNvPr>
          <p:cNvSpPr>
            <a:spLocks noGrp="1"/>
          </p:cNvSpPr>
          <p:nvPr>
            <p:ph type="sldNum" sz="quarter" idx="2"/>
          </p:nvPr>
        </p:nvSpPr>
        <p:spPr/>
        <p:txBody>
          <a:bodyPr/>
          <a:lstStyle/>
          <a:p>
            <a:fld id="{86CB4B4D-7CA3-9044-876B-883B54F8677D}" type="slidenum">
              <a:rPr lang="en-US" smtClean="0"/>
              <a:pPr/>
              <a:t>17</a:t>
            </a:fld>
            <a:endParaRPr lang="en-US" dirty="0"/>
          </a:p>
        </p:txBody>
      </p:sp>
    </p:spTree>
    <p:extLst>
      <p:ext uri="{BB962C8B-B14F-4D97-AF65-F5344CB8AC3E}">
        <p14:creationId xmlns:p14="http://schemas.microsoft.com/office/powerpoint/2010/main" val="103818837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a:xfrm>
            <a:off x="342820" y="182879"/>
            <a:ext cx="9036130" cy="661681"/>
          </a:xfrm>
        </p:spPr>
        <p:txBody>
          <a:bodyPr>
            <a:noAutofit/>
          </a:bodyPr>
          <a:lstStyle/>
          <a:p>
            <a:br>
              <a:rPr lang="en-US" sz="3300" dirty="0"/>
            </a:br>
            <a:br>
              <a:rPr lang="en-US" sz="3300" dirty="0"/>
            </a:br>
            <a:r>
              <a:rPr lang="en-US" sz="2800" dirty="0">
                <a:effectLst/>
                <a:latin typeface="Georgia" panose="02040502050405020303" pitchFamily="18" charset="0"/>
                <a:ea typeface="Calibri" panose="020F0502020204030204" pitchFamily="34" charset="0"/>
                <a:cs typeface="Times New Roman" panose="02020603050405020304" pitchFamily="18" charset="0"/>
              </a:rPr>
              <a:t>Conducting the Investigation – Goals and Parameters of the Investigation</a:t>
            </a:r>
            <a:br>
              <a:rPr lang="en-US" dirty="0">
                <a:effectLst/>
                <a:latin typeface="Georgia" panose="02040502050405020303" pitchFamily="18" charset="0"/>
                <a:ea typeface="Calibri" panose="020F0502020204030204" pitchFamily="34" charset="0"/>
                <a:cs typeface="Times New Roman" panose="02020603050405020304" pitchFamily="18" charset="0"/>
              </a:rPr>
            </a:br>
            <a:br>
              <a:rPr lang="en-US" dirty="0"/>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387350" y="1155700"/>
            <a:ext cx="9491178" cy="4266356"/>
          </a:xfrm>
        </p:spPr>
        <p:txBody>
          <a:bodyPr/>
          <a:lstStyle/>
          <a:p>
            <a:pPr marL="283464" lvl="1">
              <a:spcBef>
                <a:spcPts val="1200"/>
              </a:spcBef>
              <a:spcAft>
                <a:spcPts val="1200"/>
              </a:spcAft>
              <a:buFont typeface="Arial" panose="020B0604020202020204" pitchFamily="34" charset="0"/>
              <a:buChar char="•"/>
            </a:pPr>
            <a:r>
              <a:rPr lang="en-US" sz="1600" dirty="0">
                <a:cs typeface="Times New Roman" panose="02020603050405020304" pitchFamily="18" charset="0"/>
              </a:rPr>
              <a:t>A typical internal investigation can accomplish a number of goals, including:</a:t>
            </a:r>
          </a:p>
          <a:p>
            <a:pPr lvl="1">
              <a:spcBef>
                <a:spcPts val="500"/>
              </a:spcBef>
              <a:spcAft>
                <a:spcPts val="500"/>
              </a:spcAft>
              <a:buFont typeface="Courier New" panose="02070309020205020404" pitchFamily="49" charset="0"/>
              <a:buChar char="o"/>
            </a:pPr>
            <a:r>
              <a:rPr lang="en-US" sz="1600" dirty="0">
                <a:cs typeface="Times New Roman" panose="02020603050405020304" pitchFamily="18" charset="0"/>
              </a:rPr>
              <a:t> developing the facts and evidence</a:t>
            </a:r>
          </a:p>
          <a:p>
            <a:pPr lvl="1">
              <a:spcBef>
                <a:spcPts val="500"/>
              </a:spcBef>
              <a:spcAft>
                <a:spcPts val="500"/>
              </a:spcAft>
              <a:buFont typeface="Courier New" panose="02070309020205020404" pitchFamily="49" charset="0"/>
              <a:buChar char="o"/>
            </a:pPr>
            <a:r>
              <a:rPr lang="en-US" sz="1600" dirty="0">
                <a:cs typeface="Times New Roman" panose="02020603050405020304" pitchFamily="18" charset="0"/>
              </a:rPr>
              <a:t>determining the extent of potential civil and criminal liability</a:t>
            </a:r>
          </a:p>
          <a:p>
            <a:pPr lvl="1">
              <a:spcBef>
                <a:spcPts val="500"/>
              </a:spcBef>
              <a:spcAft>
                <a:spcPts val="500"/>
              </a:spcAft>
              <a:buFont typeface="Courier New" panose="02070309020205020404" pitchFamily="49" charset="0"/>
              <a:buChar char="o"/>
            </a:pPr>
            <a:r>
              <a:rPr lang="en-US" sz="1600" dirty="0">
                <a:cs typeface="Times New Roman" panose="02020603050405020304" pitchFamily="18" charset="0"/>
              </a:rPr>
              <a:t>formulating a strategy for future compliance</a:t>
            </a:r>
          </a:p>
          <a:p>
            <a:pPr lvl="1">
              <a:spcBef>
                <a:spcPts val="500"/>
              </a:spcBef>
              <a:spcAft>
                <a:spcPts val="500"/>
              </a:spcAft>
              <a:buFont typeface="Courier New" panose="02070309020205020404" pitchFamily="49" charset="0"/>
              <a:buChar char="o"/>
            </a:pPr>
            <a:r>
              <a:rPr lang="en-US" sz="1600" dirty="0">
                <a:cs typeface="Times New Roman" panose="02020603050405020304" pitchFamily="18" charset="0"/>
              </a:rPr>
              <a:t>remedying past misconduct</a:t>
            </a:r>
          </a:p>
          <a:p>
            <a:pPr marL="283464" lvl="1">
              <a:spcBef>
                <a:spcPts val="1200"/>
              </a:spcBef>
              <a:spcAft>
                <a:spcPts val="1200"/>
              </a:spcAft>
              <a:buFont typeface="Arial" panose="020B0604020202020204" pitchFamily="34" charset="0"/>
              <a:buChar char="•"/>
            </a:pPr>
            <a:r>
              <a:rPr lang="en-US" sz="1600" dirty="0">
                <a:cs typeface="Times New Roman" panose="02020603050405020304" pitchFamily="18" charset="0"/>
              </a:rPr>
              <a:t>Once the goals are established, investigator should determine the appropriate scope of the review</a:t>
            </a:r>
          </a:p>
          <a:p>
            <a:pPr lvl="1">
              <a:spcBef>
                <a:spcPts val="1200"/>
              </a:spcBef>
              <a:spcAft>
                <a:spcPts val="1200"/>
              </a:spcAft>
              <a:buFont typeface="Courier New" panose="02070309020205020404" pitchFamily="49" charset="0"/>
              <a:buChar char="o"/>
            </a:pPr>
            <a:r>
              <a:rPr lang="en-US" sz="1600" dirty="0">
                <a:cs typeface="Times New Roman" panose="02020603050405020304" pitchFamily="18" charset="0"/>
              </a:rPr>
              <a:t>Investigations of every size require balancing efficiency with quality, thoroughness, and completeness, and one of the biggest challenges to any investigation is designing the scope of the review so that it is sufficiently thorough, while not overly broad</a:t>
            </a:r>
          </a:p>
          <a:p>
            <a:pPr lvl="1">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12129661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5BD0-31D7-4DA5-8DB0-DC9F0984C5EF}"/>
              </a:ext>
            </a:extLst>
          </p:cNvPr>
          <p:cNvSpPr>
            <a:spLocks noGrp="1"/>
          </p:cNvSpPr>
          <p:nvPr>
            <p:ph type="title"/>
          </p:nvPr>
        </p:nvSpPr>
        <p:spPr>
          <a:xfrm>
            <a:off x="342820" y="182879"/>
            <a:ext cx="9417130" cy="661681"/>
          </a:xfrm>
        </p:spPr>
        <p:txBody>
          <a:bodyPr>
            <a:noAutofit/>
          </a:bodyPr>
          <a:lstStyle/>
          <a:p>
            <a:r>
              <a:rPr lang="en-US" sz="2800" dirty="0"/>
              <a:t>Conducting the Investigation – Document Preservation </a:t>
            </a:r>
          </a:p>
        </p:txBody>
      </p:sp>
      <p:sp>
        <p:nvSpPr>
          <p:cNvPr id="3" name="Text Placeholder 2">
            <a:extLst>
              <a:ext uri="{FF2B5EF4-FFF2-40B4-BE49-F238E27FC236}">
                <a16:creationId xmlns:a16="http://schemas.microsoft.com/office/drawing/2014/main" id="{78122793-27B3-45E0-AD6F-CAD79A057BC4}"/>
              </a:ext>
            </a:extLst>
          </p:cNvPr>
          <p:cNvSpPr>
            <a:spLocks noGrp="1"/>
          </p:cNvSpPr>
          <p:nvPr>
            <p:ph type="body" idx="1"/>
          </p:nvPr>
        </p:nvSpPr>
        <p:spPr>
          <a:xfrm>
            <a:off x="387350" y="774700"/>
            <a:ext cx="9491178" cy="4266356"/>
          </a:xfrm>
        </p:spPr>
        <p:txBody>
          <a:bodyPr/>
          <a:lstStyle/>
          <a:p>
            <a:pPr lvl="1"/>
            <a:endParaRPr lang="en-US" dirty="0">
              <a:cs typeface="Times New Roman" panose="02020603050405020304" pitchFamily="18" charset="0"/>
            </a:endParaRPr>
          </a:p>
          <a:p>
            <a:pPr lvl="1"/>
            <a:r>
              <a:rPr lang="en-US" dirty="0">
                <a:cs typeface="Times New Roman" panose="02020603050405020304" pitchFamily="18" charset="0"/>
              </a:rPr>
              <a:t>As soon as the company becomes aware of allegations or evidence of misconduct, it should suspend normal document retention procedures and preserve all relevant documents relevant to the subject matter of the investigation (including emails)</a:t>
            </a:r>
          </a:p>
          <a:p>
            <a:pPr marL="0" lvl="1" indent="0">
              <a:buNone/>
            </a:pPr>
            <a:endParaRPr lang="en-US" dirty="0">
              <a:cs typeface="Times New Roman" panose="02020603050405020304" pitchFamily="18" charset="0"/>
            </a:endParaRPr>
          </a:p>
          <a:p>
            <a:pPr lvl="1"/>
            <a:r>
              <a:rPr lang="en-US" dirty="0">
                <a:cs typeface="Times New Roman" panose="02020603050405020304" pitchFamily="18" charset="0"/>
              </a:rPr>
              <a:t>Steps include:</a:t>
            </a:r>
          </a:p>
          <a:p>
            <a:pPr marL="914400" lvl="1">
              <a:spcBef>
                <a:spcPts val="500"/>
              </a:spcBef>
              <a:spcAft>
                <a:spcPts val="500"/>
              </a:spcAft>
              <a:buFont typeface="Courier New" panose="02070309020205020404" pitchFamily="49" charset="0"/>
              <a:buChar char="o"/>
            </a:pPr>
            <a:r>
              <a:rPr lang="en-US" dirty="0">
                <a:cs typeface="Times New Roman" panose="02020603050405020304" pitchFamily="18" charset="0"/>
              </a:rPr>
              <a:t>Document preservation notice must be issued to all relevant employees to preserve both electronic and paper records </a:t>
            </a:r>
          </a:p>
          <a:p>
            <a:pPr marL="914400" lvl="1">
              <a:spcBef>
                <a:spcPts val="500"/>
              </a:spcBef>
              <a:spcAft>
                <a:spcPts val="500"/>
              </a:spcAft>
              <a:buFont typeface="Courier New" panose="02070309020205020404" pitchFamily="49" charset="0"/>
              <a:buChar char="o"/>
            </a:pPr>
            <a:r>
              <a:rPr lang="en-US" dirty="0">
                <a:cs typeface="Times New Roman" panose="02020603050405020304" pitchFamily="18" charset="0"/>
              </a:rPr>
              <a:t>Equally important is preventing the overwriting and deletion of electronic data that occur as part of business-as-usual activities (i.e., system audit logs, recycling of data backups or purging of emails as part of regular housekeeping when mail size quotas are exceeded) </a:t>
            </a:r>
          </a:p>
          <a:p>
            <a:pPr marL="914400" lvl="1">
              <a:spcBef>
                <a:spcPts val="500"/>
              </a:spcBef>
              <a:spcAft>
                <a:spcPts val="500"/>
              </a:spcAft>
              <a:buFont typeface="Courier New" panose="02070309020205020404" pitchFamily="49" charset="0"/>
              <a:buChar char="o"/>
            </a:pPr>
            <a:r>
              <a:rPr lang="en-US" dirty="0">
                <a:cs typeface="Times New Roman" panose="02020603050405020304" pitchFamily="18" charset="0"/>
              </a:rPr>
              <a:t>Failure to preserve documentary evidence could impede a thorough investigation and seriously compromise the company’s legal position with regulators or in any subsequent litigation</a:t>
            </a:r>
          </a:p>
          <a:p>
            <a:pPr marL="914400" lvl="2">
              <a:spcBef>
                <a:spcPts val="500"/>
              </a:spcBef>
              <a:spcAft>
                <a:spcPts val="500"/>
              </a:spcAft>
              <a:buFont typeface="Courier New" panose="02070309020205020404" pitchFamily="49" charset="0"/>
              <a:buChar char="o"/>
            </a:pPr>
            <a:endParaRPr lang="en-US" dirty="0"/>
          </a:p>
          <a:p>
            <a:endParaRPr lang="en-US" dirty="0"/>
          </a:p>
          <a:p>
            <a:endParaRPr lang="en-US" dirty="0"/>
          </a:p>
        </p:txBody>
      </p:sp>
    </p:spTree>
    <p:extLst>
      <p:ext uri="{BB962C8B-B14F-4D97-AF65-F5344CB8AC3E}">
        <p14:creationId xmlns:p14="http://schemas.microsoft.com/office/powerpoint/2010/main" val="21109046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9196-B2AE-CDDA-CF57-58E19F3120C1}"/>
              </a:ext>
            </a:extLst>
          </p:cNvPr>
          <p:cNvSpPr>
            <a:spLocks noGrp="1"/>
          </p:cNvSpPr>
          <p:nvPr>
            <p:ph type="title"/>
          </p:nvPr>
        </p:nvSpPr>
        <p:spPr>
          <a:xfrm>
            <a:off x="387350" y="241300"/>
            <a:ext cx="9220200" cy="661681"/>
          </a:xfrm>
        </p:spPr>
        <p:txBody>
          <a:bodyPr>
            <a:noAutofit/>
          </a:bodyPr>
          <a:lstStyle/>
          <a:p>
            <a:r>
              <a:rPr lang="en-US" sz="2800" dirty="0"/>
              <a:t>About the Episode - Special Issues Require Special Attention: Retaining Experts &amp; Conducting Investigations</a:t>
            </a:r>
          </a:p>
        </p:txBody>
      </p:sp>
      <p:sp>
        <p:nvSpPr>
          <p:cNvPr id="3" name="Text Placeholder 2">
            <a:extLst>
              <a:ext uri="{FF2B5EF4-FFF2-40B4-BE49-F238E27FC236}">
                <a16:creationId xmlns:a16="http://schemas.microsoft.com/office/drawing/2014/main" id="{2D49CA29-2AC0-1D28-2528-FDDD8F36E485}"/>
              </a:ext>
            </a:extLst>
          </p:cNvPr>
          <p:cNvSpPr>
            <a:spLocks noGrp="1"/>
          </p:cNvSpPr>
          <p:nvPr>
            <p:ph type="body" idx="1"/>
          </p:nvPr>
        </p:nvSpPr>
        <p:spPr>
          <a:xfrm>
            <a:off x="387350" y="1155700"/>
            <a:ext cx="9491178" cy="4266356"/>
          </a:xfrm>
        </p:spPr>
        <p:txBody>
          <a:bodyPr/>
          <a:lstStyle/>
          <a:p>
            <a:r>
              <a:rPr lang="en-US" dirty="0"/>
              <a:t>Occasional and infrequent events pose special challenges for boards and the companies they govern. Most often encountered in ‘high value, high risk’ circumstances, these occasions often require the board to take additional measures to protect the company, its shareholders, its other constituents, and even themselves.</a:t>
            </a:r>
          </a:p>
          <a:p>
            <a:r>
              <a:rPr lang="en-US" dirty="0"/>
              <a:t>This seventh episode of </a:t>
            </a:r>
            <a:r>
              <a:rPr lang="en-US" i="1" dirty="0"/>
              <a:t>Bare Bone Board Basics </a:t>
            </a:r>
            <a:r>
              <a:rPr lang="en-US" dirty="0"/>
              <a:t>takes you through some common occurrences that can lead to the need for an internal investigation. It discusses how a Board goes about retaining the right outside professionals to conduct an investigation, and then explains the role of the Board itself in such investigations.</a:t>
            </a:r>
          </a:p>
        </p:txBody>
      </p:sp>
      <p:sp>
        <p:nvSpPr>
          <p:cNvPr id="4" name="Slide Number Placeholder 3">
            <a:extLst>
              <a:ext uri="{FF2B5EF4-FFF2-40B4-BE49-F238E27FC236}">
                <a16:creationId xmlns:a16="http://schemas.microsoft.com/office/drawing/2014/main" id="{1528E484-E541-0B48-6EE8-BAA9474B2D5C}"/>
              </a:ext>
            </a:extLst>
          </p:cNvPr>
          <p:cNvSpPr>
            <a:spLocks noGrp="1"/>
          </p:cNvSpPr>
          <p:nvPr>
            <p:ph type="sldNum" sz="quarter" idx="2"/>
          </p:nvPr>
        </p:nvSpPr>
        <p:spPr/>
        <p:txBody>
          <a:bodyPr/>
          <a:lstStyle/>
          <a:p>
            <a:fld id="{86CB4B4D-7CA3-9044-876B-883B54F8677D}" type="slidenum">
              <a:rPr lang="en-US" smtClean="0"/>
              <a:pPr/>
              <a:t>2</a:t>
            </a:fld>
            <a:endParaRPr lang="en-US" dirty="0"/>
          </a:p>
        </p:txBody>
      </p:sp>
    </p:spTree>
    <p:extLst>
      <p:ext uri="{BB962C8B-B14F-4D97-AF65-F5344CB8AC3E}">
        <p14:creationId xmlns:p14="http://schemas.microsoft.com/office/powerpoint/2010/main" val="159633737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7683-2F13-477A-B795-2461CE87B91C}"/>
              </a:ext>
            </a:extLst>
          </p:cNvPr>
          <p:cNvSpPr>
            <a:spLocks noGrp="1"/>
          </p:cNvSpPr>
          <p:nvPr>
            <p:ph type="title"/>
          </p:nvPr>
        </p:nvSpPr>
        <p:spPr/>
        <p:txBody>
          <a:bodyPr>
            <a:normAutofit fontScale="90000"/>
          </a:bodyPr>
          <a:lstStyle/>
          <a:p>
            <a:br>
              <a:rPr lang="en-US" dirty="0"/>
            </a:br>
            <a:br>
              <a:rPr lang="en-US" dirty="0"/>
            </a:br>
            <a:r>
              <a:rPr lang="en-US" sz="3100" dirty="0"/>
              <a:t>Conducting the Investigation – Disclosure</a:t>
            </a:r>
            <a:br>
              <a:rPr lang="en-US" dirty="0"/>
            </a:br>
            <a:br>
              <a:rPr lang="en-US" dirty="0"/>
            </a:br>
            <a:endParaRPr lang="en-US" dirty="0"/>
          </a:p>
        </p:txBody>
      </p:sp>
      <p:sp>
        <p:nvSpPr>
          <p:cNvPr id="3" name="Text Placeholder 2">
            <a:extLst>
              <a:ext uri="{FF2B5EF4-FFF2-40B4-BE49-F238E27FC236}">
                <a16:creationId xmlns:a16="http://schemas.microsoft.com/office/drawing/2014/main" id="{70304D61-5236-4C54-BF11-4A906FCA4321}"/>
              </a:ext>
            </a:extLst>
          </p:cNvPr>
          <p:cNvSpPr>
            <a:spLocks noGrp="1"/>
          </p:cNvSpPr>
          <p:nvPr>
            <p:ph type="body" idx="1"/>
          </p:nvPr>
        </p:nvSpPr>
        <p:spPr/>
        <p:txBody>
          <a:bodyPr/>
          <a:lstStyle/>
          <a:p>
            <a:pPr lvl="1"/>
            <a:r>
              <a:rPr lang="en-US" sz="1800" dirty="0"/>
              <a:t>Decide how and when to disclose the investigation ﬁndings to stakeholders, statutory auditors, regulators, and other impacted third parties</a:t>
            </a:r>
          </a:p>
          <a:p>
            <a:pPr marL="0" lvl="1" indent="0">
              <a:buNone/>
            </a:pPr>
            <a:endParaRPr lang="en-US" sz="1800" dirty="0"/>
          </a:p>
          <a:p>
            <a:pPr marL="914400" lvl="1">
              <a:buFont typeface="Courier New" panose="02070309020205020404" pitchFamily="49" charset="0"/>
              <a:buChar char="o"/>
            </a:pPr>
            <a:r>
              <a:rPr lang="en-US" sz="1800" dirty="0"/>
              <a:t>Communications regarding the investigation must therefore be conducted on a careful and “need to know” basis</a:t>
            </a:r>
          </a:p>
          <a:p>
            <a:pPr marL="914400" lvl="1">
              <a:buFont typeface="Courier New" panose="02070309020205020404" pitchFamily="49" charset="0"/>
              <a:buChar char="o"/>
            </a:pPr>
            <a:endParaRPr lang="en-US" sz="1800" dirty="0"/>
          </a:p>
          <a:p>
            <a:pPr marL="914400" lvl="1">
              <a:buFont typeface="Courier New" panose="02070309020205020404" pitchFamily="49" charset="0"/>
              <a:buChar char="o"/>
            </a:pPr>
            <a:r>
              <a:rPr lang="en-US" sz="1800" dirty="0"/>
              <a:t>Voluntary disclosure is not without risks</a:t>
            </a:r>
          </a:p>
          <a:p>
            <a:pPr marL="628650" lvl="1" indent="0">
              <a:buNone/>
            </a:pPr>
            <a:endParaRPr lang="en-US" sz="1800" dirty="0"/>
          </a:p>
          <a:p>
            <a:pPr lvl="1"/>
            <a:r>
              <a:rPr lang="en-US" sz="1800" dirty="0"/>
              <a:t>Public disclosure</a:t>
            </a:r>
          </a:p>
          <a:p>
            <a:endParaRPr lang="en-US" dirty="0"/>
          </a:p>
        </p:txBody>
      </p:sp>
    </p:spTree>
    <p:extLst>
      <p:ext uri="{BB962C8B-B14F-4D97-AF65-F5344CB8AC3E}">
        <p14:creationId xmlns:p14="http://schemas.microsoft.com/office/powerpoint/2010/main" val="2642045260"/>
      </p:ext>
    </p:extLst>
  </p:cSld>
  <p:clrMapOvr>
    <a:overrideClrMapping bg1="lt1" tx1="dk1" bg2="lt2" tx2="dk2" accent1="accent1" accent2="accent2" accent3="accent3" accent4="accent4" accent5="accent5" accent6="accent6" hlink="hlink" folHlink="folHlink"/>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BAF2-B852-4E49-BB67-04CA1DF71C97}"/>
              </a:ext>
            </a:extLst>
          </p:cNvPr>
          <p:cNvSpPr>
            <a:spLocks noGrp="1"/>
          </p:cNvSpPr>
          <p:nvPr>
            <p:ph type="title"/>
          </p:nvPr>
        </p:nvSpPr>
        <p:spPr/>
        <p:txBody>
          <a:bodyPr>
            <a:normAutofit fontScale="90000"/>
          </a:bodyPr>
          <a:lstStyle/>
          <a:p>
            <a:br>
              <a:rPr lang="en-US" dirty="0"/>
            </a:br>
            <a:r>
              <a:rPr lang="en-US" sz="3100" dirty="0"/>
              <a:t>Conducting the Investigation – Document Review </a:t>
            </a:r>
            <a:br>
              <a:rPr lang="en-US" dirty="0"/>
            </a:br>
            <a:endParaRPr lang="en-US" dirty="0"/>
          </a:p>
        </p:txBody>
      </p:sp>
      <p:sp>
        <p:nvSpPr>
          <p:cNvPr id="3" name="Text Placeholder 2">
            <a:extLst>
              <a:ext uri="{FF2B5EF4-FFF2-40B4-BE49-F238E27FC236}">
                <a16:creationId xmlns:a16="http://schemas.microsoft.com/office/drawing/2014/main" id="{AC6A9EF9-A719-4239-861A-2330F3B139E4}"/>
              </a:ext>
            </a:extLst>
          </p:cNvPr>
          <p:cNvSpPr>
            <a:spLocks noGrp="1"/>
          </p:cNvSpPr>
          <p:nvPr>
            <p:ph type="body" idx="1"/>
          </p:nvPr>
        </p:nvSpPr>
        <p:spPr/>
        <p:txBody>
          <a:bodyPr/>
          <a:lstStyle/>
          <a:p>
            <a:pPr marL="283464" lvl="1">
              <a:spcBef>
                <a:spcPts val="1200"/>
              </a:spcBef>
              <a:spcAft>
                <a:spcPts val="1200"/>
              </a:spcAft>
              <a:buFont typeface="Arial" panose="020B0604020202020204" pitchFamily="34" charset="0"/>
              <a:buChar char="•"/>
            </a:pPr>
            <a:r>
              <a:rPr lang="en-US" sz="1400" dirty="0"/>
              <a:t>Assists investigator in obtaining information from witnesses, and in educating law enforcement officials on the issues under review</a:t>
            </a:r>
          </a:p>
          <a:p>
            <a:pPr marL="283464" lvl="1">
              <a:spcBef>
                <a:spcPts val="1200"/>
              </a:spcBef>
              <a:spcAft>
                <a:spcPts val="1200"/>
              </a:spcAft>
              <a:buFont typeface="Arial" panose="020B0604020202020204" pitchFamily="34" charset="0"/>
              <a:buChar char="•"/>
            </a:pPr>
            <a:r>
              <a:rPr lang="en-US" sz="1400" dirty="0"/>
              <a:t>The most expensive aspect of an internal investigation</a:t>
            </a:r>
          </a:p>
          <a:p>
            <a:pPr marL="914400" lvl="2" indent="-285750">
              <a:spcBef>
                <a:spcPts val="1200"/>
              </a:spcBef>
              <a:spcAft>
                <a:spcPts val="1200"/>
              </a:spcAft>
              <a:buFont typeface="Courier New" panose="02070309020205020404" pitchFamily="49" charset="0"/>
              <a:buChar char="o"/>
            </a:pPr>
            <a:r>
              <a:rPr lang="en-US" sz="1400" dirty="0"/>
              <a:t>Care should be taken by the investigative team to scope document review reasonably, and not overly broad unless the initial findings warrant a deeper dive</a:t>
            </a:r>
          </a:p>
          <a:p>
            <a:pPr marL="283464" lvl="1">
              <a:spcBef>
                <a:spcPts val="1200"/>
              </a:spcBef>
              <a:spcAft>
                <a:spcPts val="1200"/>
              </a:spcAft>
              <a:buFont typeface="Arial" panose="020B0604020202020204" pitchFamily="34" charset="0"/>
              <a:buChar char="•"/>
            </a:pPr>
            <a:r>
              <a:rPr lang="en-US" sz="1400" dirty="0"/>
              <a:t>It’s important to review and become familiar with all documents potentially relevant to the investigation, even those that are not responsive to any pending document requests or subpoenas, including:</a:t>
            </a:r>
          </a:p>
          <a:p>
            <a:pPr marL="914400" lvl="2" indent="-283464">
              <a:buFont typeface="Courier New" panose="02070309020205020404" pitchFamily="49" charset="0"/>
              <a:buChar char="o"/>
            </a:pPr>
            <a:r>
              <a:rPr lang="en-US" sz="1400" dirty="0"/>
              <a:t>Policies, procedures, and manuals </a:t>
            </a:r>
          </a:p>
          <a:p>
            <a:pPr marL="914400" lvl="2" indent="-283464">
              <a:buFont typeface="Courier New" panose="02070309020205020404" pitchFamily="49" charset="0"/>
              <a:buChar char="o"/>
            </a:pPr>
            <a:r>
              <a:rPr lang="en-US" sz="1400" dirty="0"/>
              <a:t>All emails and other electronic data, including, if economically feasible, archived emails</a:t>
            </a:r>
          </a:p>
          <a:p>
            <a:pPr marL="914400" lvl="2" indent="-283464">
              <a:buFont typeface="Courier New" panose="02070309020205020404" pitchFamily="49" charset="0"/>
              <a:buChar char="o"/>
            </a:pPr>
            <a:r>
              <a:rPr lang="en-US" sz="1400" dirty="0"/>
              <a:t>Personnel files </a:t>
            </a:r>
          </a:p>
          <a:p>
            <a:pPr marL="914400" lvl="2" indent="-283464">
              <a:buFont typeface="Courier New" panose="02070309020205020404" pitchFamily="49" charset="0"/>
              <a:buChar char="o"/>
            </a:pPr>
            <a:r>
              <a:rPr lang="en-US" sz="1400" dirty="0"/>
              <a:t>Minutes from Board of Directors meetings and related Board materials</a:t>
            </a:r>
          </a:p>
          <a:p>
            <a:pPr marL="914400" lvl="2" indent="-283464">
              <a:buFont typeface="Courier New" panose="02070309020205020404" pitchFamily="49" charset="0"/>
              <a:buChar char="o"/>
            </a:pPr>
            <a:r>
              <a:rPr lang="en-US" sz="1400" dirty="0"/>
              <a:t>Privileged documents that are not subject to production</a:t>
            </a:r>
          </a:p>
          <a:p>
            <a:pPr marL="914400" lvl="2" indent="-283464">
              <a:spcBef>
                <a:spcPts val="500"/>
              </a:spcBef>
              <a:spcAft>
                <a:spcPts val="500"/>
              </a:spcAft>
            </a:pPr>
            <a:endParaRPr lang="en-US" sz="1600" dirty="0"/>
          </a:p>
          <a:p>
            <a:pPr lvl="1" indent="-283464">
              <a:spcBef>
                <a:spcPts val="500"/>
              </a:spcBef>
              <a:spcAft>
                <a:spcPts val="500"/>
              </a:spcAft>
            </a:pPr>
            <a:endParaRPr lang="en-US" sz="1600" dirty="0"/>
          </a:p>
          <a:p>
            <a:endParaRPr lang="en-US" sz="1600" dirty="0"/>
          </a:p>
        </p:txBody>
      </p:sp>
      <p:sp>
        <p:nvSpPr>
          <p:cNvPr id="4" name="Slide Number Placeholder 3">
            <a:extLst>
              <a:ext uri="{FF2B5EF4-FFF2-40B4-BE49-F238E27FC236}">
                <a16:creationId xmlns:a16="http://schemas.microsoft.com/office/drawing/2014/main" id="{A79FA4D5-4D13-4580-AB0C-E35690FACB98}"/>
              </a:ext>
            </a:extLst>
          </p:cNvPr>
          <p:cNvSpPr>
            <a:spLocks noGrp="1"/>
          </p:cNvSpPr>
          <p:nvPr>
            <p:ph type="sldNum" sz="quarter" idx="2"/>
          </p:nvPr>
        </p:nvSpPr>
        <p:spPr/>
        <p:txBody>
          <a:body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40039637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0EED-A92D-4E87-8AD3-35D3B5A16764}"/>
              </a:ext>
            </a:extLst>
          </p:cNvPr>
          <p:cNvSpPr>
            <a:spLocks noGrp="1"/>
          </p:cNvSpPr>
          <p:nvPr>
            <p:ph type="title"/>
          </p:nvPr>
        </p:nvSpPr>
        <p:spPr/>
        <p:txBody>
          <a:bodyPr>
            <a:noAutofit/>
          </a:bodyPr>
          <a:lstStyle/>
          <a:p>
            <a:br>
              <a:rPr lang="en-US" sz="2800" dirty="0"/>
            </a:br>
            <a:r>
              <a:rPr lang="en-US" sz="2800" dirty="0"/>
              <a:t>Conducting the Investigation – Witness Interviews</a:t>
            </a:r>
            <a:br>
              <a:rPr lang="en-US" sz="2800" dirty="0"/>
            </a:br>
            <a:endParaRPr lang="en-US" sz="2800" dirty="0"/>
          </a:p>
        </p:txBody>
      </p:sp>
      <p:sp>
        <p:nvSpPr>
          <p:cNvPr id="3" name="Text Placeholder 2">
            <a:extLst>
              <a:ext uri="{FF2B5EF4-FFF2-40B4-BE49-F238E27FC236}">
                <a16:creationId xmlns:a16="http://schemas.microsoft.com/office/drawing/2014/main" id="{8AA042B5-AA73-45C2-8A51-805EF14D9F2B}"/>
              </a:ext>
            </a:extLst>
          </p:cNvPr>
          <p:cNvSpPr>
            <a:spLocks noGrp="1"/>
          </p:cNvSpPr>
          <p:nvPr>
            <p:ph type="body" idx="1"/>
          </p:nvPr>
        </p:nvSpPr>
        <p:spPr/>
        <p:txBody>
          <a:bodyPr/>
          <a:lstStyle/>
          <a:p>
            <a:pPr marL="283464" lvl="1">
              <a:spcBef>
                <a:spcPts val="1200"/>
              </a:spcBef>
              <a:spcAft>
                <a:spcPts val="1200"/>
              </a:spcAft>
              <a:buFont typeface="Arial" panose="020B0604020202020204" pitchFamily="34" charset="0"/>
              <a:buChar char="•"/>
            </a:pPr>
            <a:r>
              <a:rPr lang="en-US" sz="1600" dirty="0">
                <a:cs typeface="Times New Roman" panose="02020603050405020304" pitchFamily="18" charset="0"/>
              </a:rPr>
              <a:t>A key part of the investigative process and, along with documents, are generally the primary source of information that will be gathered during the investigation</a:t>
            </a:r>
          </a:p>
          <a:p>
            <a:pPr marL="283464" lvl="1">
              <a:spcBef>
                <a:spcPts val="1200"/>
              </a:spcBef>
              <a:spcAft>
                <a:spcPts val="1200"/>
              </a:spcAft>
              <a:buFont typeface="Arial" panose="020B0604020202020204" pitchFamily="34" charset="0"/>
              <a:buChar char="•"/>
            </a:pPr>
            <a:r>
              <a:rPr lang="en-US" sz="1600" dirty="0">
                <a:cs typeface="Times New Roman" panose="02020603050405020304" pitchFamily="18" charset="0"/>
              </a:rPr>
              <a:t>Careful consideration should be given to who should conduct the interviews and whether anyone from the company should be present</a:t>
            </a:r>
          </a:p>
          <a:p>
            <a:pPr marL="283464" lvl="1">
              <a:spcBef>
                <a:spcPts val="1200"/>
              </a:spcBef>
              <a:spcAft>
                <a:spcPts val="1200"/>
              </a:spcAft>
              <a:buFont typeface="Arial" panose="020B0604020202020204" pitchFamily="34" charset="0"/>
              <a:buChar char="•"/>
            </a:pPr>
            <a:r>
              <a:rPr lang="en-US" sz="1600" dirty="0">
                <a:cs typeface="Times New Roman" panose="02020603050405020304" pitchFamily="18" charset="0"/>
              </a:rPr>
              <a:t>Best practice = attorneys conduct the interviews </a:t>
            </a:r>
          </a:p>
          <a:p>
            <a:pPr lvl="1">
              <a:spcBef>
                <a:spcPts val="1200"/>
              </a:spcBef>
              <a:spcAft>
                <a:spcPts val="1200"/>
              </a:spcAft>
              <a:buFont typeface="Courier New" panose="02070309020205020404" pitchFamily="49" charset="0"/>
              <a:buChar char="o"/>
            </a:pPr>
            <a:r>
              <a:rPr lang="en-US" sz="1600" dirty="0">
                <a:cs typeface="Times New Roman" panose="02020603050405020304" pitchFamily="18" charset="0"/>
              </a:rPr>
              <a:t>Attorney-client and work product privilege </a:t>
            </a:r>
          </a:p>
          <a:p>
            <a:pPr marL="283464" lvl="1">
              <a:spcBef>
                <a:spcPts val="1200"/>
              </a:spcBef>
              <a:spcAft>
                <a:spcPts val="1200"/>
              </a:spcAft>
              <a:buFont typeface="Arial" panose="020B0604020202020204" pitchFamily="34" charset="0"/>
              <a:buChar char="•"/>
            </a:pPr>
            <a:r>
              <a:rPr lang="en-US" sz="1600" dirty="0">
                <a:cs typeface="Times New Roman" panose="02020603050405020304" pitchFamily="18" charset="0"/>
              </a:rPr>
              <a:t>Logistical factors also play a significant role</a:t>
            </a:r>
          </a:p>
          <a:p>
            <a:pPr lvl="1"/>
            <a:endParaRPr lang="en-US" noProof="0" dirty="0">
              <a:sym typeface="Helvetica"/>
            </a:endParaRPr>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8DD9E38-04A9-41EA-9C71-51F3099AD5D1}"/>
              </a:ext>
            </a:extLst>
          </p:cNvPr>
          <p:cNvSpPr>
            <a:spLocks noGrp="1"/>
          </p:cNvSpPr>
          <p:nvPr>
            <p:ph type="sldNum" sz="quarter" idx="2"/>
          </p:nvPr>
        </p:nvSpPr>
        <p:spPr/>
        <p:txBody>
          <a:bodyPr/>
          <a:lstStyle/>
          <a:p>
            <a:fld id="{86CB4B4D-7CA3-9044-876B-883B54F8677D}" type="slidenum">
              <a:rPr lang="en-US" smtClean="0"/>
              <a:pPr/>
              <a:t>22</a:t>
            </a:fld>
            <a:endParaRPr lang="en-US" dirty="0"/>
          </a:p>
        </p:txBody>
      </p:sp>
    </p:spTree>
    <p:extLst>
      <p:ext uri="{BB962C8B-B14F-4D97-AF65-F5344CB8AC3E}">
        <p14:creationId xmlns:p14="http://schemas.microsoft.com/office/powerpoint/2010/main" val="79667146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0EED-A92D-4E87-8AD3-35D3B5A16764}"/>
              </a:ext>
            </a:extLst>
          </p:cNvPr>
          <p:cNvSpPr>
            <a:spLocks noGrp="1"/>
          </p:cNvSpPr>
          <p:nvPr>
            <p:ph type="title"/>
          </p:nvPr>
        </p:nvSpPr>
        <p:spPr>
          <a:xfrm>
            <a:off x="342820" y="182879"/>
            <a:ext cx="9340930" cy="661681"/>
          </a:xfrm>
        </p:spPr>
        <p:txBody>
          <a:bodyPr>
            <a:normAutofit fontScale="90000"/>
          </a:bodyPr>
          <a:lstStyle/>
          <a:p>
            <a:br>
              <a:rPr lang="en-US" sz="3300" dirty="0">
                <a:effectLst/>
                <a:latin typeface="Georgia" panose="02040502050405020303" pitchFamily="18" charset="0"/>
                <a:ea typeface="Calibri" panose="020F0502020204030204" pitchFamily="34" charset="0"/>
                <a:cs typeface="Times New Roman" panose="02020603050405020304" pitchFamily="18" charset="0"/>
              </a:rPr>
            </a:br>
            <a:r>
              <a:rPr lang="en-US" sz="3100" dirty="0">
                <a:effectLst/>
                <a:latin typeface="Georgia" panose="02040502050405020303" pitchFamily="18" charset="0"/>
                <a:ea typeface="Calibri" panose="020F0502020204030204" pitchFamily="34" charset="0"/>
                <a:cs typeface="Times New Roman" panose="02020603050405020304" pitchFamily="18" charset="0"/>
              </a:rPr>
              <a:t>Conducting the Investigation – Witness Interviews (cont’d)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8AA042B5-AA73-45C2-8A51-805EF14D9F2B}"/>
              </a:ext>
            </a:extLst>
          </p:cNvPr>
          <p:cNvSpPr>
            <a:spLocks noGrp="1"/>
          </p:cNvSpPr>
          <p:nvPr>
            <p:ph type="body" idx="1"/>
          </p:nvPr>
        </p:nvSpPr>
        <p:spPr>
          <a:xfrm>
            <a:off x="387350" y="927100"/>
            <a:ext cx="9491178" cy="4113956"/>
          </a:xfrm>
        </p:spPr>
        <p:txBody>
          <a:bodyPr/>
          <a:lstStyle/>
          <a:p>
            <a:pPr marL="283464" lvl="1">
              <a:spcBef>
                <a:spcPts val="1200"/>
              </a:spcBef>
              <a:spcAft>
                <a:spcPts val="1200"/>
              </a:spcAft>
              <a:buFont typeface="Arial" panose="020B0604020202020204" pitchFamily="34" charset="0"/>
              <a:buChar char="•"/>
            </a:pPr>
            <a:r>
              <a:rPr lang="en-US" sz="1400" dirty="0">
                <a:cs typeface="Times New Roman" panose="02020603050405020304" pitchFamily="18" charset="0"/>
              </a:rPr>
              <a:t>Employee interviews = attorney-client privilege </a:t>
            </a:r>
          </a:p>
          <a:p>
            <a:pPr marL="283464" lvl="1">
              <a:spcBef>
                <a:spcPts val="1200"/>
              </a:spcBef>
              <a:spcAft>
                <a:spcPts val="1200"/>
              </a:spcAft>
              <a:buFont typeface="Arial" panose="020B0604020202020204" pitchFamily="34" charset="0"/>
              <a:buChar char="•"/>
            </a:pPr>
            <a:r>
              <a:rPr lang="en-US" sz="1400" dirty="0">
                <a:cs typeface="Times New Roman" panose="02020603050405020304" pitchFamily="18" charset="0"/>
              </a:rPr>
              <a:t>Recordings of interviews, however, may be considered purely factual communications that, as verbatim transcriptions, are not subject to the attorney work product doctrine</a:t>
            </a:r>
          </a:p>
          <a:p>
            <a:pPr marL="283464" lvl="1">
              <a:spcBef>
                <a:spcPts val="1200"/>
              </a:spcBef>
              <a:spcAft>
                <a:spcPts val="1200"/>
              </a:spcAft>
              <a:buFont typeface="Arial" panose="020B0604020202020204" pitchFamily="34" charset="0"/>
              <a:buChar char="•"/>
            </a:pPr>
            <a:r>
              <a:rPr lang="en-US" sz="1400" dirty="0">
                <a:cs typeface="Times New Roman" panose="02020603050405020304" pitchFamily="18" charset="0"/>
              </a:rPr>
              <a:t>Counsel also should give the employee an Upjohn warning – makes it clear that counsel is representing the company and not the employee</a:t>
            </a:r>
          </a:p>
          <a:p>
            <a:pPr lvl="1">
              <a:spcBef>
                <a:spcPts val="1200"/>
              </a:spcBef>
              <a:spcAft>
                <a:spcPts val="1200"/>
              </a:spcAft>
              <a:buFont typeface="Courier New" panose="02070309020205020404" pitchFamily="49" charset="0"/>
              <a:buChar char="o"/>
            </a:pPr>
            <a:r>
              <a:rPr lang="en-US" sz="1400" dirty="0">
                <a:cs typeface="Times New Roman" panose="02020603050405020304" pitchFamily="18" charset="0"/>
              </a:rPr>
              <a:t>See </a:t>
            </a:r>
            <a:r>
              <a:rPr lang="en-US" sz="1400" i="1" dirty="0">
                <a:cs typeface="Times New Roman" panose="02020603050405020304" pitchFamily="18" charset="0"/>
              </a:rPr>
              <a:t>Upjohn v. United States</a:t>
            </a:r>
            <a:r>
              <a:rPr lang="en-US" sz="1400" dirty="0">
                <a:cs typeface="Times New Roman" panose="02020603050405020304" pitchFamily="18" charset="0"/>
              </a:rPr>
              <a:t>, 449 U.S. 383 (1981)(Supreme Court held that communications between company counsel and company employees are privileged, but the privilege belongs to the company, not to the employee)</a:t>
            </a:r>
          </a:p>
          <a:p>
            <a:pPr marL="283464" lvl="1">
              <a:spcBef>
                <a:spcPts val="1200"/>
              </a:spcBef>
              <a:spcAft>
                <a:spcPts val="1200"/>
              </a:spcAft>
              <a:buFont typeface="Arial" panose="020B0604020202020204" pitchFamily="34" charset="0"/>
              <a:buChar char="•"/>
            </a:pPr>
            <a:r>
              <a:rPr lang="en-US" sz="1400" dirty="0">
                <a:cs typeface="Times New Roman" panose="02020603050405020304" pitchFamily="18" charset="0"/>
              </a:rPr>
              <a:t>Counsel may want to recommend employee obtain their own counsel</a:t>
            </a:r>
          </a:p>
          <a:p>
            <a:pPr lvl="1">
              <a:buFont typeface="Courier New" panose="02070309020205020404" pitchFamily="49" charset="0"/>
              <a:buChar char="o"/>
            </a:pPr>
            <a:r>
              <a:rPr lang="en-US" sz="1400" dirty="0">
                <a:cs typeface="Times New Roman" panose="02020603050405020304" pitchFamily="18" charset="0"/>
              </a:rPr>
              <a:t>Consider joint defense agreement  (information may be discoverable by class or whistleblower plaintiffs) </a:t>
            </a:r>
          </a:p>
          <a:p>
            <a:pPr lvl="1">
              <a:buFont typeface="Courier New" panose="02070309020205020404" pitchFamily="49" charset="0"/>
              <a:buChar char="o"/>
            </a:pPr>
            <a:r>
              <a:rPr lang="en-US" sz="1400" dirty="0">
                <a:cs typeface="Times New Roman" panose="02020603050405020304" pitchFamily="18" charset="0"/>
              </a:rPr>
              <a:t>Indemnification for employees </a:t>
            </a:r>
            <a:r>
              <a:rPr lang="en-US" sz="1400" dirty="0">
                <a:cs typeface="Times New Roman" panose="02020603050405020304" pitchFamily="18" charset="0"/>
                <a:sym typeface="Wingdings" panose="05000000000000000000" pitchFamily="2" charset="2"/>
              </a:rPr>
              <a:t></a:t>
            </a:r>
            <a:r>
              <a:rPr lang="en-US" sz="1400" dirty="0">
                <a:cs typeface="Times New Roman" panose="02020603050405020304" pitchFamily="18" charset="0"/>
              </a:rPr>
              <a:t> more cooperation </a:t>
            </a:r>
          </a:p>
          <a:p>
            <a:pPr marL="457200" marR="0" lvl="1" indent="0">
              <a:lnSpc>
                <a:spcPct val="107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8DD9E38-04A9-41EA-9C71-51F3099AD5D1}"/>
              </a:ext>
            </a:extLst>
          </p:cNvPr>
          <p:cNvSpPr>
            <a:spLocks noGrp="1"/>
          </p:cNvSpPr>
          <p:nvPr>
            <p:ph type="sldNum" sz="quarter" idx="2"/>
          </p:nvPr>
        </p:nvSpPr>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89676375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3661-2E83-4EF8-A2CE-87E244930CFE}"/>
              </a:ext>
            </a:extLst>
          </p:cNvPr>
          <p:cNvSpPr>
            <a:spLocks noGrp="1"/>
          </p:cNvSpPr>
          <p:nvPr>
            <p:ph type="title"/>
          </p:nvPr>
        </p:nvSpPr>
        <p:spPr>
          <a:xfrm>
            <a:off x="342820" y="392004"/>
            <a:ext cx="9112330" cy="602415"/>
          </a:xfrm>
        </p:spPr>
        <p:txBody>
          <a:bodyPr>
            <a:normAutofit fontScale="90000"/>
          </a:bodyPr>
          <a:lstStyle/>
          <a:p>
            <a:br>
              <a:rPr lang="en-US" sz="3300" dirty="0">
                <a:effectLst/>
                <a:latin typeface="Georgia" panose="02040502050405020303" pitchFamily="18" charset="0"/>
                <a:ea typeface="Calibri" panose="020F0502020204030204" pitchFamily="34" charset="0"/>
                <a:cs typeface="Times New Roman" panose="02020603050405020304" pitchFamily="18" charset="0"/>
              </a:rPr>
            </a:br>
            <a:r>
              <a:rPr lang="en-US" sz="3100" dirty="0">
                <a:effectLst/>
                <a:latin typeface="Georgia" panose="02040502050405020303" pitchFamily="18" charset="0"/>
                <a:ea typeface="Calibri" panose="020F0502020204030204" pitchFamily="34" charset="0"/>
                <a:cs typeface="Times New Roman" panose="02020603050405020304" pitchFamily="18" charset="0"/>
              </a:rPr>
              <a:t>Conducting the Investigation – Establishing a Public Relations Strategy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E447C92-9FD0-47F1-B331-D48B4EF7C86F}"/>
              </a:ext>
            </a:extLst>
          </p:cNvPr>
          <p:cNvSpPr>
            <a:spLocks noGrp="1"/>
          </p:cNvSpPr>
          <p:nvPr>
            <p:ph type="body" idx="1"/>
          </p:nvPr>
        </p:nvSpPr>
        <p:spPr>
          <a:xfrm>
            <a:off x="311150" y="1308100"/>
            <a:ext cx="9491178" cy="4116494"/>
          </a:xfrm>
        </p:spPr>
        <p:txBody>
          <a:bodyPr/>
          <a:lstStyle/>
          <a:p>
            <a:pPr marL="283464" lvl="1">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Corporate misconduct can damage a company’s reputation</a:t>
            </a:r>
          </a:p>
          <a:p>
            <a:pPr marL="283464" lvl="1">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Controlling the timing and content of the information disseminated to the public is important</a:t>
            </a:r>
          </a:p>
          <a:p>
            <a:pPr marL="914400" marR="0" lvl="2" indent="-285750">
              <a:spcBef>
                <a:spcPts val="1200"/>
              </a:spcBef>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Inquiries should be handled by </a:t>
            </a:r>
            <a:r>
              <a:rPr lang="en-US" sz="1600" dirty="0">
                <a:cs typeface="Times New Roman" panose="02020603050405020304" pitchFamily="18" charset="0"/>
              </a:rPr>
              <a:t>in-house</a:t>
            </a:r>
            <a:r>
              <a:rPr lang="en-US" sz="1800" dirty="0">
                <a:effectLst/>
                <a:ea typeface="Calibri" panose="020F0502020204030204" pitchFamily="34" charset="0"/>
                <a:cs typeface="Times New Roman" panose="02020603050405020304" pitchFamily="18" charset="0"/>
              </a:rPr>
              <a:t> or outside counsel </a:t>
            </a:r>
          </a:p>
          <a:p>
            <a:pPr marL="285750" indent="-285750">
              <a:spcBef>
                <a:spcPts val="600"/>
              </a:spcBef>
              <a:spcAft>
                <a:spcPts val="60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501B1A8-C635-4698-9504-650FB5ECF008}"/>
              </a:ext>
            </a:extLst>
          </p:cNvPr>
          <p:cNvSpPr>
            <a:spLocks noGrp="1"/>
          </p:cNvSpPr>
          <p:nvPr>
            <p:ph type="sldNum" sz="quarter" idx="2"/>
          </p:nvPr>
        </p:nvSpPr>
        <p:spPr/>
        <p:txBody>
          <a:bodyPr/>
          <a:lstStyle/>
          <a:p>
            <a:fld id="{86CB4B4D-7CA3-9044-876B-883B54F8677D}" type="slidenum">
              <a:rPr lang="en-US" smtClean="0"/>
              <a:pPr/>
              <a:t>24</a:t>
            </a:fld>
            <a:endParaRPr lang="en-US" dirty="0"/>
          </a:p>
        </p:txBody>
      </p:sp>
    </p:spTree>
    <p:extLst>
      <p:ext uri="{BB962C8B-B14F-4D97-AF65-F5344CB8AC3E}">
        <p14:creationId xmlns:p14="http://schemas.microsoft.com/office/powerpoint/2010/main" val="11825185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DBB9-4C0B-4395-8944-F39BCDF24E72}"/>
              </a:ext>
            </a:extLst>
          </p:cNvPr>
          <p:cNvSpPr>
            <a:spLocks noGrp="1"/>
          </p:cNvSpPr>
          <p:nvPr>
            <p:ph type="title"/>
          </p:nvPr>
        </p:nvSpPr>
        <p:spPr>
          <a:xfrm>
            <a:off x="342820" y="182879"/>
            <a:ext cx="9493330" cy="661681"/>
          </a:xfrm>
        </p:spPr>
        <p:txBody>
          <a:bodyPr>
            <a:noAutofit/>
          </a:bodyPr>
          <a:lstStyle/>
          <a:p>
            <a:r>
              <a:rPr lang="en-US" sz="2800" dirty="0">
                <a:latin typeface="Georgia" panose="02040502050405020303" pitchFamily="18" charset="0"/>
              </a:rPr>
              <a:t>Conducting the Investigation – Concluding the Investigation</a:t>
            </a:r>
          </a:p>
        </p:txBody>
      </p:sp>
      <p:sp>
        <p:nvSpPr>
          <p:cNvPr id="3" name="Text Placeholder 2">
            <a:extLst>
              <a:ext uri="{FF2B5EF4-FFF2-40B4-BE49-F238E27FC236}">
                <a16:creationId xmlns:a16="http://schemas.microsoft.com/office/drawing/2014/main" id="{0FC622F6-1674-4B28-A5D2-5ABA7AC441C7}"/>
              </a:ext>
            </a:extLst>
          </p:cNvPr>
          <p:cNvSpPr>
            <a:spLocks noGrp="1"/>
          </p:cNvSpPr>
          <p:nvPr>
            <p:ph type="body" idx="1"/>
          </p:nvPr>
        </p:nvSpPr>
        <p:spPr>
          <a:xfrm>
            <a:off x="387350" y="850900"/>
            <a:ext cx="9491178" cy="4192695"/>
          </a:xfrm>
        </p:spPr>
        <p:txBody>
          <a:bodyPr/>
          <a:lstStyle/>
          <a:p>
            <a:pPr marL="283464" lvl="1">
              <a:spcBef>
                <a:spcPts val="1200"/>
              </a:spcBef>
              <a:spcAft>
                <a:spcPts val="1200"/>
              </a:spcAft>
              <a:buFont typeface="Arial" panose="020B0604020202020204" pitchFamily="34" charset="0"/>
              <a:buChar char="•"/>
            </a:pPr>
            <a:r>
              <a:rPr lang="en-US" sz="1550" dirty="0">
                <a:effectLst/>
                <a:ea typeface="Calibri" panose="020F0502020204030204" pitchFamily="34" charset="0"/>
                <a:cs typeface="Times New Roman" panose="02020603050405020304" pitchFamily="18" charset="0"/>
              </a:rPr>
              <a:t>Counsel may wish to prepare a written or oral report which summarizes the investigation, predicts risk of liability, presents arguments against prosecution, and recommends corrective action the company can take</a:t>
            </a:r>
          </a:p>
          <a:p>
            <a:pPr marL="283464" lvl="1">
              <a:spcBef>
                <a:spcPts val="1200"/>
              </a:spcBef>
              <a:spcAft>
                <a:spcPts val="1200"/>
              </a:spcAft>
              <a:buFont typeface="Arial" panose="020B0604020202020204" pitchFamily="34" charset="0"/>
              <a:buChar char="•"/>
            </a:pPr>
            <a:r>
              <a:rPr lang="en-US" sz="1550" dirty="0">
                <a:effectLst/>
                <a:ea typeface="Calibri" panose="020F0502020204030204" pitchFamily="34" charset="0"/>
                <a:cs typeface="Times New Roman" panose="02020603050405020304" pitchFamily="18" charset="0"/>
              </a:rPr>
              <a:t>Report typically includes:</a:t>
            </a:r>
          </a:p>
          <a:p>
            <a:pPr marL="914400" marR="0" lvl="2" indent="-285750">
              <a:lnSpc>
                <a:spcPct val="100000"/>
              </a:lnSpc>
              <a:buFont typeface="Courier New" panose="02070309020205020404" pitchFamily="49" charset="0"/>
              <a:buChar char="o"/>
            </a:pPr>
            <a:r>
              <a:rPr lang="en-US" sz="1550" dirty="0">
                <a:effectLst/>
                <a:ea typeface="Calibri" panose="020F0502020204030204" pitchFamily="34" charset="0"/>
                <a:cs typeface="Times New Roman" panose="02020603050405020304" pitchFamily="18" charset="0"/>
              </a:rPr>
              <a:t>Identification of the evidence or allegations that prompted the investigation and a statement that the investigation was conducted in anticipation of litigation and for the purpose of providing legal advice</a:t>
            </a:r>
          </a:p>
          <a:p>
            <a:pPr marL="914400" marR="0" lvl="2" indent="-285750">
              <a:buFont typeface="Courier New" panose="02070309020205020404" pitchFamily="49" charset="0"/>
              <a:buChar char="o"/>
            </a:pPr>
            <a:r>
              <a:rPr lang="en-US" sz="1550" dirty="0">
                <a:effectLst/>
                <a:ea typeface="Calibri" panose="020F0502020204030204" pitchFamily="34" charset="0"/>
                <a:cs typeface="Times New Roman" panose="02020603050405020304" pitchFamily="18" charset="0"/>
              </a:rPr>
              <a:t>A description of the work plan that was implemented</a:t>
            </a:r>
          </a:p>
          <a:p>
            <a:pPr marL="914400" marR="0" lvl="2" indent="-285750">
              <a:buFont typeface="Courier New" panose="02070309020205020404" pitchFamily="49" charset="0"/>
              <a:buChar char="o"/>
            </a:pPr>
            <a:r>
              <a:rPr lang="en-US" sz="1550" dirty="0">
                <a:effectLst/>
                <a:ea typeface="Calibri" panose="020F0502020204030204" pitchFamily="34" charset="0"/>
                <a:cs typeface="Times New Roman" panose="02020603050405020304" pitchFamily="18" charset="0"/>
              </a:rPr>
              <a:t>A summary of the relevant background facts </a:t>
            </a:r>
          </a:p>
          <a:p>
            <a:pPr marL="914400" marR="0" lvl="2" indent="-285750">
              <a:buFont typeface="Courier New" panose="02070309020205020404" pitchFamily="49" charset="0"/>
              <a:buChar char="o"/>
            </a:pPr>
            <a:r>
              <a:rPr lang="en-US" sz="1550" dirty="0">
                <a:effectLst/>
                <a:ea typeface="Calibri" panose="020F0502020204030204" pitchFamily="34" charset="0"/>
                <a:cs typeface="Times New Roman" panose="02020603050405020304" pitchFamily="18" charset="0"/>
              </a:rPr>
              <a:t>Analysis of the key evidence</a:t>
            </a:r>
          </a:p>
          <a:p>
            <a:pPr marL="914400" marR="0" lvl="2" indent="-285750">
              <a:buFont typeface="Courier New" panose="02070309020205020404" pitchFamily="49" charset="0"/>
              <a:buChar char="o"/>
            </a:pPr>
            <a:r>
              <a:rPr lang="en-US" sz="1550" dirty="0">
                <a:effectLst/>
                <a:ea typeface="Calibri" panose="020F0502020204030204" pitchFamily="34" charset="0"/>
                <a:cs typeface="Times New Roman" panose="02020603050405020304" pitchFamily="18" charset="0"/>
              </a:rPr>
              <a:t>An outline of the pertinent law </a:t>
            </a:r>
          </a:p>
          <a:p>
            <a:pPr marL="914400" marR="0" lvl="2" indent="-285750">
              <a:buFont typeface="Courier New" panose="02070309020205020404" pitchFamily="49" charset="0"/>
              <a:buChar char="o"/>
            </a:pPr>
            <a:r>
              <a:rPr lang="en-US" sz="1550" dirty="0">
                <a:effectLst/>
                <a:ea typeface="Calibri" panose="020F0502020204030204" pitchFamily="34" charset="0"/>
                <a:cs typeface="Times New Roman" panose="02020603050405020304" pitchFamily="18" charset="0"/>
              </a:rPr>
              <a:t>An application of the law to the evidence </a:t>
            </a:r>
          </a:p>
          <a:p>
            <a:pPr marL="914400" marR="0" lvl="2" indent="-285750">
              <a:lnSpc>
                <a:spcPct val="100000"/>
              </a:lnSpc>
              <a:buFont typeface="Courier New" panose="02070309020205020404" pitchFamily="49" charset="0"/>
              <a:buChar char="o"/>
            </a:pPr>
            <a:r>
              <a:rPr lang="en-US" sz="1550" dirty="0">
                <a:effectLst/>
                <a:ea typeface="Calibri" panose="020F0502020204030204" pitchFamily="34" charset="0"/>
                <a:cs typeface="Times New Roman" panose="02020603050405020304" pitchFamily="18" charset="0"/>
              </a:rPr>
              <a:t>A description of the remedial measures that should be considered (or have been taken) as a result of any issues identified during the investigation</a:t>
            </a:r>
          </a:p>
          <a:p>
            <a:pPr marL="822960" indent="-411480">
              <a:lnSpc>
                <a:spcPct val="100000"/>
              </a:lnSpc>
              <a:spcBef>
                <a:spcPts val="1200"/>
              </a:spcBef>
              <a:spcAft>
                <a:spcPts val="1200"/>
              </a:spcAft>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406C9B3-26F2-420B-84F3-D0E9117E4E55}"/>
              </a:ext>
            </a:extLst>
          </p:cNvPr>
          <p:cNvSpPr>
            <a:spLocks noGrp="1"/>
          </p:cNvSpPr>
          <p:nvPr>
            <p:ph type="sldNum" sz="quarter" idx="2"/>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276261013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3661-2E83-4EF8-A2CE-87E244930CFE}"/>
              </a:ext>
            </a:extLst>
          </p:cNvPr>
          <p:cNvSpPr>
            <a:spLocks noGrp="1"/>
          </p:cNvSpPr>
          <p:nvPr>
            <p:ph type="title"/>
          </p:nvPr>
        </p:nvSpPr>
        <p:spPr>
          <a:xfrm>
            <a:off x="342820" y="392004"/>
            <a:ext cx="9112330" cy="602415"/>
          </a:xfrm>
        </p:spPr>
        <p:txBody>
          <a:bodyPr>
            <a:normAutofit fontScale="90000"/>
          </a:bodyPr>
          <a:lstStyle/>
          <a:p>
            <a:br>
              <a:rPr lang="en-US" sz="3300" dirty="0">
                <a:effectLst/>
                <a:latin typeface="Georgia" panose="02040502050405020303" pitchFamily="18" charset="0"/>
                <a:ea typeface="Calibri" panose="020F0502020204030204" pitchFamily="34" charset="0"/>
                <a:cs typeface="Times New Roman" panose="02020603050405020304" pitchFamily="18" charset="0"/>
              </a:rPr>
            </a:br>
            <a:r>
              <a:rPr lang="en-US" sz="3100" dirty="0">
                <a:effectLst/>
                <a:latin typeface="Georgia" panose="02040502050405020303" pitchFamily="18" charset="0"/>
                <a:ea typeface="Calibri" panose="020F0502020204030204" pitchFamily="34" charset="0"/>
                <a:cs typeface="Times New Roman" panose="02020603050405020304" pitchFamily="18" charset="0"/>
              </a:rPr>
              <a:t>Hot Issues That Can Drive the Need for an Investigation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E447C92-9FD0-47F1-B331-D48B4EF7C86F}"/>
              </a:ext>
            </a:extLst>
          </p:cNvPr>
          <p:cNvSpPr>
            <a:spLocks noGrp="1"/>
          </p:cNvSpPr>
          <p:nvPr>
            <p:ph type="body" idx="1"/>
          </p:nvPr>
        </p:nvSpPr>
        <p:spPr>
          <a:xfrm>
            <a:off x="387350" y="1079500"/>
            <a:ext cx="9491178" cy="4116494"/>
          </a:xfrm>
        </p:spPr>
        <p:txBody>
          <a:bodyPr/>
          <a:lstStyle/>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Foreign Corrupt Practices Act (FCPA)</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Conflict minerals</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Anti-money laundering</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Data security</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False Claims Act</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Anti-kickback Statute</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Anti-trafficking</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Antitrust</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Economic espionage</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Fraud</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Sexual misconduct</a:t>
            </a:r>
          </a:p>
          <a:p>
            <a:pPr marL="283464" lvl="1">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Taxes</a:t>
            </a:r>
          </a:p>
          <a:p>
            <a:pPr marL="285750" indent="-285750">
              <a:spcBef>
                <a:spcPts val="600"/>
              </a:spcBef>
              <a:spcAft>
                <a:spcPts val="60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501B1A8-C635-4698-9504-650FB5ECF008}"/>
              </a:ext>
            </a:extLst>
          </p:cNvPr>
          <p:cNvSpPr>
            <a:spLocks noGrp="1"/>
          </p:cNvSpPr>
          <p:nvPr>
            <p:ph type="sldNum" sz="quarter" idx="2"/>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275722821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0B6A-A340-4780-B92A-B236112AC8DE}"/>
              </a:ext>
            </a:extLst>
          </p:cNvPr>
          <p:cNvSpPr>
            <a:spLocks noGrp="1"/>
          </p:cNvSpPr>
          <p:nvPr>
            <p:ph type="title"/>
          </p:nvPr>
        </p:nvSpPr>
        <p:spPr>
          <a:xfrm>
            <a:off x="342820" y="182879"/>
            <a:ext cx="9264730" cy="661681"/>
          </a:xfrm>
        </p:spPr>
        <p:txBody>
          <a:bodyPr>
            <a:noAutofit/>
          </a:bodyPr>
          <a:lstStyle/>
          <a:p>
            <a:r>
              <a:rPr lang="en-US" sz="2800" dirty="0"/>
              <a:t>Individual Accountability for Corporate Wrongdoing (“Yates Memo”) </a:t>
            </a:r>
          </a:p>
        </p:txBody>
      </p:sp>
      <p:sp>
        <p:nvSpPr>
          <p:cNvPr id="3" name="Text Placeholder 2">
            <a:extLst>
              <a:ext uri="{FF2B5EF4-FFF2-40B4-BE49-F238E27FC236}">
                <a16:creationId xmlns:a16="http://schemas.microsoft.com/office/drawing/2014/main" id="{AAF4C353-C323-4D74-BAD5-EE006E55E1DD}"/>
              </a:ext>
            </a:extLst>
          </p:cNvPr>
          <p:cNvSpPr>
            <a:spLocks noGrp="1"/>
          </p:cNvSpPr>
          <p:nvPr>
            <p:ph type="body" idx="1"/>
          </p:nvPr>
        </p:nvSpPr>
        <p:spPr>
          <a:xfrm>
            <a:off x="387350" y="1231900"/>
            <a:ext cx="9491178" cy="4266356"/>
          </a:xfrm>
        </p:spPr>
        <p:txBody>
          <a:bodyPr/>
          <a:lstStyle/>
          <a:p>
            <a:pPr marL="283464" lvl="1">
              <a:spcBef>
                <a:spcPts val="500"/>
              </a:spcBef>
              <a:spcAft>
                <a:spcPts val="500"/>
              </a:spcAft>
              <a:buFont typeface="Arial" panose="020B0604020202020204" pitchFamily="34" charset="0"/>
              <a:buChar char="•"/>
            </a:pPr>
            <a:r>
              <a:rPr lang="en-US" sz="1600" dirty="0"/>
              <a:t>In Sept. 2015, US Deputy Attorney General Sally </a:t>
            </a:r>
            <a:r>
              <a:rPr lang="en-US" sz="1600" dirty="0" err="1"/>
              <a:t>Quillian</a:t>
            </a:r>
            <a:r>
              <a:rPr lang="en-US" sz="1600" dirty="0"/>
              <a:t> Yates issued the “Yates Memo” </a:t>
            </a:r>
          </a:p>
          <a:p>
            <a:pPr marL="283464" lvl="1">
              <a:spcBef>
                <a:spcPts val="500"/>
              </a:spcBef>
              <a:spcAft>
                <a:spcPts val="500"/>
              </a:spcAft>
              <a:buFont typeface="Arial" panose="020B0604020202020204" pitchFamily="34" charset="0"/>
              <a:buChar char="•"/>
            </a:pPr>
            <a:r>
              <a:rPr lang="en-US" sz="1600" dirty="0"/>
              <a:t>Emphasizes a renewed focus by the DOJ on criminal and civil prosecution of individuals in cases involving corporate compliance failures and corporate malfeasance. For example: </a:t>
            </a:r>
          </a:p>
          <a:p>
            <a:pPr marL="914400" lvl="2" indent="-285750">
              <a:spcBef>
                <a:spcPts val="500"/>
              </a:spcBef>
              <a:spcAft>
                <a:spcPts val="500"/>
              </a:spcAft>
              <a:buFont typeface="Courier New" panose="02070309020205020404" pitchFamily="49" charset="0"/>
              <a:buChar char="o"/>
            </a:pPr>
            <a:r>
              <a:rPr lang="en-US" sz="1600" dirty="0"/>
              <a:t>To get credit for cooperating with DOJ, company must provide info about individual wrongdoers identified in course of the investigation</a:t>
            </a:r>
          </a:p>
          <a:p>
            <a:pPr marL="283464">
              <a:spcBef>
                <a:spcPts val="500"/>
              </a:spcBef>
              <a:spcAft>
                <a:spcPts val="500"/>
              </a:spcAft>
            </a:pPr>
            <a:r>
              <a:rPr lang="en-US" sz="1600" dirty="0"/>
              <a:t>Yates Memo has implications for private company Board with respect to oversight of compliance and independent investigations b/c it is part of framework that Board should consider in connection with its good faith obligation to see that company has in place appropriate compliance systems and related information systems, reporting systems, and internal control</a:t>
            </a:r>
          </a:p>
          <a:p>
            <a:pPr marL="914400">
              <a:spcBef>
                <a:spcPts val="500"/>
              </a:spcBef>
              <a:spcAft>
                <a:spcPts val="500"/>
              </a:spcAft>
              <a:buFont typeface="Courier New" panose="02070309020205020404" pitchFamily="49" charset="0"/>
              <a:buChar char="o"/>
            </a:pPr>
            <a:r>
              <a:rPr lang="en-US" sz="1600" dirty="0"/>
              <a:t>See </a:t>
            </a:r>
            <a:r>
              <a:rPr lang="en-US" sz="1600" i="1" dirty="0"/>
              <a:t>In re Caremark Int’l Inc. Deriv. Litig</a:t>
            </a:r>
            <a:r>
              <a:rPr lang="en-US" sz="1600" dirty="0"/>
              <a:t>., 698 A.2d 959, 970 (Del. Ch. 1996)</a:t>
            </a:r>
          </a:p>
          <a:p>
            <a:pPr lvl="1"/>
            <a:endParaRPr lang="en-US" dirty="0"/>
          </a:p>
          <a:p>
            <a:pPr lvl="1"/>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73BF791-A5C2-46B6-869D-2E35AE18930D}"/>
              </a:ext>
            </a:extLst>
          </p:cNvPr>
          <p:cNvSpPr>
            <a:spLocks noGrp="1"/>
          </p:cNvSpPr>
          <p:nvPr>
            <p:ph type="sldNum" sz="quarter" idx="2"/>
          </p:nvPr>
        </p:nvSpPr>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162151184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A582-BB5A-071D-0601-5143C02230F2}"/>
              </a:ext>
            </a:extLst>
          </p:cNvPr>
          <p:cNvSpPr>
            <a:spLocks noGrp="1"/>
          </p:cNvSpPr>
          <p:nvPr>
            <p:ph type="title"/>
          </p:nvPr>
        </p:nvSpPr>
        <p:spPr>
          <a:xfrm>
            <a:off x="342820" y="182879"/>
            <a:ext cx="8426530" cy="661681"/>
          </a:xfrm>
        </p:spPr>
        <p:txBody>
          <a:bodyPr>
            <a:noAutofit/>
          </a:bodyPr>
          <a:lstStyle/>
          <a:p>
            <a:r>
              <a:rPr lang="en-US" sz="2800" dirty="0"/>
              <a:t>Individual Accountability for Corporate Wrongdoing (“Yates Memo”) </a:t>
            </a:r>
          </a:p>
        </p:txBody>
      </p:sp>
      <p:sp>
        <p:nvSpPr>
          <p:cNvPr id="3" name="Text Placeholder 2">
            <a:extLst>
              <a:ext uri="{FF2B5EF4-FFF2-40B4-BE49-F238E27FC236}">
                <a16:creationId xmlns:a16="http://schemas.microsoft.com/office/drawing/2014/main" id="{3417457A-F113-3B68-4A20-69C6198A87C3}"/>
              </a:ext>
            </a:extLst>
          </p:cNvPr>
          <p:cNvSpPr>
            <a:spLocks noGrp="1"/>
          </p:cNvSpPr>
          <p:nvPr>
            <p:ph type="body" idx="1"/>
          </p:nvPr>
        </p:nvSpPr>
        <p:spPr>
          <a:xfrm>
            <a:off x="387350" y="1079500"/>
            <a:ext cx="9491178" cy="4266356"/>
          </a:xfrm>
        </p:spPr>
        <p:txBody>
          <a:bodyPr/>
          <a:lstStyle/>
          <a:p>
            <a:pPr>
              <a:lnSpc>
                <a:spcPct val="110000"/>
              </a:lnSpc>
              <a:spcBef>
                <a:spcPts val="200"/>
              </a:spcBef>
              <a:spcAft>
                <a:spcPts val="200"/>
              </a:spcAft>
            </a:pPr>
            <a:r>
              <a:rPr lang="en-US" sz="1600" dirty="0"/>
              <a:t>Emphasis on identifying individuals involved in corporate misconduct </a:t>
            </a:r>
          </a:p>
          <a:p>
            <a:pPr marL="914400">
              <a:lnSpc>
                <a:spcPct val="110000"/>
              </a:lnSpc>
              <a:spcBef>
                <a:spcPts val="200"/>
              </a:spcBef>
              <a:spcAft>
                <a:spcPts val="200"/>
              </a:spcAft>
              <a:buFont typeface="Courier New" panose="02070309020205020404" pitchFamily="49" charset="0"/>
              <a:buChar char="o"/>
            </a:pPr>
            <a:r>
              <a:rPr lang="en-US" sz="1600" dirty="0"/>
              <a:t>Board needs to ensure that systems/processes are designed to support identification of facts regarding individuals responsible for corporate misconduct </a:t>
            </a:r>
          </a:p>
          <a:p>
            <a:pPr marL="914400">
              <a:lnSpc>
                <a:spcPct val="110000"/>
              </a:lnSpc>
              <a:spcBef>
                <a:spcPts val="200"/>
              </a:spcBef>
              <a:spcAft>
                <a:spcPts val="200"/>
              </a:spcAft>
              <a:buFont typeface="Courier New" panose="02070309020205020404" pitchFamily="49" charset="0"/>
              <a:buChar char="o"/>
            </a:pPr>
            <a:r>
              <a:rPr lang="en-US" sz="1600" dirty="0"/>
              <a:t>Culture and tone from top down should encourage cooperation and avoid an unduly defensive “circle the wagons” reaction </a:t>
            </a:r>
          </a:p>
          <a:p>
            <a:pPr>
              <a:lnSpc>
                <a:spcPct val="110000"/>
              </a:lnSpc>
              <a:spcBef>
                <a:spcPts val="200"/>
              </a:spcBef>
              <a:spcAft>
                <a:spcPts val="200"/>
              </a:spcAft>
            </a:pPr>
            <a:r>
              <a:rPr lang="en-US" sz="1600" dirty="0"/>
              <a:t>The ethical tone should continue to emphasize that compliance is essential for the company and directly related to achieving business priorities, and that all directors, officers, and employees are responsible for compliance</a:t>
            </a:r>
          </a:p>
          <a:p>
            <a:pPr>
              <a:lnSpc>
                <a:spcPct val="110000"/>
              </a:lnSpc>
              <a:spcBef>
                <a:spcPts val="200"/>
              </a:spcBef>
              <a:spcAft>
                <a:spcPts val="200"/>
              </a:spcAft>
            </a:pPr>
            <a:r>
              <a:rPr lang="en-US" sz="1600" dirty="0"/>
              <a:t>Management reports or reports from counsel should include sufficient information to enable the Board to assess whether appropriate steps are being taken to provide the benefits of cooperation under the Yates Memo</a:t>
            </a:r>
          </a:p>
          <a:p>
            <a:pPr>
              <a:lnSpc>
                <a:spcPct val="110000"/>
              </a:lnSpc>
              <a:spcBef>
                <a:spcPts val="200"/>
              </a:spcBef>
              <a:spcAft>
                <a:spcPts val="200"/>
              </a:spcAft>
            </a:pPr>
            <a:r>
              <a:rPr lang="en-US" sz="1600" dirty="0"/>
              <a:t>Focus on individual culpability could lead to heightened scrutiny of individual directors, particularly those with specialized expertise who arguably may have been in a position to identify a compliance issue within their area of expertise</a:t>
            </a:r>
          </a:p>
          <a:p>
            <a:pPr>
              <a:spcBef>
                <a:spcPts val="500"/>
              </a:spcBef>
              <a:spcAft>
                <a:spcPts val="500"/>
              </a:spcAft>
            </a:pPr>
            <a:endParaRPr lang="en-US" sz="1500" dirty="0"/>
          </a:p>
        </p:txBody>
      </p:sp>
      <p:sp>
        <p:nvSpPr>
          <p:cNvPr id="4" name="Slide Number Placeholder 3">
            <a:extLst>
              <a:ext uri="{FF2B5EF4-FFF2-40B4-BE49-F238E27FC236}">
                <a16:creationId xmlns:a16="http://schemas.microsoft.com/office/drawing/2014/main" id="{FE1DCB47-6F51-6110-4FDD-827D431FE939}"/>
              </a:ext>
            </a:extLst>
          </p:cNvPr>
          <p:cNvSpPr>
            <a:spLocks noGrp="1"/>
          </p:cNvSpPr>
          <p:nvPr>
            <p:ph type="sldNum" sz="quarter" idx="2"/>
          </p:nvPr>
        </p:nvSpPr>
        <p:spPr/>
        <p:txBody>
          <a:bodyPr/>
          <a:lstStyle/>
          <a:p>
            <a:fld id="{86CB4B4D-7CA3-9044-876B-883B54F8677D}" type="slidenum">
              <a:rPr lang="en-US" smtClean="0"/>
              <a:pPr/>
              <a:t>28</a:t>
            </a:fld>
            <a:endParaRPr lang="en-US" dirty="0"/>
          </a:p>
        </p:txBody>
      </p:sp>
    </p:spTree>
    <p:extLst>
      <p:ext uri="{BB962C8B-B14F-4D97-AF65-F5344CB8AC3E}">
        <p14:creationId xmlns:p14="http://schemas.microsoft.com/office/powerpoint/2010/main" val="180527610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C850-D2F8-44B4-9835-832687BB381E}"/>
              </a:ext>
            </a:extLst>
          </p:cNvPr>
          <p:cNvSpPr>
            <a:spLocks noGrp="1"/>
          </p:cNvSpPr>
          <p:nvPr>
            <p:ph type="title"/>
          </p:nvPr>
        </p:nvSpPr>
        <p:spPr>
          <a:xfrm>
            <a:off x="342820" y="182879"/>
            <a:ext cx="8121730" cy="661681"/>
          </a:xfrm>
        </p:spPr>
        <p:txBody>
          <a:bodyPr>
            <a:normAutofit/>
          </a:bodyPr>
          <a:lstStyle/>
          <a:p>
            <a:r>
              <a:rPr lang="en-US" sz="2800" dirty="0"/>
              <a:t>New FCPA Enforcement</a:t>
            </a:r>
          </a:p>
        </p:txBody>
      </p:sp>
      <p:sp>
        <p:nvSpPr>
          <p:cNvPr id="3" name="Text Placeholder 2">
            <a:extLst>
              <a:ext uri="{FF2B5EF4-FFF2-40B4-BE49-F238E27FC236}">
                <a16:creationId xmlns:a16="http://schemas.microsoft.com/office/drawing/2014/main" id="{19C2CA7C-2150-459E-BAAF-1C85BA7EFEFF}"/>
              </a:ext>
            </a:extLst>
          </p:cNvPr>
          <p:cNvSpPr>
            <a:spLocks noGrp="1"/>
          </p:cNvSpPr>
          <p:nvPr>
            <p:ph type="body" idx="1"/>
          </p:nvPr>
        </p:nvSpPr>
        <p:spPr>
          <a:xfrm>
            <a:off x="346243" y="927100"/>
            <a:ext cx="9491178" cy="4345095"/>
          </a:xfrm>
        </p:spPr>
        <p:txBody>
          <a:bodyPr/>
          <a:lstStyle/>
          <a:p>
            <a:pPr marL="283464" lvl="1">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Encourages similar coordination with other federal, state, and foreign enforcement authorities for the same misconduct</a:t>
            </a:r>
          </a:p>
          <a:p>
            <a:pPr marL="283464" lvl="1">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Sets forth factors used to assess whether multiple penalties are appropriate</a:t>
            </a:r>
          </a:p>
          <a:p>
            <a:pPr marL="925830" marR="0" lvl="2" indent="-285750">
              <a:spcBef>
                <a:spcPts val="500"/>
              </a:spcBef>
              <a:spcAft>
                <a:spcPts val="500"/>
              </a:spcAft>
              <a:buFont typeface="Courier New" panose="02070309020205020404" pitchFamily="49" charset="0"/>
              <a:buChar char="o"/>
            </a:pPr>
            <a:r>
              <a:rPr lang="en-US" sz="1800" dirty="0">
                <a:effectLst/>
                <a:latin typeface="Helvetica" panose="020B0604020202020204" pitchFamily="34" charset="0"/>
                <a:ea typeface="Calibri" panose="020F0502020204030204" pitchFamily="34" charset="0"/>
                <a:cs typeface="Times New Roman" panose="02020603050405020304" pitchFamily="18" charset="0"/>
              </a:rPr>
              <a:t>Factors include: the egregiousness of a company’s misconduct; statutory mandates regarding penalties, fines, and/or forfeitures; the risk of unwarranted delay in achieving final resolution; the adequacy and timeliness of a company’s disclosures and its cooperation with the DOJ separate from any such disclosures and cooperation with other relevant enforcement authorities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3464" lvl="1">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These factors substantially overlap with DOJ’s corporate leniency principles articulated in its FCPA enforcement policy</a:t>
            </a:r>
          </a:p>
          <a:p>
            <a:pPr marL="0" indent="0">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pPr marL="0" indent="0" algn="ctr">
              <a:buNone/>
            </a:pP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a:p>
            <a:pPr marL="0" indent="0" algn="ctr">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p:txBody>
      </p:sp>
      <p:sp>
        <p:nvSpPr>
          <p:cNvPr id="4" name="Slide Number Placeholder 3">
            <a:extLst>
              <a:ext uri="{FF2B5EF4-FFF2-40B4-BE49-F238E27FC236}">
                <a16:creationId xmlns:a16="http://schemas.microsoft.com/office/drawing/2014/main" id="{5BB89724-E5C5-49FC-932A-24F7797915AF}"/>
              </a:ext>
            </a:extLst>
          </p:cNvPr>
          <p:cNvSpPr>
            <a:spLocks noGrp="1"/>
          </p:cNvSpPr>
          <p:nvPr>
            <p:ph type="sldNum" sz="quarter" idx="2"/>
          </p:nvPr>
        </p:nvSpPr>
        <p:spPr/>
        <p:txBody>
          <a:body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18130655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739C-180E-54CB-1BA6-0389E729CAEA}"/>
              </a:ext>
            </a:extLst>
          </p:cNvPr>
          <p:cNvSpPr>
            <a:spLocks noGrp="1"/>
          </p:cNvSpPr>
          <p:nvPr>
            <p:ph type="title"/>
          </p:nvPr>
        </p:nvSpPr>
        <p:spPr>
          <a:xfrm>
            <a:off x="387350" y="88900"/>
            <a:ext cx="9493330" cy="661681"/>
          </a:xfrm>
        </p:spPr>
        <p:txBody>
          <a:bodyPr>
            <a:normAutofit/>
          </a:bodyPr>
          <a:lstStyle/>
          <a:p>
            <a:r>
              <a:rPr lang="en-US" sz="2800" dirty="0"/>
              <a:t>Bare Bone Board Basics – for the Private Company</a:t>
            </a:r>
          </a:p>
        </p:txBody>
      </p:sp>
      <p:sp>
        <p:nvSpPr>
          <p:cNvPr id="3" name="Text Placeholder 2">
            <a:extLst>
              <a:ext uri="{FF2B5EF4-FFF2-40B4-BE49-F238E27FC236}">
                <a16:creationId xmlns:a16="http://schemas.microsoft.com/office/drawing/2014/main" id="{D91F924C-34B3-8644-CECA-F483E9F71602}"/>
              </a:ext>
            </a:extLst>
          </p:cNvPr>
          <p:cNvSpPr>
            <a:spLocks noGrp="1"/>
          </p:cNvSpPr>
          <p:nvPr>
            <p:ph type="body" idx="1"/>
          </p:nvPr>
        </p:nvSpPr>
        <p:spPr>
          <a:xfrm>
            <a:off x="387350" y="750581"/>
            <a:ext cx="9491178" cy="4266356"/>
          </a:xfrm>
        </p:spPr>
        <p:txBody>
          <a:bodyPr/>
          <a:lstStyle/>
          <a:p>
            <a:pPr marL="342900" indent="-342900">
              <a:lnSpc>
                <a:spcPct val="100000"/>
              </a:lnSpc>
              <a:spcBef>
                <a:spcPts val="0"/>
              </a:spcBef>
              <a:spcAft>
                <a:spcPts val="800"/>
              </a:spcAft>
              <a:buFont typeface="+mj-lt"/>
              <a:buAutoNum type="arabicPeriod"/>
            </a:pPr>
            <a:r>
              <a:rPr lang="en-US" sz="1400" dirty="0">
                <a:solidFill>
                  <a:schemeClr val="bg1"/>
                </a:solidFill>
                <a:hlinkClick r:id="rId2">
                  <a:extLst>
                    <a:ext uri="{A12FA001-AC4F-418D-AE19-62706E023703}">
                      <ahyp:hlinkClr xmlns:ahyp="http://schemas.microsoft.com/office/drawing/2018/hyperlinkcolor" val="tx"/>
                    </a:ext>
                  </a:extLst>
                </a:hlinkClick>
              </a:rPr>
              <a:t>Series Overview &amp; Preview – Welcome to the (Boardroom) Jungle</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3">
                  <a:extLst>
                    <a:ext uri="{A12FA001-AC4F-418D-AE19-62706E023703}">
                      <ahyp:hlinkClr xmlns:ahyp="http://schemas.microsoft.com/office/drawing/2018/hyperlinkcolor" val="tx"/>
                    </a:ext>
                  </a:extLst>
                </a:hlinkClick>
              </a:rPr>
              <a:t>Public v. Private &amp; Fiduciary v. Advisory: Different Boards for Different Situations</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4">
                  <a:extLst>
                    <a:ext uri="{A12FA001-AC4F-418D-AE19-62706E023703}">
                      <ahyp:hlinkClr xmlns:ahyp="http://schemas.microsoft.com/office/drawing/2018/hyperlinkcolor" val="tx"/>
                    </a:ext>
                  </a:extLst>
                </a:hlinkClick>
              </a:rPr>
              <a:t>Where the Board’s Duties Stop &amp; the C-Suite’s Duties Begin: An Overview of a Board’s Functions &amp; Fiduciary Duties</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5">
                  <a:extLst>
                    <a:ext uri="{A12FA001-AC4F-418D-AE19-62706E023703}">
                      <ahyp:hlinkClr xmlns:ahyp="http://schemas.microsoft.com/office/drawing/2018/hyperlinkcolor" val="tx"/>
                    </a:ext>
                  </a:extLst>
                </a:hlinkClick>
              </a:rPr>
              <a:t>How to Conduct an Effective Board Meeting</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6">
                  <a:extLst>
                    <a:ext uri="{A12FA001-AC4F-418D-AE19-62706E023703}">
                      <ahyp:hlinkClr xmlns:ahyp="http://schemas.microsoft.com/office/drawing/2018/hyperlinkcolor" val="tx"/>
                    </a:ext>
                  </a:extLst>
                </a:hlinkClick>
              </a:rPr>
              <a:t>Committees of a Board &amp; Work Between Board Meetings</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7">
                  <a:extLst>
                    <a:ext uri="{A12FA001-AC4F-418D-AE19-62706E023703}">
                      <ahyp:hlinkClr xmlns:ahyp="http://schemas.microsoft.com/office/drawing/2018/hyperlinkcolor" val="tx"/>
                    </a:ext>
                  </a:extLst>
                </a:hlinkClick>
              </a:rPr>
              <a:t>Recruiting &amp; Remunerating Directors &amp; What Directors Should Do Before Saying “Yes”</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8">
                  <a:extLst>
                    <a:ext uri="{A12FA001-AC4F-418D-AE19-62706E023703}">
                      <ahyp:hlinkClr xmlns:ahyp="http://schemas.microsoft.com/office/drawing/2018/hyperlinkcolor" val="tx"/>
                    </a:ext>
                  </a:extLst>
                </a:hlinkClick>
              </a:rPr>
              <a:t>Special Issues Require Special Attention: Retaining Experts &amp; Conducting Investigations</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9">
                  <a:extLst>
                    <a:ext uri="{A12FA001-AC4F-418D-AE19-62706E023703}">
                      <ahyp:hlinkClr xmlns:ahyp="http://schemas.microsoft.com/office/drawing/2018/hyperlinkcolor" val="tx"/>
                    </a:ext>
                  </a:extLst>
                </a:hlinkClick>
              </a:rPr>
              <a:t>Soft Skills Workshop: Leadership, Communication &amp; Trust </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10">
                  <a:extLst>
                    <a:ext uri="{A12FA001-AC4F-418D-AE19-62706E023703}">
                      <ahyp:hlinkClr xmlns:ahyp="http://schemas.microsoft.com/office/drawing/2018/hyperlinkcolor" val="tx"/>
                    </a:ext>
                  </a:extLst>
                </a:hlinkClick>
              </a:rPr>
              <a:t>Enterprise Risk Management</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11">
                  <a:extLst>
                    <a:ext uri="{A12FA001-AC4F-418D-AE19-62706E023703}">
                      <ahyp:hlinkClr xmlns:ahyp="http://schemas.microsoft.com/office/drawing/2018/hyperlinkcolor" val="tx"/>
                    </a:ext>
                  </a:extLst>
                </a:hlinkClick>
              </a:rPr>
              <a:t>Going into Executive Session </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12">
                  <a:extLst>
                    <a:ext uri="{A12FA001-AC4F-418D-AE19-62706E023703}">
                      <ahyp:hlinkClr xmlns:ahyp="http://schemas.microsoft.com/office/drawing/2018/hyperlinkcolor" val="tx"/>
                    </a:ext>
                  </a:extLst>
                </a:hlinkClick>
              </a:rPr>
              <a:t>The Workings of the Audit Committee</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hlinkClick r:id="rId13">
                  <a:extLst>
                    <a:ext uri="{A12FA001-AC4F-418D-AE19-62706E023703}">
                      <ahyp:hlinkClr xmlns:ahyp="http://schemas.microsoft.com/office/drawing/2018/hyperlinkcolor" val="tx"/>
                    </a:ext>
                  </a:extLst>
                </a:hlinkClick>
              </a:rPr>
              <a:t>The Workings of the Compensation Committee</a:t>
            </a:r>
            <a:endParaRPr lang="en-US" sz="1400" dirty="0">
              <a:solidFill>
                <a:schemeClr val="bg1"/>
              </a:solidFill>
            </a:endParaRPr>
          </a:p>
          <a:p>
            <a:pPr marL="342900" indent="-342900">
              <a:lnSpc>
                <a:spcPct val="100000"/>
              </a:lnSpc>
              <a:spcBef>
                <a:spcPts val="0"/>
              </a:spcBef>
              <a:spcAft>
                <a:spcPts val="800"/>
              </a:spcAft>
              <a:buFont typeface="+mj-lt"/>
              <a:buAutoNum type="arabicPeriod"/>
            </a:pPr>
            <a:r>
              <a:rPr lang="en-US" sz="1400" dirty="0">
                <a:solidFill>
                  <a:schemeClr val="bg1"/>
                </a:solidFill>
              </a:rPr>
              <a:t>Advising Companies that Are or May Be Insolvent</a:t>
            </a:r>
          </a:p>
          <a:p>
            <a:pPr marL="342900" indent="-342900">
              <a:lnSpc>
                <a:spcPct val="100000"/>
              </a:lnSpc>
              <a:spcBef>
                <a:spcPts val="0"/>
              </a:spcBef>
              <a:spcAft>
                <a:spcPts val="800"/>
              </a:spcAft>
              <a:buFont typeface="+mj-lt"/>
              <a:buAutoNum type="arabicPeriod"/>
            </a:pPr>
            <a:r>
              <a:rPr lang="en-US" sz="1400" dirty="0">
                <a:solidFill>
                  <a:schemeClr val="bg1"/>
                </a:solidFill>
              </a:rPr>
              <a:t>Special Committees for Special Considerations</a:t>
            </a:r>
          </a:p>
        </p:txBody>
      </p:sp>
      <p:sp>
        <p:nvSpPr>
          <p:cNvPr id="4" name="Slide Number Placeholder 3">
            <a:extLst>
              <a:ext uri="{FF2B5EF4-FFF2-40B4-BE49-F238E27FC236}">
                <a16:creationId xmlns:a16="http://schemas.microsoft.com/office/drawing/2014/main" id="{078E941C-FFE3-7D98-1A2A-BA341ECC7F18}"/>
              </a:ext>
            </a:extLst>
          </p:cNvPr>
          <p:cNvSpPr>
            <a:spLocks noGrp="1"/>
          </p:cNvSpPr>
          <p:nvPr>
            <p:ph type="sldNum" sz="quarter" idx="2"/>
          </p:nvPr>
        </p:nvSpPr>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27144989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81F18-0679-418B-A1A2-A5DC12770DCD}"/>
              </a:ext>
            </a:extLst>
          </p:cNvPr>
          <p:cNvSpPr>
            <a:spLocks noGrp="1"/>
          </p:cNvSpPr>
          <p:nvPr>
            <p:ph type="title"/>
          </p:nvPr>
        </p:nvSpPr>
        <p:spPr>
          <a:xfrm>
            <a:off x="342820" y="182879"/>
            <a:ext cx="8807530" cy="661681"/>
          </a:xfrm>
        </p:spPr>
        <p:txBody>
          <a:bodyPr>
            <a:noAutofit/>
          </a:bodyPr>
          <a:lstStyle/>
          <a:p>
            <a:r>
              <a:rPr lang="en-US" sz="2800" dirty="0"/>
              <a:t>Special Considerations in Whistleblower Investigations</a:t>
            </a:r>
          </a:p>
        </p:txBody>
      </p:sp>
      <p:sp>
        <p:nvSpPr>
          <p:cNvPr id="6" name="Text Placeholder 5">
            <a:extLst>
              <a:ext uri="{FF2B5EF4-FFF2-40B4-BE49-F238E27FC236}">
                <a16:creationId xmlns:a16="http://schemas.microsoft.com/office/drawing/2014/main" id="{B3C7B573-9224-4940-AB6A-F0C41DBB8462}"/>
              </a:ext>
            </a:extLst>
          </p:cNvPr>
          <p:cNvSpPr>
            <a:spLocks noGrp="1"/>
          </p:cNvSpPr>
          <p:nvPr>
            <p:ph type="body" idx="1"/>
          </p:nvPr>
        </p:nvSpPr>
        <p:spPr/>
        <p:txBody>
          <a:bodyPr/>
          <a:lstStyle/>
          <a:p>
            <a:pPr marL="283464" lvl="1">
              <a:spcBef>
                <a:spcPts val="500"/>
              </a:spcBef>
              <a:spcAft>
                <a:spcPts val="500"/>
              </a:spcAft>
              <a:buFont typeface="Arial" panose="020B0604020202020204" pitchFamily="34" charset="0"/>
              <a:buChar char="•"/>
            </a:pPr>
            <a:r>
              <a:rPr lang="en-US" dirty="0">
                <a:cs typeface="Times New Roman" panose="02020603050405020304" pitchFamily="18" charset="0"/>
              </a:rPr>
              <a:t>Anonymous whistleblower tips often include information that may be somewhat vague, and the allegations could, at first, appear baseless – but should nonetheless be taken seriously </a:t>
            </a:r>
          </a:p>
          <a:p>
            <a:pPr marL="283464" lvl="1">
              <a:spcBef>
                <a:spcPts val="500"/>
              </a:spcBef>
              <a:spcAft>
                <a:spcPts val="500"/>
              </a:spcAft>
              <a:buFont typeface="Arial" panose="020B0604020202020204" pitchFamily="34" charset="0"/>
              <a:buChar char="•"/>
            </a:pPr>
            <a:r>
              <a:rPr lang="en-US" dirty="0">
                <a:cs typeface="Times New Roman" panose="02020603050405020304" pitchFamily="18" charset="0"/>
              </a:rPr>
              <a:t>Maintain a strict prohibition on retaliating against the whistleblower, particularly in situations where the whistleblower is known to the company </a:t>
            </a:r>
          </a:p>
          <a:p>
            <a:pPr marL="914400" lvl="2" indent="-285750">
              <a:spcBef>
                <a:spcPts val="500"/>
              </a:spcBef>
              <a:spcAft>
                <a:spcPts val="500"/>
              </a:spcAft>
              <a:buFont typeface="Courier New" panose="02070309020205020404" pitchFamily="49" charset="0"/>
              <a:buChar char="o"/>
            </a:pPr>
            <a:r>
              <a:rPr lang="en-US" dirty="0">
                <a:cs typeface="Times New Roman" panose="02020603050405020304" pitchFamily="18" charset="0"/>
              </a:rPr>
              <a:t>Often, whistleblowers will already be disgruntled employees who are more sensitive to any type of negative treatment </a:t>
            </a:r>
          </a:p>
          <a:p>
            <a:pPr marL="914400" lvl="2" indent="-285750">
              <a:spcBef>
                <a:spcPts val="500"/>
              </a:spcBef>
              <a:spcAft>
                <a:spcPts val="500"/>
              </a:spcAft>
              <a:buFont typeface="Courier New" panose="02070309020205020404" pitchFamily="49" charset="0"/>
              <a:buChar char="o"/>
            </a:pPr>
            <a:r>
              <a:rPr lang="en-US" dirty="0">
                <a:cs typeface="Times New Roman" panose="02020603050405020304" pitchFamily="18" charset="0"/>
              </a:rPr>
              <a:t>Keep in mind - whistleblowers who were retaliated against can bring statutory claims against the company</a:t>
            </a:r>
          </a:p>
          <a:p>
            <a:pPr marL="283464" lvl="1">
              <a:spcBef>
                <a:spcPts val="500"/>
              </a:spcBef>
              <a:spcAft>
                <a:spcPts val="500"/>
              </a:spcAft>
              <a:buFont typeface="Arial" panose="020B0604020202020204" pitchFamily="34" charset="0"/>
              <a:buChar char="•"/>
            </a:pPr>
            <a:r>
              <a:rPr lang="en-US" dirty="0">
                <a:cs typeface="Times New Roman" panose="02020603050405020304" pitchFamily="18" charset="0"/>
              </a:rPr>
              <a:t>The timing of the investigation may be crucial if the company is facing an impending government investigation or a </a:t>
            </a:r>
            <a:r>
              <a:rPr lang="en-US" i="1" dirty="0">
                <a:cs typeface="Times New Roman" panose="02020603050405020304" pitchFamily="18" charset="0"/>
              </a:rPr>
              <a:t>qui tam </a:t>
            </a:r>
            <a:r>
              <a:rPr lang="en-US" dirty="0">
                <a:cs typeface="Times New Roman" panose="02020603050405020304" pitchFamily="18" charset="0"/>
              </a:rPr>
              <a:t>lawsuit was just unsealed</a:t>
            </a:r>
          </a:p>
          <a:p>
            <a:pPr marL="283464" lvl="1">
              <a:spcBef>
                <a:spcPts val="500"/>
              </a:spcBef>
              <a:spcAft>
                <a:spcPts val="500"/>
              </a:spcAft>
              <a:buFont typeface="Arial" panose="020B0604020202020204" pitchFamily="34" charset="0"/>
              <a:buChar char="•"/>
            </a:pPr>
            <a:r>
              <a:rPr lang="en-US" dirty="0">
                <a:cs typeface="Times New Roman" panose="02020603050405020304" pitchFamily="18" charset="0"/>
              </a:rPr>
              <a:t>Potential criminal exposure </a:t>
            </a:r>
          </a:p>
          <a:p>
            <a:endParaRPr lang="en-US" dirty="0"/>
          </a:p>
        </p:txBody>
      </p:sp>
      <p:sp>
        <p:nvSpPr>
          <p:cNvPr id="4" name="Slide Number Placeholder 3">
            <a:extLst>
              <a:ext uri="{FF2B5EF4-FFF2-40B4-BE49-F238E27FC236}">
                <a16:creationId xmlns:a16="http://schemas.microsoft.com/office/drawing/2014/main" id="{9BC428CD-3B2F-4E3A-A741-AA41704F5C86}"/>
              </a:ext>
            </a:extLst>
          </p:cNvPr>
          <p:cNvSpPr>
            <a:spLocks noGrp="1"/>
          </p:cNvSpPr>
          <p:nvPr>
            <p:ph type="sldNum" sz="quarter" idx="2"/>
          </p:nvPr>
        </p:nvSpPr>
        <p:spPr/>
        <p:txBody>
          <a:body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8039079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81F18-0679-418B-A1A2-A5DC12770DCD}"/>
              </a:ext>
            </a:extLst>
          </p:cNvPr>
          <p:cNvSpPr>
            <a:spLocks noGrp="1"/>
          </p:cNvSpPr>
          <p:nvPr>
            <p:ph type="title"/>
          </p:nvPr>
        </p:nvSpPr>
        <p:spPr>
          <a:xfrm>
            <a:off x="342820" y="182879"/>
            <a:ext cx="9188530" cy="661681"/>
          </a:xfrm>
        </p:spPr>
        <p:txBody>
          <a:bodyPr>
            <a:noAutofit/>
          </a:bodyPr>
          <a:lstStyle/>
          <a:p>
            <a:r>
              <a:rPr lang="en-US" sz="2800" dirty="0"/>
              <a:t>Special Considerations in Government &amp; Regulatory Investigations </a:t>
            </a:r>
          </a:p>
        </p:txBody>
      </p:sp>
      <p:sp>
        <p:nvSpPr>
          <p:cNvPr id="6" name="Text Placeholder 5">
            <a:extLst>
              <a:ext uri="{FF2B5EF4-FFF2-40B4-BE49-F238E27FC236}">
                <a16:creationId xmlns:a16="http://schemas.microsoft.com/office/drawing/2014/main" id="{B3C7B573-9224-4940-AB6A-F0C41DBB8462}"/>
              </a:ext>
            </a:extLst>
          </p:cNvPr>
          <p:cNvSpPr>
            <a:spLocks noGrp="1"/>
          </p:cNvSpPr>
          <p:nvPr>
            <p:ph type="body" idx="1"/>
          </p:nvPr>
        </p:nvSpPr>
        <p:spPr>
          <a:xfrm>
            <a:off x="346243" y="1005839"/>
            <a:ext cx="9489907" cy="4266356"/>
          </a:xfrm>
        </p:spPr>
        <p:txBody>
          <a:bodyPr/>
          <a:lstStyle/>
          <a:p>
            <a:pPr marL="285750" lvl="1">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How </a:t>
            </a:r>
            <a:r>
              <a:rPr lang="en-US" dirty="0">
                <a:ea typeface="Calibri" panose="020F0502020204030204" pitchFamily="34" charset="0"/>
                <a:cs typeface="Times New Roman" panose="02020603050405020304" pitchFamily="18" charset="0"/>
              </a:rPr>
              <a:t>government</a:t>
            </a:r>
            <a:r>
              <a:rPr lang="en-US" sz="1800" dirty="0">
                <a:effectLst/>
                <a:ea typeface="Calibri" panose="020F0502020204030204" pitchFamily="34" charset="0"/>
                <a:cs typeface="Times New Roman" panose="02020603050405020304" pitchFamily="18" charset="0"/>
              </a:rPr>
              <a:t> investigations are commenced:</a:t>
            </a:r>
          </a:p>
          <a:p>
            <a:pPr marL="914400" marR="0" lvl="2" indent="-285750">
              <a:spcBef>
                <a:spcPts val="1200"/>
              </a:spcBef>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Grand jury subpoena</a:t>
            </a:r>
          </a:p>
          <a:p>
            <a:pPr marL="1371600" marR="0" lvl="3" indent="-285750">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At minimum: (a) must preserve all records (company should issue board document preservation order); and (b) must not alter, modify, or delete documents/data </a:t>
            </a:r>
            <a:r>
              <a:rPr lang="en-US" sz="1800" dirty="0">
                <a:effectLst/>
                <a:ea typeface="Calibri" panose="020F0502020204030204" pitchFamily="34" charset="0"/>
                <a:cs typeface="Times New Roman" panose="02020603050405020304" pitchFamily="18" charset="0"/>
                <a:sym typeface="Wingdings" panose="05000000000000000000" pitchFamily="2" charset="2"/>
              </a:rPr>
              <a:t></a:t>
            </a:r>
            <a:r>
              <a:rPr lang="en-US" sz="1800" dirty="0">
                <a:effectLst/>
                <a:ea typeface="Calibri" panose="020F0502020204030204" pitchFamily="34" charset="0"/>
                <a:cs typeface="Times New Roman" panose="02020603050405020304" pitchFamily="18" charset="0"/>
              </a:rPr>
              <a:t> lead to obstruction charge </a:t>
            </a:r>
          </a:p>
          <a:p>
            <a:pPr marL="1371600" lvl="3" indent="-285750">
              <a:buFont typeface="Wingdings" panose="05000000000000000000" pitchFamily="2" charset="2"/>
              <a:buChar char="§"/>
            </a:pPr>
            <a:r>
              <a:rPr lang="en-US" dirty="0">
                <a:cs typeface="Times New Roman" panose="02020603050405020304" pitchFamily="18" charset="0"/>
              </a:rPr>
              <a:t>All non-privileged responsive documents must be produced</a:t>
            </a:r>
          </a:p>
          <a:p>
            <a:pPr marL="914400" marR="0" lvl="2" indent="-285750">
              <a:spcBef>
                <a:spcPts val="1200"/>
              </a:spcBef>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Administrative subpoena from government agency or DOJ</a:t>
            </a:r>
          </a:p>
          <a:p>
            <a:pPr marL="914400" marR="0" lvl="2" indent="-285750">
              <a:spcBef>
                <a:spcPts val="1200"/>
              </a:spcBef>
              <a:spcAft>
                <a:spcPts val="1200"/>
              </a:spcAft>
              <a:buFont typeface="Courier New" panose="02070309020205020404" pitchFamily="49" charset="0"/>
              <a:buChar char="o"/>
            </a:pPr>
            <a:r>
              <a:rPr lang="en-US" dirty="0">
                <a:ea typeface="Calibri" panose="020F0502020204030204" pitchFamily="34" charset="0"/>
                <a:cs typeface="Times New Roman" panose="02020603050405020304" pitchFamily="18" charset="0"/>
              </a:rPr>
              <a:t>Whistleblower complaint (usually leads to grand jury subpoena or admin. Subpoena)</a:t>
            </a:r>
          </a:p>
          <a:p>
            <a:pPr marL="914400" marR="0" lvl="2" indent="-285750">
              <a:spcBef>
                <a:spcPts val="1200"/>
              </a:spcBef>
              <a:spcAft>
                <a:spcPts val="1200"/>
              </a:spcAft>
              <a:buFont typeface="Courier New" panose="02070309020205020404" pitchFamily="49" charset="0"/>
              <a:buChar char="o"/>
            </a:pPr>
            <a:r>
              <a:rPr lang="en-US" dirty="0">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Search warrant (government’s nuclear option) </a:t>
            </a:r>
          </a:p>
          <a:p>
            <a:pPr marL="1371600" marR="0" lvl="2" indent="-228600">
              <a:lnSpc>
                <a:spcPct val="107000"/>
              </a:lnSpc>
              <a:spcBef>
                <a:spcPts val="0"/>
              </a:spcBef>
              <a:spcAft>
                <a:spcPts val="800"/>
              </a:spcAft>
              <a:buFont typeface="+mj-lt"/>
              <a:buAutoNum type="romanL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3">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2" indent="-228600">
              <a:lnSpc>
                <a:spcPct val="107000"/>
              </a:lnSpc>
              <a:spcBef>
                <a:spcPts val="0"/>
              </a:spcBef>
              <a:spcAft>
                <a:spcPts val="800"/>
              </a:spcAft>
              <a:buFont typeface="+mj-lt"/>
              <a:buAutoNum type="romanL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C428CD-3B2F-4E3A-A741-AA41704F5C86}"/>
              </a:ext>
            </a:extLst>
          </p:cNvPr>
          <p:cNvSpPr>
            <a:spLocks noGrp="1"/>
          </p:cNvSpPr>
          <p:nvPr>
            <p:ph type="sldNum" sz="quarter" idx="2"/>
          </p:nvPr>
        </p:nvSpPr>
        <p:spPr/>
        <p:txBody>
          <a:body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13400672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81F18-0679-418B-A1A2-A5DC12770DCD}"/>
              </a:ext>
            </a:extLst>
          </p:cNvPr>
          <p:cNvSpPr>
            <a:spLocks noGrp="1"/>
          </p:cNvSpPr>
          <p:nvPr>
            <p:ph type="title"/>
          </p:nvPr>
        </p:nvSpPr>
        <p:spPr>
          <a:xfrm>
            <a:off x="342820" y="182879"/>
            <a:ext cx="8350330" cy="661681"/>
          </a:xfrm>
        </p:spPr>
        <p:txBody>
          <a:bodyPr>
            <a:noAutofit/>
          </a:bodyPr>
          <a:lstStyle/>
          <a:p>
            <a:r>
              <a:rPr lang="en-US" sz="2800" dirty="0"/>
              <a:t>Cross-Border Issues</a:t>
            </a:r>
          </a:p>
        </p:txBody>
      </p:sp>
      <p:sp>
        <p:nvSpPr>
          <p:cNvPr id="6" name="Text Placeholder 5">
            <a:extLst>
              <a:ext uri="{FF2B5EF4-FFF2-40B4-BE49-F238E27FC236}">
                <a16:creationId xmlns:a16="http://schemas.microsoft.com/office/drawing/2014/main" id="{B3C7B573-9224-4940-AB6A-F0C41DBB8462}"/>
              </a:ext>
            </a:extLst>
          </p:cNvPr>
          <p:cNvSpPr>
            <a:spLocks noGrp="1"/>
          </p:cNvSpPr>
          <p:nvPr>
            <p:ph type="body" idx="1"/>
          </p:nvPr>
        </p:nvSpPr>
        <p:spPr>
          <a:xfrm>
            <a:off x="346243" y="1005839"/>
            <a:ext cx="9489907" cy="4266356"/>
          </a:xfrm>
        </p:spPr>
        <p:txBody>
          <a:bodyPr/>
          <a:lstStyle/>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 company should pay special consideration to issues that may arise if the internal investigation involves operations, subsidiaries or employees located in another country, and plan accordingly at the outset</a:t>
            </a:r>
          </a:p>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 laws of the foreign jurisdiction may impact how the investigation proceeds</a:t>
            </a:r>
          </a:p>
          <a:p>
            <a:pPr marL="916686" marR="0" lvl="2" indent="-285750">
              <a:spcBef>
                <a:spcPts val="1200"/>
              </a:spcBef>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For example, the company should be aware of data privacy concerns when gathering data and documents for review - Countries as varied as Germany, Turkey and Russia have data privacy laws that are more protective over employee emails and personal data than the laws in the U.S</a:t>
            </a:r>
          </a:p>
          <a:p>
            <a:pPr marL="1143000" marR="0" lvl="2">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C428CD-3B2F-4E3A-A741-AA41704F5C86}"/>
              </a:ext>
            </a:extLst>
          </p:cNvPr>
          <p:cNvSpPr>
            <a:spLocks noGrp="1"/>
          </p:cNvSpPr>
          <p:nvPr>
            <p:ph type="sldNum" sz="quarter" idx="2"/>
          </p:nvPr>
        </p:nvSpPr>
        <p:spPr/>
        <p:txBody>
          <a:bodyPr/>
          <a:lstStyle/>
          <a:p>
            <a:fld id="{86CB4B4D-7CA3-9044-876B-883B54F8677D}" type="slidenum">
              <a:rPr lang="en-US" smtClean="0"/>
              <a:pPr/>
              <a:t>32</a:t>
            </a:fld>
            <a:endParaRPr lang="en-US" dirty="0"/>
          </a:p>
        </p:txBody>
      </p:sp>
    </p:spTree>
    <p:extLst>
      <p:ext uri="{BB962C8B-B14F-4D97-AF65-F5344CB8AC3E}">
        <p14:creationId xmlns:p14="http://schemas.microsoft.com/office/powerpoint/2010/main" val="381733241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81F18-0679-418B-A1A2-A5DC12770DCD}"/>
              </a:ext>
            </a:extLst>
          </p:cNvPr>
          <p:cNvSpPr>
            <a:spLocks noGrp="1"/>
          </p:cNvSpPr>
          <p:nvPr>
            <p:ph type="title"/>
          </p:nvPr>
        </p:nvSpPr>
        <p:spPr>
          <a:xfrm>
            <a:off x="342820" y="182879"/>
            <a:ext cx="8350330" cy="661681"/>
          </a:xfrm>
        </p:spPr>
        <p:txBody>
          <a:bodyPr>
            <a:noAutofit/>
          </a:bodyPr>
          <a:lstStyle/>
          <a:p>
            <a:r>
              <a:rPr lang="en-US" sz="2800" dirty="0"/>
              <a:t>Best Internal Practices</a:t>
            </a:r>
          </a:p>
        </p:txBody>
      </p:sp>
      <p:sp>
        <p:nvSpPr>
          <p:cNvPr id="6" name="Text Placeholder 5">
            <a:extLst>
              <a:ext uri="{FF2B5EF4-FFF2-40B4-BE49-F238E27FC236}">
                <a16:creationId xmlns:a16="http://schemas.microsoft.com/office/drawing/2014/main" id="{B3C7B573-9224-4940-AB6A-F0C41DBB8462}"/>
              </a:ext>
            </a:extLst>
          </p:cNvPr>
          <p:cNvSpPr>
            <a:spLocks noGrp="1"/>
          </p:cNvSpPr>
          <p:nvPr>
            <p:ph type="body" idx="1"/>
          </p:nvPr>
        </p:nvSpPr>
        <p:spPr>
          <a:xfrm>
            <a:off x="346243" y="1005839"/>
            <a:ext cx="9489907" cy="4266356"/>
          </a:xfrm>
        </p:spPr>
        <p:txBody>
          <a:bodyPr/>
          <a:lstStyle/>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“Compliance hotlines” </a:t>
            </a:r>
          </a:p>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Think of an investigation as a mini-litigation matter that’s handled informally in-house</a:t>
            </a:r>
          </a:p>
          <a:p>
            <a:pPr marL="914400" marR="0" lvl="2" indent="-285750">
              <a:spcBef>
                <a:spcPts val="1200"/>
              </a:spcBef>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 Don’t skip or skim an investigation</a:t>
            </a:r>
          </a:p>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Make your responses or consequences proportional to the type of violation alleged</a:t>
            </a:r>
          </a:p>
          <a:p>
            <a:pPr marL="457200" marR="0" lvl="1"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3">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2" indent="-228600">
              <a:lnSpc>
                <a:spcPct val="107000"/>
              </a:lnSpc>
              <a:spcBef>
                <a:spcPts val="0"/>
              </a:spcBef>
              <a:spcAft>
                <a:spcPts val="800"/>
              </a:spcAft>
              <a:buFont typeface="+mj-lt"/>
              <a:buAutoNum type="romanL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C428CD-3B2F-4E3A-A741-AA41704F5C86}"/>
              </a:ext>
            </a:extLst>
          </p:cNvPr>
          <p:cNvSpPr>
            <a:spLocks noGrp="1"/>
          </p:cNvSpPr>
          <p:nvPr>
            <p:ph type="sldNum" sz="quarter" idx="2"/>
          </p:nvPr>
        </p:nvSpPr>
        <p:spPr/>
        <p:txBody>
          <a:bodyPr/>
          <a:lstStyle/>
          <a:p>
            <a:fld id="{86CB4B4D-7CA3-9044-876B-883B54F8677D}" type="slidenum">
              <a:rPr lang="en-US" smtClean="0"/>
              <a:pPr/>
              <a:t>33</a:t>
            </a:fld>
            <a:endParaRPr lang="en-US" dirty="0"/>
          </a:p>
        </p:txBody>
      </p:sp>
    </p:spTree>
    <p:extLst>
      <p:ext uri="{BB962C8B-B14F-4D97-AF65-F5344CB8AC3E}">
        <p14:creationId xmlns:p14="http://schemas.microsoft.com/office/powerpoint/2010/main" val="166446018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81F18-0679-418B-A1A2-A5DC12770DCD}"/>
              </a:ext>
            </a:extLst>
          </p:cNvPr>
          <p:cNvSpPr>
            <a:spLocks noGrp="1"/>
          </p:cNvSpPr>
          <p:nvPr>
            <p:ph type="title"/>
          </p:nvPr>
        </p:nvSpPr>
        <p:spPr>
          <a:xfrm>
            <a:off x="342820" y="182879"/>
            <a:ext cx="8350330" cy="661681"/>
          </a:xfrm>
        </p:spPr>
        <p:txBody>
          <a:bodyPr>
            <a:noAutofit/>
          </a:bodyPr>
          <a:lstStyle/>
          <a:p>
            <a:r>
              <a:rPr lang="en-US" sz="2800" dirty="0"/>
              <a:t>Prevention – Best Practices</a:t>
            </a:r>
          </a:p>
        </p:txBody>
      </p:sp>
      <p:sp>
        <p:nvSpPr>
          <p:cNvPr id="6" name="Text Placeholder 5">
            <a:extLst>
              <a:ext uri="{FF2B5EF4-FFF2-40B4-BE49-F238E27FC236}">
                <a16:creationId xmlns:a16="http://schemas.microsoft.com/office/drawing/2014/main" id="{B3C7B573-9224-4940-AB6A-F0C41DBB8462}"/>
              </a:ext>
            </a:extLst>
          </p:cNvPr>
          <p:cNvSpPr>
            <a:spLocks noGrp="1"/>
          </p:cNvSpPr>
          <p:nvPr>
            <p:ph type="body" idx="1"/>
          </p:nvPr>
        </p:nvSpPr>
        <p:spPr>
          <a:xfrm>
            <a:off x="346243" y="1005839"/>
            <a:ext cx="9489907" cy="4266356"/>
          </a:xfrm>
        </p:spPr>
        <p:txBody>
          <a:bodyPr/>
          <a:lstStyle/>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Review document retention policies</a:t>
            </a:r>
          </a:p>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Identify fraud and corruption investigative resources in advance</a:t>
            </a:r>
          </a:p>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Establish and document investigative protocols, including confidentiality</a:t>
            </a:r>
          </a:p>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Implement a case management system</a:t>
            </a:r>
          </a:p>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Implement automated tools for collection of electronic information</a:t>
            </a:r>
          </a:p>
          <a:p>
            <a:pPr marL="283464" marR="0" lvl="1" indent="-285750">
              <a:spcBef>
                <a:spcPts val="1200"/>
              </a:spcBef>
              <a:spcAft>
                <a:spcPts val="12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Leverage results of other investigations to improve processes and controls</a:t>
            </a:r>
          </a:p>
          <a:p>
            <a:pPr marL="457200" marR="0" lvl="1"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3">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2" indent="-228600">
              <a:lnSpc>
                <a:spcPct val="107000"/>
              </a:lnSpc>
              <a:spcBef>
                <a:spcPts val="0"/>
              </a:spcBef>
              <a:spcAft>
                <a:spcPts val="800"/>
              </a:spcAft>
              <a:buFont typeface="+mj-lt"/>
              <a:buAutoNum type="romanL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C428CD-3B2F-4E3A-A741-AA41704F5C86}"/>
              </a:ext>
            </a:extLst>
          </p:cNvPr>
          <p:cNvSpPr>
            <a:spLocks noGrp="1"/>
          </p:cNvSpPr>
          <p:nvPr>
            <p:ph type="sldNum" sz="quarter" idx="2"/>
          </p:nvPr>
        </p:nvSpPr>
        <p:spPr/>
        <p:txBody>
          <a:bodyPr/>
          <a:lstStyle/>
          <a:p>
            <a:fld id="{86CB4B4D-7CA3-9044-876B-883B54F8677D}" type="slidenum">
              <a:rPr lang="en-US" smtClean="0"/>
              <a:pPr/>
              <a:t>34</a:t>
            </a:fld>
            <a:endParaRPr lang="en-US" dirty="0"/>
          </a:p>
        </p:txBody>
      </p:sp>
    </p:spTree>
    <p:extLst>
      <p:ext uri="{BB962C8B-B14F-4D97-AF65-F5344CB8AC3E}">
        <p14:creationId xmlns:p14="http://schemas.microsoft.com/office/powerpoint/2010/main" val="393061623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pisodes in this Series"/>
          <p:cNvSpPr txBox="1">
            <a:spLocks noGrp="1"/>
          </p:cNvSpPr>
          <p:nvPr>
            <p:ph type="title"/>
          </p:nvPr>
        </p:nvSpPr>
        <p:spPr>
          <a:xfrm>
            <a:off x="342820" y="2399019"/>
            <a:ext cx="8040540" cy="661681"/>
          </a:xfrm>
          <a:prstGeom prst="rect">
            <a:avLst/>
          </a:prstGeom>
        </p:spPr>
        <p:txBody>
          <a:bodyPr>
            <a:normAutofit/>
          </a:bodyPr>
          <a:lstStyle/>
          <a:p>
            <a:r>
              <a:rPr lang="en-US" dirty="0"/>
              <a:t>About the Faculty</a:t>
            </a:r>
            <a:endParaRPr dirty="0"/>
          </a:p>
        </p:txBody>
      </p:sp>
      <p:sp>
        <p:nvSpPr>
          <p:cNvPr id="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35</a:t>
            </a:fld>
            <a:endParaRPr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86A3-514C-47BF-A66A-33F4DC2A6ADF}"/>
              </a:ext>
            </a:extLst>
          </p:cNvPr>
          <p:cNvSpPr>
            <a:spLocks noGrp="1"/>
          </p:cNvSpPr>
          <p:nvPr>
            <p:ph type="title"/>
          </p:nvPr>
        </p:nvSpPr>
        <p:spPr>
          <a:xfrm>
            <a:off x="342820" y="88901"/>
            <a:ext cx="8040540" cy="755660"/>
          </a:xfrm>
        </p:spPr>
        <p:txBody>
          <a:bodyPr>
            <a:normAutofit/>
          </a:bodyPr>
          <a:lstStyle/>
          <a:p>
            <a:r>
              <a:rPr lang="en-US" sz="2800" u="sng" dirty="0"/>
              <a:t>Allan Grafman</a:t>
            </a:r>
          </a:p>
        </p:txBody>
      </p:sp>
      <p:sp>
        <p:nvSpPr>
          <p:cNvPr id="3" name="Text Placeholder 2">
            <a:extLst>
              <a:ext uri="{FF2B5EF4-FFF2-40B4-BE49-F238E27FC236}">
                <a16:creationId xmlns:a16="http://schemas.microsoft.com/office/drawing/2014/main" id="{5023AF15-86BD-4527-A841-256DFBF3E890}"/>
              </a:ext>
            </a:extLst>
          </p:cNvPr>
          <p:cNvSpPr>
            <a:spLocks noGrp="1"/>
          </p:cNvSpPr>
          <p:nvPr>
            <p:ph type="body" idx="1"/>
          </p:nvPr>
        </p:nvSpPr>
        <p:spPr>
          <a:xfrm>
            <a:off x="311150" y="850900"/>
            <a:ext cx="9387835" cy="4266356"/>
          </a:xfrm>
        </p:spPr>
        <p:txBody>
          <a:bodyPr/>
          <a:lstStyle/>
          <a:p>
            <a:pPr marL="228600" lvl="1" indent="-228600" algn="just">
              <a:lnSpc>
                <a:spcPct val="100000"/>
              </a:lnSpc>
              <a:buFont typeface="Arial" panose="020B0604020202020204" pitchFamily="34" charset="0"/>
              <a:buChar char="•"/>
            </a:pPr>
            <a:r>
              <a:rPr lang="en-US" dirty="0">
                <a:solidFill>
                  <a:schemeClr val="bg1"/>
                </a:solidFill>
                <a:cs typeface="Times New Roman" panose="02020603050405020304" pitchFamily="18" charset="0"/>
              </a:rPr>
              <a:t>Allan Grafman has served on 12 boards, including 4 public, 4 private equity-owned and 4 venture-sponsored. He is currently Chair of the Audit Committee of a public company (IDW) and also Audit Committee member for a REIT, and has served on Compensation and Governance Committees as well. </a:t>
            </a:r>
          </a:p>
          <a:p>
            <a:pPr marL="228600" lvl="1" indent="-228600" algn="just">
              <a:lnSpc>
                <a:spcPct val="100000"/>
              </a:lnSpc>
              <a:buFont typeface="Arial" panose="020B0604020202020204" pitchFamily="34" charset="0"/>
              <a:buChar char="•"/>
            </a:pPr>
            <a:endParaRPr lang="en-US" dirty="0">
              <a:solidFill>
                <a:schemeClr val="bg1"/>
              </a:solidFill>
              <a:cs typeface="Times New Roman" panose="02020603050405020304" pitchFamily="18" charset="0"/>
            </a:endParaRPr>
          </a:p>
          <a:p>
            <a:pPr marL="228600" lvl="1" indent="-228600" algn="just">
              <a:lnSpc>
                <a:spcPct val="100000"/>
              </a:lnSpc>
              <a:buFont typeface="Arial" panose="020B0604020202020204" pitchFamily="34" charset="0"/>
              <a:buChar char="•"/>
            </a:pPr>
            <a:r>
              <a:rPr lang="en-US" dirty="0">
                <a:solidFill>
                  <a:schemeClr val="bg1"/>
                </a:solidFill>
                <a:cs typeface="Times New Roman" panose="02020603050405020304" pitchFamily="18" charset="0"/>
              </a:rPr>
              <a:t>Specific past experience includes serving as the Chairman of the Board of a Nasdaq listed video game company and other entertainment, media and consumer focused entities.  He is currently a licensed investment banker raising capital for companies. </a:t>
            </a:r>
          </a:p>
          <a:p>
            <a:pPr marL="228600" lvl="1" indent="-228600" algn="just">
              <a:lnSpc>
                <a:spcPct val="100000"/>
              </a:lnSpc>
              <a:buFont typeface="Arial" panose="020B0604020202020204" pitchFamily="34" charset="0"/>
              <a:buChar char="•"/>
            </a:pPr>
            <a:endParaRPr lang="en-US" dirty="0">
              <a:solidFill>
                <a:schemeClr val="bg1"/>
              </a:solidFill>
              <a:cs typeface="Times New Roman" panose="02020603050405020304" pitchFamily="18" charset="0"/>
            </a:endParaRPr>
          </a:p>
          <a:p>
            <a:pPr marL="228600" lvl="1" indent="-228600" algn="just">
              <a:lnSpc>
                <a:spcPct val="100000"/>
              </a:lnSpc>
              <a:buFont typeface="Arial" panose="020B0604020202020204" pitchFamily="34" charset="0"/>
              <a:buChar char="•"/>
            </a:pPr>
            <a:r>
              <a:rPr lang="en-US" dirty="0">
                <a:solidFill>
                  <a:schemeClr val="bg1"/>
                </a:solidFill>
                <a:cs typeface="Times New Roman" panose="02020603050405020304" pitchFamily="18" charset="0"/>
              </a:rPr>
              <a:t>Allan comes to board service building on executive roles at All Media Ventures, Archie Comics, Hallmark, Tribune, ABC and Disney.  He received his BA from Indiana University (PBK), Masters (Fellow) and MBA from Columbia (BGS). </a:t>
            </a:r>
            <a:endParaRPr lang="en-US" sz="1600" dirty="0"/>
          </a:p>
        </p:txBody>
      </p:sp>
      <p:sp>
        <p:nvSpPr>
          <p:cNvPr id="4" name="Slide Number Placeholder 3">
            <a:extLst>
              <a:ext uri="{FF2B5EF4-FFF2-40B4-BE49-F238E27FC236}">
                <a16:creationId xmlns:a16="http://schemas.microsoft.com/office/drawing/2014/main" id="{FC9C08A1-5C00-4F9F-92C3-57A5AB82BD2C}"/>
              </a:ext>
            </a:extLst>
          </p:cNvPr>
          <p:cNvSpPr>
            <a:spLocks noGrp="1"/>
          </p:cNvSpPr>
          <p:nvPr>
            <p:ph type="sldNum" sz="quarter" idx="2"/>
          </p:nvPr>
        </p:nvSpPr>
        <p:spPr/>
        <p:txBody>
          <a:bodyPr/>
          <a:lstStyle/>
          <a:p>
            <a:fld id="{86CB4B4D-7CA3-9044-876B-883B54F8677D}" type="slidenum">
              <a:rPr lang="en-US" smtClean="0"/>
              <a:pPr/>
              <a:t>36</a:t>
            </a:fld>
            <a:endParaRPr lang="en-US" dirty="0"/>
          </a:p>
        </p:txBody>
      </p:sp>
    </p:spTree>
    <p:extLst>
      <p:ext uri="{BB962C8B-B14F-4D97-AF65-F5344CB8AC3E}">
        <p14:creationId xmlns:p14="http://schemas.microsoft.com/office/powerpoint/2010/main" val="153346919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86A3-514C-47BF-A66A-33F4DC2A6ADF}"/>
              </a:ext>
            </a:extLst>
          </p:cNvPr>
          <p:cNvSpPr>
            <a:spLocks noGrp="1"/>
          </p:cNvSpPr>
          <p:nvPr>
            <p:ph type="title"/>
          </p:nvPr>
        </p:nvSpPr>
        <p:spPr/>
        <p:txBody>
          <a:bodyPr>
            <a:normAutofit/>
          </a:bodyPr>
          <a:lstStyle/>
          <a:p>
            <a:r>
              <a:rPr lang="en-US" sz="2800" u="sng" dirty="0"/>
              <a:t>Andrew Lelling</a:t>
            </a:r>
          </a:p>
        </p:txBody>
      </p:sp>
      <p:sp>
        <p:nvSpPr>
          <p:cNvPr id="3" name="Text Placeholder 2">
            <a:extLst>
              <a:ext uri="{FF2B5EF4-FFF2-40B4-BE49-F238E27FC236}">
                <a16:creationId xmlns:a16="http://schemas.microsoft.com/office/drawing/2014/main" id="{5023AF15-86BD-4527-A841-256DFBF3E890}"/>
              </a:ext>
            </a:extLst>
          </p:cNvPr>
          <p:cNvSpPr>
            <a:spLocks noGrp="1"/>
          </p:cNvSpPr>
          <p:nvPr>
            <p:ph type="body" idx="1"/>
          </p:nvPr>
        </p:nvSpPr>
        <p:spPr>
          <a:xfrm>
            <a:off x="346243" y="927100"/>
            <a:ext cx="9413707" cy="4345095"/>
          </a:xfrm>
        </p:spPr>
        <p:txBody>
          <a:bodyPr/>
          <a:lstStyle/>
          <a:p>
            <a:pPr marL="228600" lvl="1" indent="-228600" algn="just">
              <a:lnSpc>
                <a:spcPct val="100000"/>
              </a:lnSpc>
              <a:buFont typeface="Arial" panose="020B0604020202020204" pitchFamily="34" charset="0"/>
              <a:buChar char="•"/>
            </a:pPr>
            <a:r>
              <a:rPr lang="en-US" dirty="0">
                <a:solidFill>
                  <a:schemeClr val="bg1"/>
                </a:solidFill>
                <a:cs typeface="Times New Roman" panose="02020603050405020304" pitchFamily="18" charset="0"/>
              </a:rPr>
              <a:t>Andrew Lelling is a partner at Jones Day, where he specializes in complex internal investigations, defending companies in government inquiries, and advising on compliance with federal, state and international laws.  </a:t>
            </a:r>
          </a:p>
          <a:p>
            <a:pPr marL="228600" lvl="1" indent="-228600" algn="just">
              <a:lnSpc>
                <a:spcPct val="100000"/>
              </a:lnSpc>
              <a:buFont typeface="Arial" panose="020B0604020202020204" pitchFamily="34" charset="0"/>
              <a:buChar char="•"/>
            </a:pPr>
            <a:endParaRPr lang="en-US" dirty="0">
              <a:solidFill>
                <a:schemeClr val="bg1"/>
              </a:solidFill>
              <a:cs typeface="Times New Roman" panose="02020603050405020304" pitchFamily="18" charset="0"/>
            </a:endParaRPr>
          </a:p>
          <a:p>
            <a:pPr marL="228600" lvl="1" indent="-228600" algn="just">
              <a:lnSpc>
                <a:spcPct val="100000"/>
              </a:lnSpc>
              <a:buFont typeface="Arial" panose="020B0604020202020204" pitchFamily="34" charset="0"/>
              <a:buChar char="•"/>
            </a:pPr>
            <a:r>
              <a:rPr lang="en-US" dirty="0">
                <a:solidFill>
                  <a:schemeClr val="bg1"/>
                </a:solidFill>
                <a:cs typeface="Times New Roman" panose="02020603050405020304" pitchFamily="18" charset="0"/>
              </a:rPr>
              <a:t>Andrew is the former United States Attorney for the District of Massachusetts (2017 – 2021) and a former senior Department of Justice official.  </a:t>
            </a:r>
          </a:p>
          <a:p>
            <a:pPr marL="228600" lvl="1" indent="-228600" algn="just">
              <a:lnSpc>
                <a:spcPct val="100000"/>
              </a:lnSpc>
              <a:buFont typeface="Arial" panose="020B0604020202020204" pitchFamily="34" charset="0"/>
              <a:buChar char="•"/>
            </a:pPr>
            <a:endParaRPr lang="en-US" dirty="0">
              <a:solidFill>
                <a:schemeClr val="bg1"/>
              </a:solidFill>
              <a:cs typeface="Times New Roman" panose="02020603050405020304" pitchFamily="18" charset="0"/>
            </a:endParaRPr>
          </a:p>
          <a:p>
            <a:pPr marL="228600" lvl="1" indent="-228600" algn="just">
              <a:lnSpc>
                <a:spcPct val="100000"/>
              </a:lnSpc>
              <a:buFont typeface="Arial" panose="020B0604020202020204" pitchFamily="34" charset="0"/>
              <a:buChar char="•"/>
            </a:pPr>
            <a:r>
              <a:rPr lang="en-US" dirty="0">
                <a:solidFill>
                  <a:schemeClr val="bg1"/>
                </a:solidFill>
                <a:cs typeface="Times New Roman" panose="02020603050405020304" pitchFamily="18" charset="0"/>
              </a:rPr>
              <a:t>During his 20-year career with the government, Andrew led several complex matters of national importance, including Operation Varsity Blues, major healthcare enforcement initiatives, DOJ’s investigation of the 2000 presidential election in Florida and elsewhere, and negotiations with the Chinese government on human rights issues.  </a:t>
            </a:r>
          </a:p>
          <a:p>
            <a:pPr marL="228600" lvl="1" indent="-228600" algn="just">
              <a:lnSpc>
                <a:spcPct val="100000"/>
              </a:lnSpc>
              <a:buFont typeface="Arial" panose="020B0604020202020204" pitchFamily="34" charset="0"/>
              <a:buChar char="•"/>
            </a:pPr>
            <a:endParaRPr lang="en-US" dirty="0">
              <a:solidFill>
                <a:schemeClr val="bg1"/>
              </a:solidFill>
              <a:cs typeface="Times New Roman" panose="02020603050405020304" pitchFamily="18" charset="0"/>
            </a:endParaRPr>
          </a:p>
          <a:p>
            <a:pPr marL="228600" lvl="1" indent="-228600" algn="just">
              <a:lnSpc>
                <a:spcPct val="100000"/>
              </a:lnSpc>
              <a:buFont typeface="Arial" panose="020B0604020202020204" pitchFamily="34" charset="0"/>
              <a:buChar char="•"/>
            </a:pPr>
            <a:r>
              <a:rPr lang="en-US" dirty="0">
                <a:solidFill>
                  <a:schemeClr val="bg1"/>
                </a:solidFill>
                <a:cs typeface="Times New Roman" panose="02020603050405020304" pitchFamily="18" charset="0"/>
              </a:rPr>
              <a:t>Andrew is a graduate of the University of Pennsylvania Law School and Binghamton University.</a:t>
            </a:r>
          </a:p>
        </p:txBody>
      </p:sp>
      <p:sp>
        <p:nvSpPr>
          <p:cNvPr id="4" name="Slide Number Placeholder 3">
            <a:extLst>
              <a:ext uri="{FF2B5EF4-FFF2-40B4-BE49-F238E27FC236}">
                <a16:creationId xmlns:a16="http://schemas.microsoft.com/office/drawing/2014/main" id="{FC9C08A1-5C00-4F9F-92C3-57A5AB82BD2C}"/>
              </a:ext>
            </a:extLst>
          </p:cNvPr>
          <p:cNvSpPr>
            <a:spLocks noGrp="1"/>
          </p:cNvSpPr>
          <p:nvPr>
            <p:ph type="sldNum" sz="quarter" idx="2"/>
          </p:nvPr>
        </p:nvSpPr>
        <p:spPr/>
        <p:txBody>
          <a:bodyPr/>
          <a:lstStyle/>
          <a:p>
            <a:fld id="{86CB4B4D-7CA3-9044-876B-883B54F8677D}" type="slidenum">
              <a:rPr lang="en-US" smtClean="0"/>
              <a:pPr/>
              <a:t>37</a:t>
            </a:fld>
            <a:endParaRPr lang="en-US" dirty="0"/>
          </a:p>
        </p:txBody>
      </p:sp>
    </p:spTree>
    <p:extLst>
      <p:ext uri="{BB962C8B-B14F-4D97-AF65-F5344CB8AC3E}">
        <p14:creationId xmlns:p14="http://schemas.microsoft.com/office/powerpoint/2010/main" val="317842592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a:xfrm>
            <a:off x="311150" y="850900"/>
            <a:ext cx="9448800" cy="4427635"/>
          </a:xfrm>
        </p:spPr>
        <p:txBody>
          <a:bodyPr/>
          <a:lstStyle/>
          <a:p>
            <a:pPr marL="228600" lvl="1" indent="-228600" algn="just">
              <a:lnSpc>
                <a:spcPct val="100000"/>
              </a:lnSpc>
            </a:pPr>
            <a:r>
              <a:rPr lang="en-US" sz="1800" dirty="0">
                <a:solidFill>
                  <a:schemeClr val="bg1"/>
                </a:solidFill>
                <a:cs typeface="Times New Roman" panose="02020603050405020304" pitchFamily="18" charset="0"/>
              </a:rPr>
              <a:t>Derek Cohen is a partner at Walden </a:t>
            </a:r>
            <a:r>
              <a:rPr lang="en-US" sz="1800" dirty="0" err="1">
                <a:solidFill>
                  <a:schemeClr val="bg1"/>
                </a:solidFill>
                <a:cs typeface="Times New Roman" panose="02020603050405020304" pitchFamily="18" charset="0"/>
              </a:rPr>
              <a:t>Macht</a:t>
            </a:r>
            <a:r>
              <a:rPr lang="en-US" sz="1800" dirty="0">
                <a:solidFill>
                  <a:schemeClr val="bg1"/>
                </a:solidFill>
                <a:cs typeface="Times New Roman" panose="02020603050405020304" pitchFamily="18" charset="0"/>
              </a:rPr>
              <a:t> &amp; Haran where he regularly represents U.S. and foreign companies and individuals in a wide range of criminal and regulatory investigations by federal, state and local authorities, including, among others, allegations of healthcare fraud, securities fraud, tax fraud, bribery, False Claims Act, sanctions/export violations and Foreign Corrupt Practices Act (FCPA) violations. </a:t>
            </a:r>
          </a:p>
          <a:p>
            <a:pPr marL="228600" lvl="1" indent="-228600" algn="just">
              <a:lnSpc>
                <a:spcPct val="100000"/>
              </a:lnSpc>
            </a:pPr>
            <a:endParaRPr lang="en-US" sz="1800" dirty="0">
              <a:solidFill>
                <a:schemeClr val="bg1"/>
              </a:solidFill>
              <a:cs typeface="Times New Roman" panose="02020603050405020304" pitchFamily="18" charset="0"/>
            </a:endParaRPr>
          </a:p>
          <a:p>
            <a:pPr marL="228600" lvl="1" indent="-228600" algn="just">
              <a:lnSpc>
                <a:spcPct val="100000"/>
              </a:lnSpc>
            </a:pPr>
            <a:r>
              <a:rPr lang="en-US" sz="1800" dirty="0">
                <a:solidFill>
                  <a:schemeClr val="bg1"/>
                </a:solidFill>
                <a:cs typeface="Times New Roman" panose="02020603050405020304" pitchFamily="18" charset="0"/>
              </a:rPr>
              <a:t>He also has significant experience in complex commercial litigation matters and internal investigations. </a:t>
            </a:r>
          </a:p>
          <a:p>
            <a:pPr marL="228600" lvl="1" indent="-228600" algn="just">
              <a:lnSpc>
                <a:spcPct val="100000"/>
              </a:lnSpc>
            </a:pPr>
            <a:endParaRPr lang="en-US" sz="1800" dirty="0">
              <a:solidFill>
                <a:schemeClr val="bg1"/>
              </a:solidFill>
              <a:cs typeface="Times New Roman" panose="02020603050405020304" pitchFamily="18" charset="0"/>
            </a:endParaRPr>
          </a:p>
          <a:p>
            <a:pPr marL="228600" lvl="1" indent="-228600" algn="just">
              <a:lnSpc>
                <a:spcPct val="100000"/>
              </a:lnSpc>
            </a:pPr>
            <a:r>
              <a:rPr lang="en-US" sz="1800" dirty="0">
                <a:solidFill>
                  <a:schemeClr val="bg1"/>
                </a:solidFill>
                <a:cs typeface="Times New Roman" panose="02020603050405020304" pitchFamily="18" charset="0"/>
              </a:rPr>
              <a:t>Derek is a former Deputy Chief of the Fraud Section at the U.S. Department of Justice, an Assistant U.S. Attorney in Philadelphia and an Assistant District Attorney in Manhattan. </a:t>
            </a:r>
          </a:p>
          <a:p>
            <a:pPr marL="228600" lvl="1" indent="-228600" algn="just">
              <a:lnSpc>
                <a:spcPct val="100000"/>
              </a:lnSpc>
            </a:pPr>
            <a:endParaRPr lang="en-US" sz="1800" dirty="0">
              <a:solidFill>
                <a:schemeClr val="bg1"/>
              </a:solidFill>
              <a:cs typeface="Times New Roman" panose="02020603050405020304" pitchFamily="18" charset="0"/>
            </a:endParaRPr>
          </a:p>
          <a:p>
            <a:pPr marL="228600" lvl="1" indent="-228600" algn="just">
              <a:lnSpc>
                <a:spcPct val="100000"/>
              </a:lnSpc>
            </a:pPr>
            <a:r>
              <a:rPr lang="en-US" sz="1800" dirty="0">
                <a:solidFill>
                  <a:schemeClr val="bg1"/>
                </a:solidFill>
                <a:cs typeface="Times New Roman" panose="02020603050405020304" pitchFamily="18" charset="0"/>
              </a:rPr>
              <a:t>Derek is widely recognized as a leading white collar criminal defense lawyer by a number of legal publications, including Chambers USA: America’s Leading Lawyers for Business Benchmark Litigation and Best Lawyers.</a:t>
            </a:r>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38</a:t>
            </a:fld>
            <a:endParaRPr lang="en-US" dirty="0"/>
          </a:p>
        </p:txBody>
      </p:sp>
      <p:sp>
        <p:nvSpPr>
          <p:cNvPr id="7" name="Title 1">
            <a:extLst>
              <a:ext uri="{FF2B5EF4-FFF2-40B4-BE49-F238E27FC236}">
                <a16:creationId xmlns:a16="http://schemas.microsoft.com/office/drawing/2014/main" id="{A2A54DDC-4A02-4FCE-BFDB-3162D3BDEAEF}"/>
              </a:ext>
            </a:extLst>
          </p:cNvPr>
          <p:cNvSpPr>
            <a:spLocks noGrp="1"/>
          </p:cNvSpPr>
          <p:nvPr>
            <p:ph type="title"/>
          </p:nvPr>
        </p:nvSpPr>
        <p:spPr>
          <a:xfrm>
            <a:off x="342900" y="182563"/>
            <a:ext cx="8040688" cy="661987"/>
          </a:xfrm>
        </p:spPr>
        <p:txBody>
          <a:bodyPr>
            <a:normAutofit/>
          </a:bodyPr>
          <a:lstStyle/>
          <a:p>
            <a:r>
              <a:rPr lang="en-US" sz="2800" u="sng" dirty="0"/>
              <a:t>Derek Cohen </a:t>
            </a:r>
          </a:p>
        </p:txBody>
      </p:sp>
    </p:spTree>
    <p:extLst>
      <p:ext uri="{BB962C8B-B14F-4D97-AF65-F5344CB8AC3E}">
        <p14:creationId xmlns:p14="http://schemas.microsoft.com/office/powerpoint/2010/main" val="382224736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sz="28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Guillermo Christensen</a:t>
            </a:r>
            <a:r>
              <a:rPr lang="en-US" sz="2800" dirty="0">
                <a:solidFill>
                  <a:schemeClr val="bg1"/>
                </a:solidFill>
                <a:effectLst/>
                <a:latin typeface="Georgia" panose="02040502050405020303" pitchFamily="18" charset="0"/>
                <a:ea typeface="Calibri" panose="020F0502020204030204" pitchFamily="34" charset="0"/>
              </a:rPr>
              <a:t>	</a:t>
            </a:r>
            <a:endParaRPr lang="en-US" sz="28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a:xfrm>
            <a:off x="342820" y="857260"/>
            <a:ext cx="9340930" cy="4345095"/>
          </a:xfrm>
        </p:spPr>
        <p:txBody>
          <a:bodyPr/>
          <a:lstStyle/>
          <a:p>
            <a:pPr marL="228600" lvl="1" indent="-228600" algn="just">
              <a:lnSpc>
                <a:spcPct val="100000"/>
              </a:lnSpc>
            </a:pPr>
            <a:r>
              <a:rPr lang="en-US" sz="1800" dirty="0">
                <a:solidFill>
                  <a:schemeClr val="bg1"/>
                </a:solidFill>
                <a:cs typeface="Times New Roman" panose="02020603050405020304" pitchFamily="18" charset="0"/>
              </a:rPr>
              <a:t>Guillermo Christensen, managing partner for the Washington DC office of Ice Miller LLP, combines his experience as a former CIA officer and diplomat to advise companies and boards on enterprise risks such as cybersecurity and international trade laws. </a:t>
            </a:r>
          </a:p>
          <a:p>
            <a:pPr marL="228600" lvl="1" indent="-228600" algn="just">
              <a:lnSpc>
                <a:spcPct val="100000"/>
              </a:lnSpc>
            </a:pPr>
            <a:endParaRPr lang="en-US" sz="1800" dirty="0">
              <a:solidFill>
                <a:schemeClr val="bg1"/>
              </a:solidFill>
              <a:cs typeface="Times New Roman" panose="02020603050405020304" pitchFamily="18" charset="0"/>
            </a:endParaRPr>
          </a:p>
          <a:p>
            <a:pPr marL="228600" lvl="1" indent="-228600" algn="just">
              <a:lnSpc>
                <a:spcPct val="100000"/>
              </a:lnSpc>
            </a:pPr>
            <a:r>
              <a:rPr lang="en-US" sz="1800" dirty="0">
                <a:solidFill>
                  <a:schemeClr val="bg1"/>
                </a:solidFill>
                <a:cs typeface="Times New Roman" panose="02020603050405020304" pitchFamily="18" charset="0"/>
              </a:rPr>
              <a:t>Guillermo’s work includes sensitive investigations of OFAC sanctions, export controls, and anti-corruption laws. </a:t>
            </a:r>
          </a:p>
          <a:p>
            <a:pPr marL="228600" lvl="1" indent="-228600" algn="just">
              <a:lnSpc>
                <a:spcPct val="100000"/>
              </a:lnSpc>
            </a:pPr>
            <a:endParaRPr lang="en-US" sz="1800" dirty="0">
              <a:solidFill>
                <a:schemeClr val="bg1"/>
              </a:solidFill>
              <a:cs typeface="Times New Roman" panose="02020603050405020304" pitchFamily="18" charset="0"/>
            </a:endParaRPr>
          </a:p>
          <a:p>
            <a:pPr marL="228600" lvl="1" indent="-228600" algn="just">
              <a:lnSpc>
                <a:spcPct val="100000"/>
              </a:lnSpc>
            </a:pPr>
            <a:r>
              <a:rPr lang="en-US" sz="1800" dirty="0">
                <a:solidFill>
                  <a:schemeClr val="bg1"/>
                </a:solidFill>
                <a:cs typeface="Times New Roman" panose="02020603050405020304" pitchFamily="18" charset="0"/>
              </a:rPr>
              <a:t>Guillermo’s prior public service includes stints in Paris as the Science and Technology Advisor to the U.S. Mission to the OECD and working with the FBI post-9/11. A life member of the Council on Foreign Relations, Guillermo also serves on the International Advisory Board for William and Mary and is general counsel for the Association of U.S. Cyber Forces. </a:t>
            </a:r>
          </a:p>
          <a:p>
            <a:pPr marL="228600" lvl="1" indent="-228600" algn="just">
              <a:lnSpc>
                <a:spcPct val="100000"/>
              </a:lnSpc>
            </a:pPr>
            <a:endParaRPr lang="en-US" sz="1800" dirty="0">
              <a:solidFill>
                <a:schemeClr val="bg1"/>
              </a:solidFill>
              <a:cs typeface="Times New Roman" panose="02020603050405020304" pitchFamily="18" charset="0"/>
            </a:endParaRPr>
          </a:p>
          <a:p>
            <a:pPr marL="228600" lvl="1" indent="-228600" algn="just">
              <a:lnSpc>
                <a:spcPct val="100000"/>
              </a:lnSpc>
            </a:pPr>
            <a:r>
              <a:rPr lang="en-US" sz="1800" dirty="0">
                <a:solidFill>
                  <a:schemeClr val="bg1"/>
                </a:solidFill>
                <a:cs typeface="Times New Roman" panose="02020603050405020304" pitchFamily="18" charset="0"/>
              </a:rPr>
              <a:t>Guillermo is co-president of the newly formed DC Metro chapter of the Private Directors Association. </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39</a:t>
            </a:fld>
            <a:endParaRPr lang="en-US" dirty="0"/>
          </a:p>
        </p:txBody>
      </p:sp>
    </p:spTree>
    <p:extLst>
      <p:ext uri="{BB962C8B-B14F-4D97-AF65-F5344CB8AC3E}">
        <p14:creationId xmlns:p14="http://schemas.microsoft.com/office/powerpoint/2010/main" val="10504743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isclaimer"/>
          <p:cNvSpPr txBox="1">
            <a:spLocks noGrp="1"/>
          </p:cNvSpPr>
          <p:nvPr>
            <p:ph type="title"/>
          </p:nvPr>
        </p:nvSpPr>
        <p:spPr>
          <a:prstGeom prst="rect">
            <a:avLst/>
          </a:prstGeom>
        </p:spPr>
        <p:txBody>
          <a:bodyPr>
            <a:normAutofit/>
          </a:bodyPr>
          <a:lstStyle/>
          <a:p>
            <a:r>
              <a:rPr sz="2800" dirty="0"/>
              <a:t>Disclaimer</a:t>
            </a:r>
          </a:p>
        </p:txBody>
      </p:sp>
      <p:sp>
        <p:nvSpPr>
          <p:cNvPr id="44"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p:cNvSpPr txBox="1">
            <a:spLocks noGrp="1"/>
          </p:cNvSpPr>
          <p:nvPr>
            <p:ph type="body" idx="1"/>
          </p:nvPr>
        </p:nvSpPr>
        <p:spPr>
          <a:prstGeom prst="rect">
            <a:avLst/>
          </a:prstGeom>
        </p:spPr>
        <p:txBody>
          <a:bodyPr/>
          <a:lstStyle>
            <a:lvl1pPr>
              <a:defRPr sz="1800"/>
            </a:lvl1pPr>
          </a:lstStyle>
          <a:p>
            <a:pPr marL="0" indent="0">
              <a:buNone/>
            </a:pPr>
            <a:r>
              <a:rPr lang="en-US" dirty="0"/>
              <a:t>The material in this webinar is for informational purposes only. It should not be considered</a:t>
            </a:r>
          </a:p>
          <a:p>
            <a:pPr marL="0" indent="0">
              <a:buNone/>
            </a:pPr>
            <a:r>
              <a:rPr lang="en-US" dirty="0"/>
              <a:t>legal, financial or other professional advice. You should consult with an attorney or other</a:t>
            </a:r>
          </a:p>
          <a:p>
            <a:pPr marL="0" indent="0">
              <a:buNone/>
            </a:pPr>
            <a:r>
              <a:rPr lang="en-US" dirty="0"/>
              <a:t>appropriate professional to determine what may be best for your individual needs. While the</a:t>
            </a:r>
          </a:p>
          <a:p>
            <a:pPr marL="0" indent="0">
              <a:buNone/>
            </a:pPr>
            <a:r>
              <a:rPr lang="en-US" dirty="0"/>
              <a:t>webinar producers and speakers take reasonable steps to ensure that information presented</a:t>
            </a:r>
          </a:p>
          <a:p>
            <a:pPr marL="0" indent="0">
              <a:buNone/>
            </a:pPr>
            <a:r>
              <a:rPr lang="en-US" dirty="0"/>
              <a:t>is accurate, they make no guaranty in this (or any) regard.</a:t>
            </a:r>
          </a:p>
        </p:txBody>
      </p:sp>
      <p:sp>
        <p:nvSpPr>
          <p:cNvPr id="4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540E-22DC-4EE6-9E8E-DB328F5F413A}"/>
              </a:ext>
            </a:extLst>
          </p:cNvPr>
          <p:cNvSpPr>
            <a:spLocks noGrp="1"/>
          </p:cNvSpPr>
          <p:nvPr>
            <p:ph type="title"/>
          </p:nvPr>
        </p:nvSpPr>
        <p:spPr/>
        <p:txBody>
          <a:bodyPr>
            <a:normAutofit/>
          </a:bodyPr>
          <a:lstStyle/>
          <a:p>
            <a:r>
              <a:rPr lang="en-US" sz="28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Jonathan Friedland</a:t>
            </a:r>
            <a:r>
              <a:rPr lang="en-US" sz="2700" dirty="0">
                <a:solidFill>
                  <a:schemeClr val="bg1"/>
                </a:solidFill>
                <a:effectLst/>
                <a:latin typeface="Georgia" panose="02040502050405020303" pitchFamily="18" charset="0"/>
                <a:ea typeface="Calibri" panose="020F0502020204030204" pitchFamily="34" charset="0"/>
              </a:rPr>
              <a:t>	</a:t>
            </a:r>
            <a:endParaRPr lang="en-US" sz="2700" dirty="0">
              <a:solidFill>
                <a:schemeClr val="bg1"/>
              </a:solidFill>
              <a:latin typeface="Georgia" panose="02040502050405020303" pitchFamily="18" charset="0"/>
            </a:endParaRPr>
          </a:p>
        </p:txBody>
      </p:sp>
      <p:sp>
        <p:nvSpPr>
          <p:cNvPr id="3" name="Text Placeholder 2">
            <a:extLst>
              <a:ext uri="{FF2B5EF4-FFF2-40B4-BE49-F238E27FC236}">
                <a16:creationId xmlns:a16="http://schemas.microsoft.com/office/drawing/2014/main" id="{953388E8-B0D3-47B9-BF46-BC435D2EE3FD}"/>
              </a:ext>
            </a:extLst>
          </p:cNvPr>
          <p:cNvSpPr>
            <a:spLocks noGrp="1"/>
          </p:cNvSpPr>
          <p:nvPr>
            <p:ph type="body" idx="1"/>
          </p:nvPr>
        </p:nvSpPr>
        <p:spPr>
          <a:xfrm>
            <a:off x="342820" y="857260"/>
            <a:ext cx="9340930" cy="4345095"/>
          </a:xfrm>
        </p:spPr>
        <p:txBody>
          <a:bodyPr/>
          <a:lstStyle/>
          <a:p>
            <a:pPr marL="228600" marR="0" lvl="1" indent="-228600" algn="just">
              <a:lnSpc>
                <a:spcPct val="100000"/>
              </a:lnSpc>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Jonathan Friedland is a partner with the Sugar Felsenthal</a:t>
            </a:r>
            <a:r>
              <a:rPr lang="en-US" sz="1800" dirty="0">
                <a:solidFill>
                  <a:schemeClr val="bg1"/>
                </a:solidFill>
                <a:ea typeface="Calibri" panose="020F0502020204030204" pitchFamily="34" charset="0"/>
                <a:cs typeface="Times New Roman" panose="02020603050405020304" pitchFamily="18" charset="0"/>
              </a:rPr>
              <a:t> </a:t>
            </a:r>
            <a:r>
              <a:rPr lang="en-US" sz="1800" dirty="0">
                <a:solidFill>
                  <a:schemeClr val="bg1"/>
                </a:solidFill>
                <a:effectLst/>
                <a:ea typeface="Calibri" panose="020F0502020204030204" pitchFamily="34" charset="0"/>
                <a:cs typeface="Times New Roman" panose="02020603050405020304" pitchFamily="18" charset="0"/>
              </a:rPr>
              <a:t>law firm.</a:t>
            </a:r>
          </a:p>
          <a:p>
            <a:pPr marL="228600" marR="0" lvl="1" indent="-228600" algn="just">
              <a:lnSpc>
                <a:spcPct val="100000"/>
              </a:lnSpc>
              <a:buFont typeface="Arial" panose="020B0604020202020204" pitchFamily="34" charset="0"/>
              <a:buChar char="•"/>
            </a:pP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gn="just">
              <a:lnSpc>
                <a:spcPct val="100000"/>
              </a:lnSpc>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He regularly advises boards of directors and owners of companies in financial distress.</a:t>
            </a:r>
          </a:p>
          <a:p>
            <a:pPr marL="228600" marR="0" lvl="1" indent="-228600" algn="just">
              <a:lnSpc>
                <a:spcPct val="100000"/>
              </a:lnSpc>
              <a:buFont typeface="Arial" panose="020B0604020202020204" pitchFamily="34" charset="0"/>
              <a:buChar char="•"/>
            </a:pP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gn="just">
              <a:lnSpc>
                <a:spcPct val="100000"/>
              </a:lnSpc>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Friedland has been representing companies in out-of-court workouts, chapter 11 bankruptcy, and controlled liquidations for more than 25 years. He also has broad and substantial experience in acting as outside general counsel to clients and in running both a wide variety of corporate transactions, and a wide array of commercial litigation.</a:t>
            </a:r>
          </a:p>
          <a:p>
            <a:pPr marL="228600" marR="0" lvl="1" indent="-228600" algn="just">
              <a:lnSpc>
                <a:spcPct val="100000"/>
              </a:lnSpc>
              <a:buFont typeface="Arial" panose="020B0604020202020204" pitchFamily="34" charset="0"/>
              <a:buChar char="•"/>
            </a:pP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gn="just">
              <a:lnSpc>
                <a:spcPct val="100000"/>
              </a:lnSpc>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He is widely recognized as a leading corporate restructuring and insolvency attorney. He has been rated for many years as AV® Preeminent™ by Martindale-Hubbell, 10/10 by AVVO, and 10/10 by </a:t>
            </a:r>
            <a:r>
              <a:rPr lang="en-US" sz="1800" dirty="0" err="1">
                <a:solidFill>
                  <a:schemeClr val="bg1"/>
                </a:solidFill>
                <a:effectLst/>
                <a:ea typeface="Calibri" panose="020F0502020204030204" pitchFamily="34" charset="0"/>
                <a:cs typeface="Times New Roman" panose="02020603050405020304" pitchFamily="18" charset="0"/>
              </a:rPr>
              <a:t>Justia</a:t>
            </a:r>
            <a:r>
              <a:rPr lang="en-US" sz="1800" dirty="0">
                <a:solidFill>
                  <a:schemeClr val="bg1"/>
                </a:solidFill>
                <a:effectLst/>
                <a:ea typeface="Calibri" panose="020F0502020204030204" pitchFamily="34" charset="0"/>
                <a:cs typeface="Times New Roman" panose="02020603050405020304" pitchFamily="18" charset="0"/>
              </a:rPr>
              <a:t>. Jonathan is the principal author of two leading legal treatises, and his scholarship is widely cited by legal scholars. He formerly served stints as an Adjunct Professor of Strategic Management at the University of Chicago’s Graduate School of Business and as a Clayton Center for Entrepreneurial Law Visiting Professor of Business Law at the University of Tennessee College of Law. More information </a:t>
            </a:r>
            <a:r>
              <a:rPr lang="en-US" sz="1800" u="sng" dirty="0">
                <a:solidFill>
                  <a:schemeClr val="bg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sz="1800" dirty="0">
                <a:solidFill>
                  <a:schemeClr val="bg1"/>
                </a:solidFill>
                <a:effectLst/>
                <a:ea typeface="Calibri" panose="020F0502020204030204" pitchFamily="34" charset="0"/>
                <a:cs typeface="Times New Roman" panose="02020603050405020304" pitchFamily="18" charset="0"/>
              </a:rPr>
              <a:t>.</a:t>
            </a:r>
          </a:p>
          <a:p>
            <a:endParaRPr lang="en-US" dirty="0"/>
          </a:p>
        </p:txBody>
      </p:sp>
      <p:sp>
        <p:nvSpPr>
          <p:cNvPr id="5" name="Slide Number Placeholder 4">
            <a:extLst>
              <a:ext uri="{FF2B5EF4-FFF2-40B4-BE49-F238E27FC236}">
                <a16:creationId xmlns:a16="http://schemas.microsoft.com/office/drawing/2014/main" id="{81A8A3DE-2BAA-4372-96A0-FD81B80CC580}"/>
              </a:ext>
            </a:extLst>
          </p:cNvPr>
          <p:cNvSpPr>
            <a:spLocks noGrp="1"/>
          </p:cNvSpPr>
          <p:nvPr>
            <p:ph type="sldNum" sz="quarter" idx="2"/>
          </p:nvPr>
        </p:nvSpPr>
        <p:spPr/>
        <p:txBody>
          <a:bodyPr/>
          <a:lstStyle/>
          <a:p>
            <a:fld id="{86CB4B4D-7CA3-9044-876B-883B54F8677D}" type="slidenum">
              <a:rPr lang="en-US" smtClean="0"/>
              <a:pPr/>
              <a:t>40</a:t>
            </a:fld>
            <a:endParaRPr lang="en-US" dirty="0"/>
          </a:p>
        </p:txBody>
      </p:sp>
    </p:spTree>
    <p:extLst>
      <p:ext uri="{BB962C8B-B14F-4D97-AF65-F5344CB8AC3E}">
        <p14:creationId xmlns:p14="http://schemas.microsoft.com/office/powerpoint/2010/main" val="51324076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19BC-C3D3-4D3D-88FE-4C12AEA96A87}"/>
              </a:ext>
            </a:extLst>
          </p:cNvPr>
          <p:cNvSpPr>
            <a:spLocks noGrp="1"/>
          </p:cNvSpPr>
          <p:nvPr>
            <p:ph type="title"/>
          </p:nvPr>
        </p:nvSpPr>
        <p:spPr/>
        <p:txBody>
          <a:bodyPr>
            <a:normAutofit/>
          </a:bodyPr>
          <a:lstStyle/>
          <a:p>
            <a:r>
              <a:rPr lang="en-US" sz="2800" dirty="0"/>
              <a:t>About the Co-Producers</a:t>
            </a:r>
          </a:p>
        </p:txBody>
      </p:sp>
      <p:sp>
        <p:nvSpPr>
          <p:cNvPr id="3" name="Text Placeholder 2">
            <a:extLst>
              <a:ext uri="{FF2B5EF4-FFF2-40B4-BE49-F238E27FC236}">
                <a16:creationId xmlns:a16="http://schemas.microsoft.com/office/drawing/2014/main" id="{C93F3996-CE23-42FC-B473-472FE9BE724A}"/>
              </a:ext>
            </a:extLst>
          </p:cNvPr>
          <p:cNvSpPr>
            <a:spLocks noGrp="1"/>
          </p:cNvSpPr>
          <p:nvPr>
            <p:ph type="body" idx="1"/>
          </p:nvPr>
        </p:nvSpPr>
        <p:spPr/>
        <p:txBody>
          <a:bodyPr/>
          <a:lstStyle/>
          <a:p>
            <a:pPr marR="0">
              <a:lnSpc>
                <a:spcPct val="107000"/>
              </a:lnSpc>
              <a:spcBef>
                <a:spcPts val="0"/>
              </a:spcBef>
            </a:pPr>
            <a:r>
              <a:rPr lang="en-US" sz="1800" dirty="0">
                <a:effectLst/>
                <a:ea typeface="Calibri" panose="020F0502020204030204" pitchFamily="34" charset="0"/>
                <a:cs typeface="Times New Roman" panose="02020603050405020304" pitchFamily="18" charset="0"/>
              </a:rPr>
              <a:t>This is the </a:t>
            </a:r>
            <a:r>
              <a:rPr lang="en-US" sz="1800" dirty="0">
                <a:ea typeface="Calibri" panose="020F0502020204030204" pitchFamily="34" charset="0"/>
                <a:cs typeface="Times New Roman" panose="02020603050405020304" pitchFamily="18" charset="0"/>
              </a:rPr>
              <a:t>seventh</a:t>
            </a:r>
            <a:r>
              <a:rPr lang="en-US" dirty="0">
                <a:effectLst/>
                <a:ea typeface="Calibri" panose="020F0502020204030204" pitchFamily="34" charset="0"/>
                <a:cs typeface="Times New Roman" panose="02020603050405020304" pitchFamily="18" charset="0"/>
              </a:rPr>
              <a:t> episod</a:t>
            </a:r>
            <a:r>
              <a:rPr lang="en-US" dirty="0">
                <a:ea typeface="Calibri" panose="020F0502020204030204" pitchFamily="34" charset="0"/>
                <a:cs typeface="Times New Roman" panose="02020603050405020304" pitchFamily="18" charset="0"/>
              </a:rPr>
              <a:t>e</a:t>
            </a:r>
            <a:r>
              <a:rPr lang="en-US" sz="1800" dirty="0">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in a series of webinars produced by:</a:t>
            </a:r>
          </a:p>
          <a:p>
            <a:pPr marL="685800" marR="0" indent="-228600">
              <a:lnSpc>
                <a:spcPct val="107000"/>
              </a:lnSpc>
              <a:spcBef>
                <a:spcPts val="0"/>
              </a:spcBef>
              <a:buFont typeface="Arial" panose="020B0604020202020204" pitchFamily="34" charset="0"/>
              <a:buChar char="•"/>
            </a:pPr>
            <a:r>
              <a:rPr lang="en-US" dirty="0">
                <a:ea typeface="Calibri" panose="020F0502020204030204" pitchFamily="34" charset="0"/>
                <a:cs typeface="Times New Roman" panose="02020603050405020304" pitchFamily="18" charset="0"/>
              </a:rPr>
              <a:t>C</a:t>
            </a:r>
            <a:r>
              <a:rPr lang="en-US" sz="1800" dirty="0">
                <a:effectLst/>
                <a:ea typeface="Calibri" panose="020F0502020204030204" pitchFamily="34" charset="0"/>
                <a:cs typeface="Times New Roman" panose="02020603050405020304" pitchFamily="18" charset="0"/>
              </a:rPr>
              <a:t>ertain chapters of the</a:t>
            </a:r>
            <a:r>
              <a:rPr lang="en-US" dirty="0">
                <a:solidFill>
                  <a:srgbClr val="0000FF"/>
                </a:solidFill>
                <a:ea typeface="Calibri" panose="020F0502020204030204" pitchFamily="34" charset="0"/>
                <a:cs typeface="Times New Roman" panose="02020603050405020304" pitchFamily="18" charset="0"/>
              </a:rPr>
              <a:t> </a:t>
            </a:r>
            <a:r>
              <a:rPr lang="en-US" sz="1800" u="sng" dirty="0">
                <a:solidFill>
                  <a:srgbClr val="0000FF"/>
                </a:solidFill>
                <a:effectLst/>
                <a:ea typeface="Calibri" panose="020F0502020204030204" pitchFamily="34" charset="0"/>
                <a:cs typeface="Times New Roman" panose="02020603050405020304" pitchFamily="18" charset="0"/>
                <a:hlinkClick r:id="rId2"/>
              </a:rPr>
              <a:t>Private Directors Association</a:t>
            </a:r>
            <a:r>
              <a:rPr lang="en-US" sz="1800" u="sng" dirty="0">
                <a:solidFill>
                  <a:srgbClr val="0000FF"/>
                </a:solidFill>
                <a:effectLst/>
                <a:ea typeface="Calibri" panose="020F0502020204030204" pitchFamily="34" charset="0"/>
                <a:cs typeface="Times New Roman" panose="02020603050405020304" pitchFamily="18" charset="0"/>
              </a:rPr>
              <a:t>®</a:t>
            </a:r>
            <a:r>
              <a:rPr lang="en-US" sz="1800" u="none" strike="noStrike" dirty="0">
                <a:solidFill>
                  <a:srgbClr val="0000FF"/>
                </a:solidFill>
                <a:effectLst/>
                <a:ea typeface="Calibri" panose="020F0502020204030204" pitchFamily="34" charset="0"/>
                <a:cs typeface="Times New Roman" panose="02020603050405020304" pitchFamily="18" charset="0"/>
              </a:rPr>
              <a:t> </a:t>
            </a:r>
            <a:endParaRPr lang="en-US" sz="1800" u="none" strike="noStrike" dirty="0">
              <a:solidFill>
                <a:schemeClr val="bg1"/>
              </a:solidFill>
              <a:effectLst/>
              <a:ea typeface="Calibri" panose="020F0502020204030204" pitchFamily="34" charset="0"/>
              <a:cs typeface="Times New Roman" panose="02020603050405020304" pitchFamily="18" charset="0"/>
            </a:endParaRPr>
          </a:p>
          <a:p>
            <a:pPr marL="685800" lvl="4" indent="-228600">
              <a:lnSpc>
                <a:spcPct val="107000"/>
              </a:lnSpc>
              <a:spcAft>
                <a:spcPts val="800"/>
              </a:spcAft>
              <a:buClr>
                <a:schemeClr val="bg1"/>
              </a:buClr>
              <a:buFont typeface="Arial" panose="020B0604020202020204" pitchFamily="34" charset="0"/>
              <a:buChar char="•"/>
            </a:pPr>
            <a:r>
              <a:rPr lang="en-US" u="sng" dirty="0">
                <a:solidFill>
                  <a:srgbClr val="0000FF"/>
                </a:solidFill>
                <a:effectLst/>
                <a:ea typeface="Calibri" panose="020F0502020204030204" pitchFamily="34" charset="0"/>
                <a:cs typeface="Times New Roman" panose="02020603050405020304" pitchFamily="18" charset="0"/>
                <a:hlinkClick r:id="rId3"/>
              </a:rPr>
              <a:t>Financial Poise</a:t>
            </a:r>
            <a:r>
              <a:rPr lang="en-US" u="none" strike="noStrike" dirty="0">
                <a:solidFill>
                  <a:srgbClr val="0000FF"/>
                </a:solidFill>
                <a:effectLst/>
                <a:ea typeface="Calibri" panose="020F0502020204030204" pitchFamily="34" charset="0"/>
                <a:cs typeface="Calibri" panose="020F0502020204030204" pitchFamily="34" charset="0"/>
                <a:hlinkClick r:id="rId3"/>
              </a:rPr>
              <a:t>™ </a:t>
            </a:r>
            <a:r>
              <a:rPr lang="en-US" u="none" strike="noStrike" dirty="0">
                <a:solidFill>
                  <a:srgbClr val="0000FF"/>
                </a:solidFill>
                <a:effectLst/>
                <a:ea typeface="Calibri" panose="020F0502020204030204" pitchFamily="34" charset="0"/>
                <a:cs typeface="Times New Roman" panose="02020603050405020304" pitchFamily="18" charset="0"/>
                <a:hlinkClick r:id="rId3"/>
              </a:rPr>
              <a:t> </a:t>
            </a:r>
            <a:endParaRPr lang="en-US" u="none" strike="noStrike" dirty="0">
              <a:solidFill>
                <a:srgbClr val="0000FF"/>
              </a:solidFill>
              <a:effectLst/>
              <a:ea typeface="Calibri" panose="020F0502020204030204" pitchFamily="34" charset="0"/>
              <a:cs typeface="Times New Roman" panose="02020603050405020304" pitchFamily="18" charset="0"/>
            </a:endParaRP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4"/>
              </a:rPr>
              <a:t>Executive Forum™</a:t>
            </a:r>
            <a:r>
              <a:rPr lang="en-US" dirty="0">
                <a:effectLst/>
                <a:ea typeface="Calibri" panose="020F0502020204030204" pitchFamily="34" charset="0"/>
                <a:cs typeface="Times New Roman" panose="02020603050405020304" pitchFamily="18" charset="0"/>
              </a:rPr>
              <a:t> </a:t>
            </a: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5"/>
              </a:rPr>
              <a:t>Vistage®</a:t>
            </a:r>
            <a:endParaRPr lang="en-US" dirty="0">
              <a:effectLst/>
              <a:ea typeface="Calibri" panose="020F0502020204030204" pitchFamily="34" charset="0"/>
              <a:cs typeface="Times New Roman" panose="02020603050405020304" pitchFamily="18" charset="0"/>
            </a:endParaRPr>
          </a:p>
          <a:p>
            <a:pPr marL="685800" lvl="3" indent="-228600">
              <a:lnSpc>
                <a:spcPct val="107000"/>
              </a:lnSpc>
              <a:spcAft>
                <a:spcPts val="800"/>
              </a:spcAft>
              <a:buFont typeface="Arial" panose="020B0604020202020204" pitchFamily="34" charset="0"/>
              <a:buChar char="•"/>
            </a:pPr>
            <a:r>
              <a:rPr lang="en-US" dirty="0">
                <a:solidFill>
                  <a:schemeClr val="bg1"/>
                </a:solidFill>
                <a:effectLst/>
                <a:ea typeface="Calibri" panose="020F0502020204030204" pitchFamily="34" charset="0"/>
                <a:cs typeface="Times New Roman" panose="02020603050405020304" pitchFamily="18" charset="0"/>
                <a:hlinkClick r:id="rId6"/>
              </a:rPr>
              <a:t>Private Director Symposium™ </a:t>
            </a:r>
            <a:endParaRPr lang="en-US" dirty="0">
              <a:solidFill>
                <a:schemeClr val="bg1"/>
              </a:solidFill>
              <a:effectLst/>
              <a:ea typeface="Calibri" panose="020F0502020204030204" pitchFamily="34" charset="0"/>
              <a:cs typeface="Times New Roman" panose="02020603050405020304" pitchFamily="18" charset="0"/>
            </a:endParaRPr>
          </a:p>
          <a:p>
            <a:pPr marL="685800" lvl="3" indent="-22860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hlinkClick r:id="rId7"/>
              </a:rPr>
              <a:t>ChamberWise™</a:t>
            </a:r>
            <a:endParaRPr lang="en-US" dirty="0"/>
          </a:p>
        </p:txBody>
      </p:sp>
      <p:sp>
        <p:nvSpPr>
          <p:cNvPr id="4" name="Slide Number Placeholder 3">
            <a:extLst>
              <a:ext uri="{FF2B5EF4-FFF2-40B4-BE49-F238E27FC236}">
                <a16:creationId xmlns:a16="http://schemas.microsoft.com/office/drawing/2014/main" id="{44B58B97-7493-4549-9F83-E488664EDC72}"/>
              </a:ext>
            </a:extLst>
          </p:cNvPr>
          <p:cNvSpPr>
            <a:spLocks noGrp="1"/>
          </p:cNvSpPr>
          <p:nvPr>
            <p:ph type="sldNum" sz="quarter" idx="2"/>
          </p:nvPr>
        </p:nvSpPr>
        <p:spPr/>
        <p:txBody>
          <a:bodyPr/>
          <a:lstStyle/>
          <a:p>
            <a:fld id="{86CB4B4D-7CA3-9044-876B-883B54F8677D}" type="slidenum">
              <a:rPr lang="en-US" smtClean="0"/>
              <a:pPr/>
              <a:t>41</a:t>
            </a:fld>
            <a:endParaRPr lang="en-US"/>
          </a:p>
        </p:txBody>
      </p:sp>
    </p:spTree>
    <p:extLst>
      <p:ext uri="{BB962C8B-B14F-4D97-AF65-F5344CB8AC3E}">
        <p14:creationId xmlns:p14="http://schemas.microsoft.com/office/powerpoint/2010/main" val="402114083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73DE-7DFC-4E86-9AA8-C48B40B28865}"/>
              </a:ext>
            </a:extLst>
          </p:cNvPr>
          <p:cNvSpPr>
            <a:spLocks noGrp="1"/>
          </p:cNvSpPr>
          <p:nvPr>
            <p:ph type="title"/>
          </p:nvPr>
        </p:nvSpPr>
        <p:spPr/>
        <p:txBody>
          <a:bodyPr>
            <a:noAutofit/>
          </a:bodyPr>
          <a:lstStyle/>
          <a:p>
            <a:br>
              <a:rPr lang="en-US" dirty="0">
                <a:effectLst/>
                <a:latin typeface="Georgia" panose="02040502050405020303" pitchFamily="18" charset="0"/>
                <a:ea typeface="Calibri" panose="020F0502020204030204" pitchFamily="34" charset="0"/>
                <a:cs typeface="Times New Roman" panose="02020603050405020304" pitchFamily="18" charset="0"/>
              </a:rPr>
            </a:br>
            <a:r>
              <a:rPr lang="en-US" sz="2800" dirty="0">
                <a:effectLst/>
                <a:latin typeface="Georgia" panose="02040502050405020303" pitchFamily="18" charset="0"/>
                <a:ea typeface="Calibri" panose="020F0502020204030204" pitchFamily="34" charset="0"/>
                <a:cs typeface="Times New Roman" panose="02020603050405020304" pitchFamily="18" charset="0"/>
              </a:rPr>
              <a:t>About </a:t>
            </a:r>
            <a:r>
              <a:rPr lang="en-US" sz="2800" u="sng" dirty="0">
                <a:effectLst/>
                <a:latin typeface="Georgia" panose="02040502050405020303" pitchFamily="18" charset="0"/>
                <a:ea typeface="Calibri" panose="020F0502020204030204" pitchFamily="34" charset="0"/>
                <a:cs typeface="Times New Roman" panose="02020603050405020304" pitchFamily="18" charset="0"/>
              </a:rPr>
              <a:t>Private Directors Association®</a:t>
            </a:r>
            <a:br>
              <a:rPr lang="en-US" sz="2700" dirty="0">
                <a:effectLst/>
                <a:latin typeface="Georgia" panose="02040502050405020303" pitchFamily="18" charset="0"/>
                <a:ea typeface="Calibri" panose="020F0502020204030204" pitchFamily="34" charset="0"/>
                <a:cs typeface="Times New Roman" panose="02020603050405020304" pitchFamily="18" charset="0"/>
              </a:rPr>
            </a:br>
            <a:endParaRPr lang="en-US" sz="2700" dirty="0">
              <a:latin typeface="Georgia" panose="02040502050405020303" pitchFamily="18" charset="0"/>
            </a:endParaRPr>
          </a:p>
        </p:txBody>
      </p:sp>
      <p:sp>
        <p:nvSpPr>
          <p:cNvPr id="3" name="Text Placeholder 2">
            <a:extLst>
              <a:ext uri="{FF2B5EF4-FFF2-40B4-BE49-F238E27FC236}">
                <a16:creationId xmlns:a16="http://schemas.microsoft.com/office/drawing/2014/main" id="{85219C81-2250-47E7-B10C-823557085119}"/>
              </a:ext>
            </a:extLst>
          </p:cNvPr>
          <p:cNvSpPr>
            <a:spLocks noGrp="1"/>
          </p:cNvSpPr>
          <p:nvPr>
            <p:ph type="body" idx="1"/>
          </p:nvPr>
        </p:nvSpPr>
        <p:spPr/>
        <p:txBody>
          <a:bodyPr/>
          <a:lstStyle/>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Private Directors Association® (PDA) is an independent 501(c)(6) founded in 2014 and headquartered in Chicago, IL. PDA is the only national association dedicated to improving private companies' growth and sustainability through governance that adds value.</a:t>
            </a:r>
          </a:p>
          <a:p>
            <a:pPr marL="228600" marR="0" lvl="1" indent="-2286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Our close to 3,000 members include current and qualified future board members, private company owners, and C-level executives of family-owned businesses, ESOPs, private equity owned, early stage, and start-up organizations.</a:t>
            </a:r>
          </a:p>
          <a:p>
            <a:pPr marL="228600" marR="0" lvl="1" indent="-228600">
              <a:lnSpc>
                <a:spcPct val="107000"/>
              </a:lnSpc>
              <a:spcBef>
                <a:spcPts val="0"/>
              </a:spcBef>
              <a:spcAft>
                <a:spcPts val="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The PDA’s mission is to:</a:t>
            </a:r>
          </a:p>
          <a:p>
            <a:pPr marL="228600" marR="0" indent="-228600">
              <a:lnSpc>
                <a:spcPct val="107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742950" marR="0" lvl="2">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Advocate for and teach board formation and governance</a:t>
            </a:r>
          </a:p>
          <a:p>
            <a:pPr marL="742950" marR="0" lvl="2">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Enhance private company value through high-performing boards</a:t>
            </a:r>
          </a:p>
          <a:p>
            <a:pPr marL="742950" marR="0" lvl="2">
              <a:lnSpc>
                <a:spcPct val="107000"/>
              </a:lnSpc>
              <a:spcBef>
                <a:spcPts val="0"/>
              </a:spcBef>
              <a:spcAft>
                <a:spcPts val="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Advocate for the value of diverse and inclusive boards</a:t>
            </a:r>
          </a:p>
          <a:p>
            <a:pPr marL="742950" marR="0" lvl="2">
              <a:lnSpc>
                <a:spcPct val="107000"/>
              </a:lnSpc>
              <a:spcBef>
                <a:spcPts val="0"/>
              </a:spcBef>
              <a:spcAft>
                <a:spcPts val="800"/>
              </a:spcAft>
              <a:buFont typeface="Wingdings" panose="05000000000000000000" pitchFamily="2" charset="2"/>
              <a:buChar char="§"/>
            </a:pPr>
            <a:r>
              <a:rPr lang="en-US" dirty="0">
                <a:effectLst/>
                <a:ea typeface="Calibri" panose="020F0502020204030204" pitchFamily="34" charset="0"/>
                <a:cs typeface="Times New Roman" panose="02020603050405020304" pitchFamily="18" charset="0"/>
              </a:rPr>
              <a:t>Create a national alliance of directors, executives, and private company owners interested in board service to learn, network, and identify and attract exceptional board members</a:t>
            </a:r>
          </a:p>
          <a:p>
            <a:endParaRPr lang="en-US" dirty="0"/>
          </a:p>
        </p:txBody>
      </p:sp>
      <p:sp>
        <p:nvSpPr>
          <p:cNvPr id="5" name="Slide Number Placeholder 4">
            <a:extLst>
              <a:ext uri="{FF2B5EF4-FFF2-40B4-BE49-F238E27FC236}">
                <a16:creationId xmlns:a16="http://schemas.microsoft.com/office/drawing/2014/main" id="{C75F6CF4-7390-4CBC-AAC7-694169A27A3C}"/>
              </a:ext>
            </a:extLst>
          </p:cNvPr>
          <p:cNvSpPr>
            <a:spLocks noGrp="1"/>
          </p:cNvSpPr>
          <p:nvPr>
            <p:ph type="sldNum" sz="quarter" idx="2"/>
          </p:nvPr>
        </p:nvSpPr>
        <p:spPr/>
        <p:txBody>
          <a:bodyPr/>
          <a:lstStyle/>
          <a:p>
            <a:fld id="{86CB4B4D-7CA3-9044-876B-883B54F8677D}" type="slidenum">
              <a:rPr lang="en-US" smtClean="0"/>
              <a:pPr/>
              <a:t>42</a:t>
            </a:fld>
            <a:endParaRPr lang="en-US" dirty="0"/>
          </a:p>
        </p:txBody>
      </p:sp>
    </p:spTree>
    <p:extLst>
      <p:ext uri="{BB962C8B-B14F-4D97-AF65-F5344CB8AC3E}">
        <p14:creationId xmlns:p14="http://schemas.microsoft.com/office/powerpoint/2010/main" val="210701358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ADCC-17B3-49B5-A141-61FEE4D02F2C}"/>
              </a:ext>
            </a:extLst>
          </p:cNvPr>
          <p:cNvSpPr>
            <a:spLocks noGrp="1"/>
          </p:cNvSpPr>
          <p:nvPr>
            <p:ph type="title"/>
          </p:nvPr>
        </p:nvSpPr>
        <p:spPr/>
        <p:txBody>
          <a:bodyPr>
            <a:normAutofit/>
          </a:bodyPr>
          <a:lstStyle/>
          <a:p>
            <a:r>
              <a:rPr lang="en-US" sz="2800" dirty="0"/>
              <a:t>The Co-Producing Chapters </a:t>
            </a:r>
          </a:p>
        </p:txBody>
      </p:sp>
      <p:sp>
        <p:nvSpPr>
          <p:cNvPr id="3" name="Text Placeholder 2">
            <a:extLst>
              <a:ext uri="{FF2B5EF4-FFF2-40B4-BE49-F238E27FC236}">
                <a16:creationId xmlns:a16="http://schemas.microsoft.com/office/drawing/2014/main" id="{4127C7E3-7F1C-4ABD-8E1B-5CF1D5F3A5A9}"/>
              </a:ext>
            </a:extLst>
          </p:cNvPr>
          <p:cNvSpPr>
            <a:spLocks noGrp="1"/>
          </p:cNvSpPr>
          <p:nvPr>
            <p:ph type="body" idx="1"/>
          </p:nvPr>
        </p:nvSpPr>
        <p:spPr/>
        <p:txBody>
          <a:bodyPr/>
          <a:lstStyle/>
          <a:p>
            <a:pPr marL="228600" lvl="1" indent="-228600">
              <a:lnSpc>
                <a:spcPct val="107000"/>
              </a:lnSpc>
              <a:spcAft>
                <a:spcPts val="0"/>
              </a:spcAft>
              <a:buFont typeface="Arial" panose="020B0604020202020204" pitchFamily="34" charset="0"/>
              <a:buChar char="•"/>
            </a:pPr>
            <a:r>
              <a:rPr lang="en-US" i="1" dirty="0">
                <a:cs typeface="Times New Roman" panose="02020603050405020304" pitchFamily="18" charset="0"/>
              </a:rPr>
              <a:t>Bare Bone Board Basics - for the Private Company </a:t>
            </a:r>
            <a:r>
              <a:rPr lang="en-US" dirty="0">
                <a:cs typeface="Times New Roman" panose="02020603050405020304" pitchFamily="18" charset="0"/>
              </a:rPr>
              <a:t>is a co-production of Financial Poise, Executive Forum, Vistage, Private Director Symposium, ChamberWise, and the following chapters of the Private Directors Association:</a:t>
            </a:r>
          </a:p>
          <a:p>
            <a:pPr marL="228600" lvl="1" indent="-228600">
              <a:lnSpc>
                <a:spcPct val="107000"/>
              </a:lnSpc>
              <a:spcAft>
                <a:spcPts val="0"/>
              </a:spcAft>
              <a:buFont typeface="+mj-lt"/>
              <a:buAutoNum type="alphaUcPeriod"/>
            </a:pPr>
            <a:endParaRPr lang="en-US" dirty="0">
              <a:cs typeface="Times New Roman" panose="02020603050405020304" pitchFamily="18" charset="0"/>
            </a:endParaRP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Alabama</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Dallas</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DC Metro</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Nashville</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New England</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New York Metro</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Tampa Bay</a:t>
            </a:r>
          </a:p>
          <a:p>
            <a:pPr marL="971550" lvl="2">
              <a:lnSpc>
                <a:spcPct val="107000"/>
              </a:lnSpc>
              <a:spcAft>
                <a:spcPts val="0"/>
              </a:spcAft>
              <a:buFont typeface="Wingdings" panose="05000000000000000000" pitchFamily="2" charset="2"/>
              <a:buChar char="§"/>
            </a:pPr>
            <a:r>
              <a:rPr lang="en-US" dirty="0">
                <a:cs typeface="Times New Roman" panose="02020603050405020304" pitchFamily="18" charset="0"/>
              </a:rPr>
              <a:t>Wisconsin</a:t>
            </a:r>
          </a:p>
          <a:p>
            <a:pPr marL="228600" lvl="1" indent="-228600">
              <a:lnSpc>
                <a:spcPct val="107000"/>
              </a:lnSpc>
              <a:spcAft>
                <a:spcPts val="0"/>
              </a:spcAft>
              <a:buFont typeface="Arial" panose="020B0604020202020204" pitchFamily="34" charset="0"/>
              <a:buChar char="•"/>
            </a:pPr>
            <a:endParaRPr lang="en-US" dirty="0">
              <a:cs typeface="Times New Roman" panose="02020603050405020304" pitchFamily="18" charset="0"/>
            </a:endParaRPr>
          </a:p>
          <a:p>
            <a:pPr marL="228600" lvl="1" indent="-228600">
              <a:lnSpc>
                <a:spcPct val="107000"/>
              </a:lnSpc>
              <a:spcAft>
                <a:spcPts val="0"/>
              </a:spcAft>
              <a:buFont typeface="Arial" panose="020B0604020202020204" pitchFamily="34" charset="0"/>
              <a:buChar char="•"/>
            </a:pPr>
            <a:r>
              <a:rPr lang="en-US" dirty="0">
                <a:cs typeface="Times New Roman" panose="02020603050405020304" pitchFamily="18" charset="0"/>
              </a:rPr>
              <a:t>Go to </a:t>
            </a:r>
            <a:r>
              <a:rPr lang="en-US" dirty="0">
                <a:cs typeface="Times New Roman" panose="02020603050405020304" pitchFamily="18" charset="0"/>
                <a:hlinkClick r:id="rId2">
                  <a:extLst>
                    <a:ext uri="{A12FA001-AC4F-418D-AE19-62706E023703}">
                      <ahyp:hlinkClr xmlns:ahyp="http://schemas.microsoft.com/office/drawing/2018/hyperlinkcolor" val="tx"/>
                    </a:ext>
                  </a:extLst>
                </a:hlinkClick>
              </a:rPr>
              <a:t>https://www.privatedirectorsassociation.org/chapters</a:t>
            </a:r>
            <a:r>
              <a:rPr lang="en-US" dirty="0">
                <a:cs typeface="Times New Roman" panose="02020603050405020304" pitchFamily="18" charset="0"/>
              </a:rPr>
              <a:t> for contact information for any of these, or other, chapters.</a:t>
            </a:r>
          </a:p>
          <a:p>
            <a:endParaRPr lang="en-US" dirty="0"/>
          </a:p>
        </p:txBody>
      </p:sp>
      <p:sp>
        <p:nvSpPr>
          <p:cNvPr id="5" name="Slide Number Placeholder 4">
            <a:extLst>
              <a:ext uri="{FF2B5EF4-FFF2-40B4-BE49-F238E27FC236}">
                <a16:creationId xmlns:a16="http://schemas.microsoft.com/office/drawing/2014/main" id="{347D591C-A20F-4935-B089-36DCCB6F4220}"/>
              </a:ext>
            </a:extLst>
          </p:cNvPr>
          <p:cNvSpPr>
            <a:spLocks noGrp="1"/>
          </p:cNvSpPr>
          <p:nvPr>
            <p:ph type="sldNum" sz="quarter" idx="2"/>
          </p:nvPr>
        </p:nvSpPr>
        <p:spPr/>
        <p:txBody>
          <a:bodyPr/>
          <a:lstStyle/>
          <a:p>
            <a:fld id="{86CB4B4D-7CA3-9044-876B-883B54F8677D}" type="slidenum">
              <a:rPr lang="en-US" smtClean="0"/>
              <a:pPr/>
              <a:t>43</a:t>
            </a:fld>
            <a:endParaRPr lang="en-US" dirty="0"/>
          </a:p>
        </p:txBody>
      </p:sp>
    </p:spTree>
    <p:extLst>
      <p:ext uri="{BB962C8B-B14F-4D97-AF65-F5344CB8AC3E}">
        <p14:creationId xmlns:p14="http://schemas.microsoft.com/office/powerpoint/2010/main" val="272885400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a:xfrm>
            <a:off x="342820" y="182879"/>
            <a:ext cx="8040540" cy="972821"/>
          </a:xfrm>
        </p:spPr>
        <p:txBody>
          <a:bodyPr>
            <a:normAutofit/>
          </a:bodyPr>
          <a:lstStyle/>
          <a:p>
            <a:r>
              <a:rPr lang="en-US" sz="28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About </a:t>
            </a:r>
            <a:r>
              <a:rPr lang="en-US" sz="2800" u="sng"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Executive Forum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342820" y="927100"/>
            <a:ext cx="9491178" cy="4173220"/>
          </a:xfrm>
        </p:spPr>
        <p:txBody>
          <a:bodyPr/>
          <a:lstStyle/>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The Executive Forum is a highly engaged community of executives from leading corporations who share a passion for “what’s next” to drive business growth.</a:t>
            </a:r>
            <a:r>
              <a:rPr lang="en-US" sz="1800" dirty="0">
                <a:solidFill>
                  <a:schemeClr val="bg1"/>
                </a:solidFill>
                <a:ea typeface="Calibri" panose="020F0502020204030204" pitchFamily="34" charset="0"/>
                <a:cs typeface="Times New Roman" panose="02020603050405020304" pitchFamily="18" charset="0"/>
              </a:rPr>
              <a:t> </a:t>
            </a:r>
          </a:p>
          <a:p>
            <a:pPr marL="228600" marR="0" lvl="1" indent="-228600">
              <a:lnSpc>
                <a:spcPct val="107000"/>
              </a:lnSpc>
              <a:spcBef>
                <a:spcPts val="0"/>
              </a:spcBef>
              <a:spcAft>
                <a:spcPts val="0"/>
              </a:spcAft>
              <a:buFont typeface="Arial" panose="020B0604020202020204" pitchFamily="34" charset="0"/>
              <a:buChar char="•"/>
            </a:pPr>
            <a:endParaRPr lang="en-US" sz="1800" dirty="0">
              <a:solidFill>
                <a:schemeClr val="bg1"/>
              </a:solidFill>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a typeface="Calibri" panose="020F0502020204030204" pitchFamily="34" charset="0"/>
                <a:cs typeface="Times New Roman" panose="02020603050405020304" pitchFamily="18" charset="0"/>
              </a:rPr>
              <a:t>Its mission is to empower senior executives to reach their fullest career and business potential. </a:t>
            </a:r>
          </a:p>
          <a:p>
            <a:pPr marL="228600" marR="0" lvl="1" indent="-228600">
              <a:lnSpc>
                <a:spcPct val="107000"/>
              </a:lnSpc>
              <a:spcBef>
                <a:spcPts val="0"/>
              </a:spcBef>
              <a:spcAft>
                <a:spcPts val="0"/>
              </a:spcAft>
            </a:pP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cs typeface="Times New Roman" panose="02020603050405020304" pitchFamily="18" charset="0"/>
              </a:rPr>
              <a:t>Since i</a:t>
            </a:r>
            <a:r>
              <a:rPr lang="en-US" sz="1800" dirty="0">
                <a:solidFill>
                  <a:schemeClr val="bg1"/>
                </a:solidFill>
                <a:ea typeface="Calibri" panose="020F0502020204030204" pitchFamily="34" charset="0"/>
                <a:cs typeface="Times New Roman" panose="02020603050405020304" pitchFamily="18" charset="0"/>
              </a:rPr>
              <a:t>ts formation in 1995, the Executive Forum has grown to over 400 members who are the top-most leaders at market moving companies, run portfolios for the most innovative Private Equity Firms and serve as directors on boards --- public, private and non-profit.</a:t>
            </a: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pPr>
            <a:endParaRPr lang="en-US" sz="1800" dirty="0">
              <a:solidFill>
                <a:schemeClr val="bg1"/>
              </a:solidFill>
              <a:effectLst/>
              <a:ea typeface="Calibri" panose="020F0502020204030204" pitchFamily="34" charset="0"/>
              <a:cs typeface="Times New Roman" panose="02020603050405020304" pitchFamily="18" charset="0"/>
            </a:endParaRPr>
          </a:p>
          <a:p>
            <a:pPr marL="228600" marR="0" lvl="1" indent="-228600">
              <a:lnSpc>
                <a:spcPct val="107000"/>
              </a:lnSpc>
              <a:spcBef>
                <a:spcPts val="0"/>
              </a:spcBef>
              <a:spcAft>
                <a:spcPts val="0"/>
              </a:spcAft>
              <a:buFont typeface="Arial" panose="020B0604020202020204" pitchFamily="34" charset="0"/>
              <a:buChar char="•"/>
            </a:pPr>
            <a:r>
              <a:rPr lang="en-US" sz="1800" dirty="0">
                <a:solidFill>
                  <a:schemeClr val="bg1"/>
                </a:solidFill>
                <a:ea typeface="Calibri" panose="020F0502020204030204" pitchFamily="34" charset="0"/>
                <a:cs typeface="Times New Roman" panose="02020603050405020304" pitchFamily="18" charset="0"/>
              </a:rPr>
              <a:t>More information can be found at </a:t>
            </a:r>
            <a:r>
              <a:rPr lang="en-US" sz="1800" dirty="0">
                <a:solidFill>
                  <a:schemeClr val="bg1"/>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www.executiveforum.org</a:t>
            </a:r>
            <a:r>
              <a:rPr lang="en-US" sz="1800" dirty="0">
                <a:solidFill>
                  <a:schemeClr val="bg1"/>
                </a:solidFill>
                <a:ea typeface="Calibri" panose="020F0502020204030204" pitchFamily="34" charset="0"/>
                <a:cs typeface="Times New Roman" panose="02020603050405020304" pitchFamily="18" charset="0"/>
              </a:rPr>
              <a:t> </a:t>
            </a:r>
            <a:endParaRPr lang="en-US" sz="1800" dirty="0">
              <a:solidFill>
                <a:schemeClr val="bg1"/>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endParaRPr lang="en-US" sz="1800" dirty="0">
              <a:solidFill>
                <a:schemeClr val="bg1"/>
              </a:solidFill>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endParaRPr lang="en-US" sz="1800" b="1" i="1" dirty="0">
              <a:solidFill>
                <a:schemeClr val="bg1"/>
              </a:solidFill>
              <a:effectLst/>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44</a:t>
            </a:fld>
            <a:endParaRPr lang="en-US" dirty="0"/>
          </a:p>
        </p:txBody>
      </p:sp>
    </p:spTree>
    <p:extLst>
      <p:ext uri="{BB962C8B-B14F-4D97-AF65-F5344CB8AC3E}">
        <p14:creationId xmlns:p14="http://schemas.microsoft.com/office/powerpoint/2010/main" val="85995336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C0-1144-47CD-B645-AD870915225B}"/>
              </a:ext>
            </a:extLst>
          </p:cNvPr>
          <p:cNvSpPr>
            <a:spLocks noGrp="1"/>
          </p:cNvSpPr>
          <p:nvPr>
            <p:ph type="title"/>
          </p:nvPr>
        </p:nvSpPr>
        <p:spPr/>
        <p:txBody>
          <a:bodyPr>
            <a:normAutofit fontScale="90000"/>
          </a:bodyPr>
          <a:lstStyle/>
          <a:p>
            <a:r>
              <a:rPr lang="en-US" sz="3100" dirty="0"/>
              <a:t>About </a:t>
            </a:r>
            <a:r>
              <a:rPr lang="en-US" sz="3100" dirty="0">
                <a:hlinkClick r:id="rId2">
                  <a:extLst>
                    <a:ext uri="{A12FA001-AC4F-418D-AE19-62706E023703}">
                      <ahyp:hlinkClr xmlns:ahyp="http://schemas.microsoft.com/office/drawing/2018/hyperlinkcolor" val="tx"/>
                    </a:ext>
                  </a:extLst>
                </a:hlinkClick>
              </a:rPr>
              <a:t>Financial Poise™</a:t>
            </a:r>
            <a:br>
              <a:rPr lang="en-US" dirty="0"/>
            </a:br>
            <a:endParaRPr lang="en-US" dirty="0"/>
          </a:p>
        </p:txBody>
      </p:sp>
      <p:sp>
        <p:nvSpPr>
          <p:cNvPr id="3" name="Text Placeholder 2">
            <a:extLst>
              <a:ext uri="{FF2B5EF4-FFF2-40B4-BE49-F238E27FC236}">
                <a16:creationId xmlns:a16="http://schemas.microsoft.com/office/drawing/2014/main" id="{0348EDE5-8B13-40D8-9E27-EAB590B57865}"/>
              </a:ext>
            </a:extLst>
          </p:cNvPr>
          <p:cNvSpPr>
            <a:spLocks noGrp="1"/>
          </p:cNvSpPr>
          <p:nvPr>
            <p:ph type="body" idx="1"/>
          </p:nvPr>
        </p:nvSpPr>
        <p:spPr>
          <a:xfrm>
            <a:off x="342820" y="774700"/>
            <a:ext cx="9491178" cy="4266356"/>
          </a:xfrm>
        </p:spPr>
        <p:txBody>
          <a:bodyPr/>
          <a:lstStyle/>
          <a:p>
            <a:pPr marL="228600" lvl="1" indent="-228600"/>
            <a:r>
              <a:rPr lang="en-US" dirty="0"/>
              <a:t>The primary mission of Financial Poise™ is to provide reliable plain English business, financial, and legal education to individual investors, entrepreneurs, business owners, and executives, and to help trusted advisors do the same.</a:t>
            </a:r>
          </a:p>
          <a:p>
            <a:pPr marL="228600" lvl="1" indent="-228600"/>
            <a:endParaRPr lang="en-US" dirty="0"/>
          </a:p>
          <a:p>
            <a:pPr marL="228600" lvl="1" indent="-228600"/>
            <a:r>
              <a:rPr lang="en-US" dirty="0"/>
              <a:t>Sign up for our free weekly e-newsletter </a:t>
            </a:r>
            <a:r>
              <a:rPr lang="en-US" dirty="0">
                <a:hlinkClick r:id="rId3">
                  <a:extLst>
                    <a:ext uri="{A12FA001-AC4F-418D-AE19-62706E023703}">
                      <ahyp:hlinkClr xmlns:ahyp="http://schemas.microsoft.com/office/drawing/2018/hyperlinkcolor" val="tx"/>
                    </a:ext>
                  </a:extLst>
                </a:hlinkClick>
              </a:rPr>
              <a:t>here</a:t>
            </a:r>
            <a:r>
              <a:rPr lang="en-US" dirty="0"/>
              <a:t>*. </a:t>
            </a:r>
          </a:p>
          <a:p>
            <a:pPr marL="228600" lvl="1" indent="-228600"/>
            <a:endParaRPr lang="en-US" dirty="0"/>
          </a:p>
          <a:p>
            <a:pPr marL="228600" lvl="1" indent="-228600"/>
            <a:r>
              <a:rPr lang="en-US" dirty="0"/>
              <a:t>Learn how to write or speak for Financial Poise </a:t>
            </a:r>
            <a:r>
              <a:rPr lang="en-US" dirty="0">
                <a:hlinkClick r:id="rId4">
                  <a:extLst>
                    <a:ext uri="{A12FA001-AC4F-418D-AE19-62706E023703}">
                      <ahyp:hlinkClr xmlns:ahyp="http://schemas.microsoft.com/office/drawing/2018/hyperlinkcolor" val="tx"/>
                    </a:ext>
                  </a:extLst>
                </a:hlinkClick>
              </a:rPr>
              <a:t>here</a:t>
            </a:r>
            <a:r>
              <a:rPr lang="en-US" dirty="0"/>
              <a:t>. The antithesis of “pay-to-play.” </a:t>
            </a:r>
          </a:p>
          <a:p>
            <a:pPr marL="228600" lvl="1" indent="-228600"/>
            <a:endParaRPr lang="en-US" dirty="0"/>
          </a:p>
          <a:p>
            <a:pPr marL="228600" lvl="1" indent="-228600"/>
            <a:r>
              <a:rPr lang="en-US" dirty="0"/>
              <a:t>Check out our other webinars </a:t>
            </a:r>
            <a:r>
              <a:rPr lang="en-US" dirty="0">
                <a:hlinkClick r:id="rId5">
                  <a:extLst>
                    <a:ext uri="{A12FA001-AC4F-418D-AE19-62706E023703}">
                      <ahyp:hlinkClr xmlns:ahyp="http://schemas.microsoft.com/office/drawing/2018/hyperlinkcolor" val="tx"/>
                    </a:ext>
                  </a:extLst>
                </a:hlinkClick>
              </a:rPr>
              <a:t>here</a:t>
            </a:r>
            <a:r>
              <a:rPr lang="en-US" dirty="0"/>
              <a:t>.</a:t>
            </a:r>
          </a:p>
          <a:p>
            <a:pPr marL="228600" lvl="1" indent="-228600"/>
            <a:endParaRPr lang="en-US" dirty="0"/>
          </a:p>
          <a:p>
            <a:pPr marL="228600" lvl="1" indent="-228600"/>
            <a:r>
              <a:rPr lang="en-US" dirty="0"/>
              <a:t>Send any other inquiry to </a:t>
            </a:r>
            <a:r>
              <a:rPr lang="en-US" dirty="0">
                <a:hlinkClick r:id="rId6">
                  <a:extLst>
                    <a:ext uri="{A12FA001-AC4F-418D-AE19-62706E023703}">
                      <ahyp:hlinkClr xmlns:ahyp="http://schemas.microsoft.com/office/drawing/2018/hyperlinkcolor" val="tx"/>
                    </a:ext>
                  </a:extLst>
                </a:hlinkClick>
              </a:rPr>
              <a:t>info@financialpoise.com</a:t>
            </a:r>
            <a:r>
              <a:rPr lang="en-US" dirty="0"/>
              <a:t> </a:t>
            </a:r>
          </a:p>
          <a:p>
            <a:pPr marL="228600" lvl="1" indent="-228600"/>
            <a:endParaRPr lang="en-US" dirty="0"/>
          </a:p>
          <a:p>
            <a:pPr marL="0" lvl="1" indent="0">
              <a:buNone/>
            </a:pPr>
            <a:r>
              <a:rPr lang="en-US" dirty="0"/>
              <a:t> </a:t>
            </a:r>
            <a:r>
              <a:rPr lang="en-US" b="1" i="1" dirty="0"/>
              <a:t>*Newsletter subscribers are offered a free webinar weekly. Subscribers never receive more than one email per week and their information is never shared</a:t>
            </a:r>
            <a:r>
              <a:rPr lang="en-US" dirty="0"/>
              <a:t>.</a:t>
            </a:r>
          </a:p>
          <a:p>
            <a:endParaRPr lang="en-US" dirty="0"/>
          </a:p>
        </p:txBody>
      </p:sp>
      <p:sp>
        <p:nvSpPr>
          <p:cNvPr id="5" name="Slide Number Placeholder 4">
            <a:extLst>
              <a:ext uri="{FF2B5EF4-FFF2-40B4-BE49-F238E27FC236}">
                <a16:creationId xmlns:a16="http://schemas.microsoft.com/office/drawing/2014/main" id="{83AA0106-5EC0-4B7E-A0CB-C28FD4B33C36}"/>
              </a:ext>
            </a:extLst>
          </p:cNvPr>
          <p:cNvSpPr>
            <a:spLocks noGrp="1"/>
          </p:cNvSpPr>
          <p:nvPr>
            <p:ph type="sldNum" sz="quarter" idx="2"/>
          </p:nvPr>
        </p:nvSpPr>
        <p:spPr/>
        <p:txBody>
          <a:bodyPr/>
          <a:lstStyle/>
          <a:p>
            <a:fld id="{86CB4B4D-7CA3-9044-876B-883B54F8677D}" type="slidenum">
              <a:rPr lang="en-US" smtClean="0"/>
              <a:pPr/>
              <a:t>45</a:t>
            </a:fld>
            <a:endParaRPr lang="en-US" dirty="0"/>
          </a:p>
        </p:txBody>
      </p:sp>
    </p:spTree>
    <p:extLst>
      <p:ext uri="{BB962C8B-B14F-4D97-AF65-F5344CB8AC3E}">
        <p14:creationId xmlns:p14="http://schemas.microsoft.com/office/powerpoint/2010/main" val="378577074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11DE-EED3-44B4-A51B-2C774163E5FA}"/>
              </a:ext>
            </a:extLst>
          </p:cNvPr>
          <p:cNvSpPr>
            <a:spLocks noGrp="1"/>
          </p:cNvSpPr>
          <p:nvPr>
            <p:ph type="title"/>
          </p:nvPr>
        </p:nvSpPr>
        <p:spPr/>
        <p:txBody>
          <a:bodyPr>
            <a:normAutofit/>
          </a:bodyPr>
          <a:lstStyle/>
          <a:p>
            <a:r>
              <a:rPr lang="en-US" sz="2800" dirty="0"/>
              <a:t>Additional Information &amp; Resources </a:t>
            </a:r>
          </a:p>
        </p:txBody>
      </p:sp>
      <p:sp>
        <p:nvSpPr>
          <p:cNvPr id="3" name="Text Placeholder 2">
            <a:extLst>
              <a:ext uri="{FF2B5EF4-FFF2-40B4-BE49-F238E27FC236}">
                <a16:creationId xmlns:a16="http://schemas.microsoft.com/office/drawing/2014/main" id="{7E57B4FA-33E4-4E30-9885-74966224B448}"/>
              </a:ext>
            </a:extLst>
          </p:cNvPr>
          <p:cNvSpPr>
            <a:spLocks noGrp="1"/>
          </p:cNvSpPr>
          <p:nvPr>
            <p:ph type="body" idx="1"/>
          </p:nvPr>
        </p:nvSpPr>
        <p:spPr/>
        <p:txBody>
          <a:bodyPr/>
          <a:lstStyle/>
          <a:p>
            <a:pPr marL="228600" indent="-228600">
              <a:buFont typeface="Arial" panose="020B0604020202020204" pitchFamily="34" charset="0"/>
              <a:buChar char="•"/>
            </a:pPr>
            <a:r>
              <a:rPr lang="en-US" dirty="0"/>
              <a:t>For more information about this series and to access the PowerPoints and case law referenced in this webinar episode, visit </a:t>
            </a:r>
            <a:r>
              <a:rPr lang="en-US" dirty="0">
                <a:solidFill>
                  <a:schemeClr val="bg1"/>
                </a:solidFill>
                <a:hlinkClick r:id="rId2">
                  <a:extLst>
                    <a:ext uri="{A12FA001-AC4F-418D-AE19-62706E023703}">
                      <ahyp:hlinkClr xmlns:ahyp="http://schemas.microsoft.com/office/drawing/2018/hyperlinkcolor" val="tx"/>
                    </a:ext>
                  </a:extLst>
                </a:hlinkClick>
              </a:rPr>
              <a:t>www.privatedirectorsymposium.org</a:t>
            </a:r>
            <a:r>
              <a:rPr lang="en-US" dirty="0">
                <a:solidFill>
                  <a:schemeClr val="bg1"/>
                </a:solidFill>
              </a:rPr>
              <a:t> </a:t>
            </a:r>
          </a:p>
        </p:txBody>
      </p:sp>
      <p:sp>
        <p:nvSpPr>
          <p:cNvPr id="4" name="Slide Number Placeholder 3">
            <a:extLst>
              <a:ext uri="{FF2B5EF4-FFF2-40B4-BE49-F238E27FC236}">
                <a16:creationId xmlns:a16="http://schemas.microsoft.com/office/drawing/2014/main" id="{0D4A5C3C-F597-4392-87B8-58737FD271B4}"/>
              </a:ext>
            </a:extLst>
          </p:cNvPr>
          <p:cNvSpPr>
            <a:spLocks noGrp="1"/>
          </p:cNvSpPr>
          <p:nvPr>
            <p:ph type="sldNum" sz="quarter" idx="2"/>
          </p:nvPr>
        </p:nvSpPr>
        <p:spPr/>
        <p:txBody>
          <a:bodyPr/>
          <a:lstStyle/>
          <a:p>
            <a:fld id="{86CB4B4D-7CA3-9044-876B-883B54F8677D}" type="slidenum">
              <a:rPr lang="en-US" smtClean="0"/>
              <a:pPr/>
              <a:t>46</a:t>
            </a:fld>
            <a:endParaRPr lang="en-US"/>
          </a:p>
        </p:txBody>
      </p:sp>
    </p:spTree>
    <p:extLst>
      <p:ext uri="{BB962C8B-B14F-4D97-AF65-F5344CB8AC3E}">
        <p14:creationId xmlns:p14="http://schemas.microsoft.com/office/powerpoint/2010/main" val="40555738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7539-3A43-4765-673F-4FA529213F6D}"/>
              </a:ext>
            </a:extLst>
          </p:cNvPr>
          <p:cNvSpPr>
            <a:spLocks noGrp="1"/>
          </p:cNvSpPr>
          <p:nvPr>
            <p:ph type="title"/>
          </p:nvPr>
        </p:nvSpPr>
        <p:spPr/>
        <p:txBody>
          <a:bodyPr>
            <a:normAutofit/>
          </a:bodyPr>
          <a:lstStyle/>
          <a:p>
            <a:r>
              <a:rPr lang="en-US" sz="2800" dirty="0"/>
              <a:t>Webinar Faculty</a:t>
            </a:r>
          </a:p>
        </p:txBody>
      </p:sp>
      <p:sp>
        <p:nvSpPr>
          <p:cNvPr id="3" name="Text Placeholder 2">
            <a:extLst>
              <a:ext uri="{FF2B5EF4-FFF2-40B4-BE49-F238E27FC236}">
                <a16:creationId xmlns:a16="http://schemas.microsoft.com/office/drawing/2014/main" id="{A9963307-B34E-15D4-00DD-32F97F47CE14}"/>
              </a:ext>
            </a:extLst>
          </p:cNvPr>
          <p:cNvSpPr>
            <a:spLocks noGrp="1"/>
          </p:cNvSpPr>
          <p:nvPr>
            <p:ph type="body" idx="1"/>
          </p:nvPr>
        </p:nvSpPr>
        <p:spPr/>
        <p:txBody>
          <a:bodyPr/>
          <a:lstStyle/>
          <a:p>
            <a:r>
              <a:rPr lang="en-US" dirty="0"/>
              <a:t>Allan Grafman</a:t>
            </a:r>
          </a:p>
          <a:p>
            <a:r>
              <a:rPr lang="en-US" dirty="0"/>
              <a:t>Andrew Lelling</a:t>
            </a:r>
          </a:p>
          <a:p>
            <a:r>
              <a:rPr lang="en-US" dirty="0"/>
              <a:t>Derek Cohen</a:t>
            </a:r>
          </a:p>
          <a:p>
            <a:r>
              <a:rPr lang="en-US" dirty="0"/>
              <a:t>Guillermo Christensen</a:t>
            </a:r>
          </a:p>
          <a:p>
            <a:r>
              <a:rPr lang="en-US" dirty="0"/>
              <a:t>Jonathan Friedland</a:t>
            </a:r>
          </a:p>
          <a:p>
            <a:endParaRPr lang="en-US" dirty="0"/>
          </a:p>
        </p:txBody>
      </p:sp>
      <p:sp>
        <p:nvSpPr>
          <p:cNvPr id="4" name="Slide Number Placeholder 3">
            <a:extLst>
              <a:ext uri="{FF2B5EF4-FFF2-40B4-BE49-F238E27FC236}">
                <a16:creationId xmlns:a16="http://schemas.microsoft.com/office/drawing/2014/main" id="{990B07A0-797E-DFC6-274C-696EF2A98850}"/>
              </a:ext>
            </a:extLst>
          </p:cNvPr>
          <p:cNvSpPr>
            <a:spLocks noGrp="1"/>
          </p:cNvSpPr>
          <p:nvPr>
            <p:ph type="sldNum" sz="quarter" idx="2"/>
          </p:nvPr>
        </p:nvSpPr>
        <p:spPr/>
        <p:txBody>
          <a:bodyPr/>
          <a:lstStyle/>
          <a:p>
            <a:fld id="{86CB4B4D-7CA3-9044-876B-883B54F8677D}" type="slidenum">
              <a:rPr lang="en-US" smtClean="0"/>
              <a:pPr/>
              <a:t>5</a:t>
            </a:fld>
            <a:endParaRPr lang="en-US" dirty="0"/>
          </a:p>
        </p:txBody>
      </p:sp>
    </p:spTree>
    <p:extLst>
      <p:ext uri="{BB962C8B-B14F-4D97-AF65-F5344CB8AC3E}">
        <p14:creationId xmlns:p14="http://schemas.microsoft.com/office/powerpoint/2010/main" val="6962095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9196-B2AE-CDDA-CF57-58E19F3120C1}"/>
              </a:ext>
            </a:extLst>
          </p:cNvPr>
          <p:cNvSpPr>
            <a:spLocks noGrp="1"/>
          </p:cNvSpPr>
          <p:nvPr>
            <p:ph type="title"/>
          </p:nvPr>
        </p:nvSpPr>
        <p:spPr>
          <a:xfrm>
            <a:off x="387350" y="241300"/>
            <a:ext cx="9220200" cy="661681"/>
          </a:xfrm>
        </p:spPr>
        <p:txBody>
          <a:bodyPr>
            <a:noAutofit/>
          </a:bodyPr>
          <a:lstStyle/>
          <a:p>
            <a:r>
              <a:rPr lang="en-US" sz="2800" dirty="0"/>
              <a:t>What is a “Corporate Investigation”?</a:t>
            </a:r>
          </a:p>
        </p:txBody>
      </p:sp>
      <p:sp>
        <p:nvSpPr>
          <p:cNvPr id="3" name="Text Placeholder 2">
            <a:extLst>
              <a:ext uri="{FF2B5EF4-FFF2-40B4-BE49-F238E27FC236}">
                <a16:creationId xmlns:a16="http://schemas.microsoft.com/office/drawing/2014/main" id="{2D49CA29-2AC0-1D28-2528-FDDD8F36E485}"/>
              </a:ext>
            </a:extLst>
          </p:cNvPr>
          <p:cNvSpPr>
            <a:spLocks noGrp="1"/>
          </p:cNvSpPr>
          <p:nvPr>
            <p:ph type="body" idx="1"/>
          </p:nvPr>
        </p:nvSpPr>
        <p:spPr>
          <a:xfrm>
            <a:off x="387350" y="1003300"/>
            <a:ext cx="9296400" cy="4418756"/>
          </a:xfrm>
        </p:spPr>
        <p:txBody>
          <a:bodyPr/>
          <a:lstStyle/>
          <a:p>
            <a:pPr marL="283464" lvl="1">
              <a:spcBef>
                <a:spcPts val="1200"/>
              </a:spcBef>
              <a:spcAft>
                <a:spcPts val="12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“A corporate investigation is the thorough investigation of a corporation or business in order to uncover wrongdoing committed by management, employees, or third parties.” - </a:t>
            </a:r>
            <a:r>
              <a:rPr lang="en-US" sz="1600" u="sng" dirty="0">
                <a:solidFill>
                  <a:srgbClr val="0563C1"/>
                </a:solidFill>
                <a:effectLst/>
                <a:ea typeface="Calibri" panose="020F0502020204030204" pitchFamily="34" charset="0"/>
                <a:cs typeface="Times New Roman" panose="02020603050405020304" pitchFamily="18" charset="0"/>
                <a:hlinkClick r:id="rId2"/>
              </a:rPr>
              <a:t>https://www.pinow.com/</a:t>
            </a:r>
            <a:r>
              <a:rPr lang="en-US" sz="1600" dirty="0">
                <a:effectLst/>
                <a:ea typeface="Calibri" panose="020F0502020204030204" pitchFamily="34" charset="0"/>
                <a:cs typeface="Times New Roman" panose="02020603050405020304" pitchFamily="18" charset="0"/>
              </a:rPr>
              <a:t> </a:t>
            </a:r>
          </a:p>
          <a:p>
            <a:pPr marL="283464" lvl="1">
              <a:spcBef>
                <a:spcPts val="1200"/>
              </a:spcBef>
              <a:spcAft>
                <a:spcPts val="12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“A corporate investigation can be an in-depth evaluation performed by a private investigator to enable the corporation to defend themselves against breached consumer records, manipulation or exploitation of the corporate framework potentially damaging it’s credibility” - </a:t>
            </a:r>
            <a:r>
              <a:rPr lang="en-US" sz="1600" u="sng" dirty="0">
                <a:solidFill>
                  <a:srgbClr val="0563C1"/>
                </a:solidFill>
                <a:effectLst/>
                <a:ea typeface="Calibri" panose="020F0502020204030204" pitchFamily="34" charset="0"/>
                <a:cs typeface="Times New Roman" panose="02020603050405020304" pitchFamily="18" charset="0"/>
                <a:hlinkClick r:id="rId3"/>
              </a:rPr>
              <a:t>https://www.csi-securesolutions.com/</a:t>
            </a:r>
            <a:r>
              <a:rPr lang="en-US" sz="1600" dirty="0">
                <a:effectLst/>
                <a:ea typeface="Calibri" panose="020F0502020204030204" pitchFamily="34" charset="0"/>
                <a:cs typeface="Times New Roman" panose="02020603050405020304" pitchFamily="18" charset="0"/>
              </a:rPr>
              <a:t> </a:t>
            </a:r>
          </a:p>
          <a:p>
            <a:pPr marL="283464" lvl="1">
              <a:spcBef>
                <a:spcPts val="1200"/>
              </a:spcBef>
              <a:spcAft>
                <a:spcPts val="12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“Company Investigation means an internal investigation </a:t>
            </a:r>
            <a:r>
              <a:rPr lang="en-US" sz="1600" b="1" dirty="0">
                <a:effectLst/>
                <a:ea typeface="Calibri" panose="020F0502020204030204" pitchFamily="34" charset="0"/>
                <a:cs typeface="Times New Roman" panose="02020603050405020304" pitchFamily="18" charset="0"/>
              </a:rPr>
              <a:t>commenced by the Company </a:t>
            </a:r>
            <a:r>
              <a:rPr lang="en-US" sz="1600" dirty="0">
                <a:effectLst/>
                <a:ea typeface="Calibri" panose="020F0502020204030204" pitchFamily="34" charset="0"/>
                <a:cs typeface="Times New Roman" panose="02020603050405020304" pitchFamily="18" charset="0"/>
              </a:rPr>
              <a:t>of an actual or suspected material breach of any Insured’s legal or regulatory duties which the Company is required to formally notify to an official governmental body, enforcement agency, or regulator, and in which an Insured Person is reasonably required to participate.” - </a:t>
            </a:r>
            <a:r>
              <a:rPr lang="en-US" sz="1600" u="sng" dirty="0">
                <a:solidFill>
                  <a:srgbClr val="0563C1"/>
                </a:solidFill>
                <a:effectLst/>
                <a:ea typeface="Calibri" panose="020F0502020204030204" pitchFamily="34" charset="0"/>
                <a:cs typeface="Times New Roman" panose="02020603050405020304" pitchFamily="18" charset="0"/>
                <a:hlinkClick r:id="rId4"/>
              </a:rPr>
              <a:t>https://www.lawinsider.com/dictionary/company-investigation</a:t>
            </a:r>
            <a:endParaRPr lang="en-US" sz="16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28E484-E541-0B48-6EE8-BAA9474B2D5C}"/>
              </a:ext>
            </a:extLst>
          </p:cNvPr>
          <p:cNvSpPr>
            <a:spLocks noGrp="1"/>
          </p:cNvSpPr>
          <p:nvPr>
            <p:ph type="sldNum" sz="quarter" idx="2"/>
          </p:nvPr>
        </p:nvSpPr>
        <p:spPr/>
        <p:txBody>
          <a:bodyPr/>
          <a:lstStyle/>
          <a:p>
            <a:fld id="{86CB4B4D-7CA3-9044-876B-883B54F8677D}" type="slidenum">
              <a:rPr lang="en-US" smtClean="0"/>
              <a:pPr/>
              <a:t>6</a:t>
            </a:fld>
            <a:endParaRPr lang="en-US" dirty="0"/>
          </a:p>
        </p:txBody>
      </p:sp>
    </p:spTree>
    <p:extLst>
      <p:ext uri="{BB962C8B-B14F-4D97-AF65-F5344CB8AC3E}">
        <p14:creationId xmlns:p14="http://schemas.microsoft.com/office/powerpoint/2010/main" val="39552438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218E-0663-1819-A03E-D2821B8A6A26}"/>
              </a:ext>
            </a:extLst>
          </p:cNvPr>
          <p:cNvSpPr>
            <a:spLocks noGrp="1"/>
          </p:cNvSpPr>
          <p:nvPr>
            <p:ph type="title"/>
          </p:nvPr>
        </p:nvSpPr>
        <p:spPr>
          <a:xfrm>
            <a:off x="342820" y="182879"/>
            <a:ext cx="9493330" cy="661681"/>
          </a:xfrm>
        </p:spPr>
        <p:txBody>
          <a:bodyPr>
            <a:noAutofit/>
          </a:bodyPr>
          <a:lstStyle/>
          <a:p>
            <a:r>
              <a:rPr lang="en-US" sz="2800" dirty="0"/>
              <a:t>“Corporate Investigation” – The Financial Poise Definition</a:t>
            </a:r>
          </a:p>
        </p:txBody>
      </p:sp>
      <p:sp>
        <p:nvSpPr>
          <p:cNvPr id="3" name="Text Placeholder 2">
            <a:extLst>
              <a:ext uri="{FF2B5EF4-FFF2-40B4-BE49-F238E27FC236}">
                <a16:creationId xmlns:a16="http://schemas.microsoft.com/office/drawing/2014/main" id="{9A19970B-7269-8A6F-99F5-4ED67033CD05}"/>
              </a:ext>
            </a:extLst>
          </p:cNvPr>
          <p:cNvSpPr>
            <a:spLocks noGrp="1"/>
          </p:cNvSpPr>
          <p:nvPr>
            <p:ph type="body" idx="1"/>
          </p:nvPr>
        </p:nvSpPr>
        <p:spPr/>
        <p:txBody>
          <a:bodyPr/>
          <a:lstStyle/>
          <a:p>
            <a:r>
              <a:rPr lang="en-US" dirty="0"/>
              <a:t>An action of inquiry commenced by a company to detect and remediate wrongdoing that may have occurred (and perhaps continuing) at the company; a synonym for “internal investigation” (we use the term “investigation” as shorthand going forward)</a:t>
            </a:r>
          </a:p>
        </p:txBody>
      </p:sp>
      <p:sp>
        <p:nvSpPr>
          <p:cNvPr id="4" name="Slide Number Placeholder 3">
            <a:extLst>
              <a:ext uri="{FF2B5EF4-FFF2-40B4-BE49-F238E27FC236}">
                <a16:creationId xmlns:a16="http://schemas.microsoft.com/office/drawing/2014/main" id="{EBF5A820-5305-6A57-8BE5-D7D0334F08E9}"/>
              </a:ext>
            </a:extLst>
          </p:cNvPr>
          <p:cNvSpPr>
            <a:spLocks noGrp="1"/>
          </p:cNvSpPr>
          <p:nvPr>
            <p:ph type="sldNum" sz="quarter" idx="2"/>
          </p:nvPr>
        </p:nvSpPr>
        <p:spPr/>
        <p:txBody>
          <a:body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32628117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bout The Faculty"/>
          <p:cNvSpPr txBox="1">
            <a:spLocks noGrp="1"/>
          </p:cNvSpPr>
          <p:nvPr>
            <p:ph type="title"/>
          </p:nvPr>
        </p:nvSpPr>
        <p:spPr>
          <a:xfrm>
            <a:off x="342820" y="182879"/>
            <a:ext cx="8045530" cy="1201421"/>
          </a:xfrm>
          <a:prstGeom prst="rect">
            <a:avLst/>
          </a:prstGeom>
        </p:spPr>
        <p:txBody>
          <a:bodyPr>
            <a:normAutofit/>
          </a:bodyPr>
          <a:lstStyle/>
          <a:p>
            <a:r>
              <a:rPr lang="en-US" sz="2800" dirty="0">
                <a:effectLst/>
                <a:latin typeface="Georgia" panose="02040502050405020303" pitchFamily="18" charset="0"/>
                <a:ea typeface="Calibri" panose="020F0502020204030204" pitchFamily="34" charset="0"/>
                <a:cs typeface="Times New Roman" panose="02020603050405020304" pitchFamily="18" charset="0"/>
              </a:rPr>
              <a:t>Incidents that May Trigger an Investigation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u="sng" dirty="0"/>
          </a:p>
        </p:txBody>
      </p:sp>
      <p:sp>
        <p:nvSpPr>
          <p:cNvPr id="73" name="Steve Starzyk - sstarzyk@financialpoise.com…"/>
          <p:cNvSpPr txBox="1">
            <a:spLocks noGrp="1"/>
          </p:cNvSpPr>
          <p:nvPr>
            <p:ph type="body" idx="1"/>
          </p:nvPr>
        </p:nvSpPr>
        <p:spPr>
          <a:xfrm>
            <a:off x="387350" y="774700"/>
            <a:ext cx="9448800" cy="4267200"/>
          </a:xfrm>
          <a:prstGeom prst="rect">
            <a:avLst/>
          </a:prstGeom>
        </p:spPr>
        <p:txBody>
          <a:bodyPr/>
          <a:lstStyle/>
          <a:p>
            <a:pPr marL="283464" marR="0" indent="-283464">
              <a:lnSpc>
                <a:spcPct val="100000"/>
              </a:lnSpc>
              <a:spcBef>
                <a:spcPts val="0"/>
              </a:spcBef>
              <a:spcAft>
                <a:spcPts val="0"/>
              </a:spcAft>
              <a:buNone/>
            </a:pPr>
            <a:r>
              <a:rPr lang="en-US" dirty="0">
                <a:effectLst/>
                <a:ea typeface="Calibri" panose="020F0502020204030204" pitchFamily="34" charset="0"/>
                <a:cs typeface="Times New Roman" panose="02020603050405020304" pitchFamily="18" charset="0"/>
              </a:rPr>
              <a:t> </a:t>
            </a:r>
            <a:endParaRPr lang="en-US" sz="1800" dirty="0">
              <a:effectLst/>
              <a:ea typeface="Calibri" panose="020F0502020204030204" pitchFamily="34" charset="0"/>
            </a:endParaRPr>
          </a:p>
          <a:p>
            <a:pPr marL="283464" lvl="1">
              <a:spcBef>
                <a:spcPts val="500"/>
              </a:spcBef>
              <a:spcAft>
                <a:spcPts val="500"/>
              </a:spcAft>
            </a:pPr>
            <a:r>
              <a:rPr lang="en-US" sz="1800" dirty="0">
                <a:effectLst/>
                <a:ea typeface="Calibri" panose="020F0502020204030204" pitchFamily="34" charset="0"/>
                <a:cs typeface="Times New Roman" panose="02020603050405020304" pitchFamily="18" charset="0"/>
              </a:rPr>
              <a:t>Investigative activities by law enforcement or regulatory agencies </a:t>
            </a:r>
          </a:p>
          <a:p>
            <a:pPr marL="283464" lvl="1">
              <a:spcBef>
                <a:spcPts val="500"/>
              </a:spcBef>
              <a:spcAft>
                <a:spcPts val="500"/>
              </a:spcAft>
            </a:pPr>
            <a:r>
              <a:rPr lang="en-US" sz="1800" dirty="0">
                <a:effectLst/>
                <a:ea typeface="Calibri" panose="020F0502020204030204" pitchFamily="34" charset="0"/>
                <a:cs typeface="Times New Roman" panose="02020603050405020304" pitchFamily="18" charset="0"/>
              </a:rPr>
              <a:t>Whistleblower tips or anonymous letter</a:t>
            </a:r>
          </a:p>
          <a:p>
            <a:pPr marL="283464" lvl="1">
              <a:spcBef>
                <a:spcPts val="500"/>
              </a:spcBef>
              <a:spcAft>
                <a:spcPts val="500"/>
              </a:spcAft>
            </a:pPr>
            <a:r>
              <a:rPr lang="en-US" sz="1800" dirty="0">
                <a:effectLst/>
                <a:ea typeface="Calibri" panose="020F0502020204030204" pitchFamily="34" charset="0"/>
                <a:cs typeface="Times New Roman" panose="02020603050405020304" pitchFamily="18" charset="0"/>
              </a:rPr>
              <a:t>An employee complaint</a:t>
            </a:r>
          </a:p>
          <a:p>
            <a:pPr marL="283464" lvl="1">
              <a:spcBef>
                <a:spcPts val="500"/>
              </a:spcBef>
              <a:spcAft>
                <a:spcPts val="500"/>
              </a:spcAft>
            </a:pPr>
            <a:r>
              <a:rPr lang="en-US" sz="1800" dirty="0">
                <a:effectLst/>
                <a:ea typeface="Calibri" panose="020F0502020204030204" pitchFamily="34" charset="0"/>
                <a:cs typeface="Times New Roman" panose="02020603050405020304" pitchFamily="18" charset="0"/>
              </a:rPr>
              <a:t>Audit identifies missing assets</a:t>
            </a:r>
          </a:p>
          <a:p>
            <a:pPr marL="283464" lvl="1">
              <a:spcBef>
                <a:spcPts val="500"/>
              </a:spcBef>
              <a:spcAft>
                <a:spcPts val="500"/>
              </a:spcAft>
            </a:pPr>
            <a:r>
              <a:rPr lang="en-US" sz="1800" dirty="0">
                <a:effectLst/>
                <a:ea typeface="Calibri" panose="020F0502020204030204" pitchFamily="34" charset="0"/>
                <a:cs typeface="Times New Roman" panose="02020603050405020304" pitchFamily="18" charset="0"/>
              </a:rPr>
              <a:t>Hacking of proprietary information systems</a:t>
            </a:r>
          </a:p>
          <a:p>
            <a:pPr marL="283464" lvl="1">
              <a:spcBef>
                <a:spcPts val="500"/>
              </a:spcBef>
              <a:spcAft>
                <a:spcPts val="500"/>
              </a:spcAft>
            </a:pPr>
            <a:r>
              <a:rPr lang="en-US" sz="1800" dirty="0">
                <a:effectLst/>
                <a:ea typeface="Calibri" panose="020F0502020204030204" pitchFamily="34" charset="0"/>
                <a:cs typeface="Times New Roman" panose="02020603050405020304" pitchFamily="18" charset="0"/>
              </a:rPr>
              <a:t>Unauthorized removal of proprietary data</a:t>
            </a:r>
          </a:p>
          <a:p>
            <a:pPr marL="283464" lvl="1">
              <a:spcBef>
                <a:spcPts val="500"/>
              </a:spcBef>
              <a:spcAft>
                <a:spcPts val="500"/>
              </a:spcAft>
            </a:pPr>
            <a:r>
              <a:rPr lang="en-US" sz="1800" dirty="0">
                <a:effectLst/>
                <a:ea typeface="Calibri" panose="020F0502020204030204" pitchFamily="34" charset="0"/>
                <a:cs typeface="Times New Roman" panose="02020603050405020304" pitchFamily="18" charset="0"/>
              </a:rPr>
              <a:t>Receipt of a threat of litigation</a:t>
            </a:r>
          </a:p>
          <a:p>
            <a:pPr marL="283464" lvl="1">
              <a:spcBef>
                <a:spcPts val="500"/>
              </a:spcBef>
              <a:spcAft>
                <a:spcPts val="500"/>
              </a:spcAft>
            </a:pPr>
            <a:r>
              <a:rPr lang="en-US" sz="1800" dirty="0">
                <a:effectLst/>
                <a:ea typeface="Calibri" panose="020F0502020204030204" pitchFamily="34" charset="0"/>
                <a:cs typeface="Times New Roman" panose="02020603050405020304" pitchFamily="18" charset="0"/>
              </a:rPr>
              <a:t>Adverse media reporting</a:t>
            </a:r>
          </a:p>
          <a:p>
            <a:pPr marL="0" marR="0">
              <a:spcBef>
                <a:spcPts val="0"/>
              </a:spcBef>
              <a:spcAft>
                <a:spcPts val="0"/>
              </a:spcAft>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dirty="0"/>
          </a:p>
          <a:p>
            <a:pPr marL="338138" indent="-306388">
              <a:spcAft>
                <a:spcPct val="0"/>
              </a:spcAft>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410700" algn="l"/>
                <a:tab pos="10134600" algn="l"/>
                <a:tab pos="10858500" algn="l"/>
              </a:tabLst>
              <a:defRPr/>
            </a:pPr>
            <a:endParaRPr lang="en-US" altLang="en-US" u="sng" dirty="0"/>
          </a:p>
        </p:txBody>
      </p:sp>
      <p:sp>
        <p:nvSpPr>
          <p:cNvPr id="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spTree>
    <p:extLst>
      <p:ext uri="{BB962C8B-B14F-4D97-AF65-F5344CB8AC3E}">
        <p14:creationId xmlns:p14="http://schemas.microsoft.com/office/powerpoint/2010/main" val="24812820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bout This Series"/>
          <p:cNvSpPr txBox="1">
            <a:spLocks noGrp="1"/>
          </p:cNvSpPr>
          <p:nvPr>
            <p:ph type="title"/>
          </p:nvPr>
        </p:nvSpPr>
        <p:spPr>
          <a:prstGeom prst="rect">
            <a:avLst/>
          </a:prstGeom>
        </p:spPr>
        <p:txBody>
          <a:bodyPr>
            <a:normAutofit/>
          </a:bodyPr>
          <a:lstStyle/>
          <a:p>
            <a:r>
              <a:rPr lang="en-US" sz="2800" dirty="0"/>
              <a:t>Triggering Crisis Management</a:t>
            </a:r>
            <a:endParaRPr sz="2800" dirty="0"/>
          </a:p>
        </p:txBody>
      </p:sp>
      <p:sp>
        <p:nvSpPr>
          <p:cNvPr id="56" name="Enter in the webinar series description here. (Helvetica, 18pt, 1.2 line height)…"/>
          <p:cNvSpPr txBox="1">
            <a:spLocks noGrp="1"/>
          </p:cNvSpPr>
          <p:nvPr>
            <p:ph type="body" idx="1"/>
          </p:nvPr>
        </p:nvSpPr>
        <p:spPr>
          <a:xfrm>
            <a:off x="387350" y="844560"/>
            <a:ext cx="9491178" cy="4348896"/>
          </a:xfrm>
          <a:prstGeom prst="rect">
            <a:avLst/>
          </a:prstGeom>
        </p:spPr>
        <p:txBody>
          <a:bodyPr/>
          <a:lstStyle/>
          <a:p>
            <a:pPr marL="283464" lvl="1">
              <a:spcBef>
                <a:spcPts val="1200"/>
              </a:spcBef>
              <a:spcAft>
                <a:spcPts val="12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At the onset of a triggering incident, a dedicated crisis management team comprised of cross-functional business unit leaders that reports to the GC or Board should be assembled</a:t>
            </a:r>
          </a:p>
          <a:p>
            <a:pPr marL="283464" lvl="1">
              <a:spcBef>
                <a:spcPts val="1200"/>
              </a:spcBef>
              <a:spcAft>
                <a:spcPts val="12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Preliminary assessment should be conducted on the allegations or issues to determine the response strategy, including the use of appropriate incident response playbooks that may already exist</a:t>
            </a:r>
          </a:p>
          <a:p>
            <a:pPr marL="283464" lvl="1">
              <a:spcBef>
                <a:spcPts val="1200"/>
              </a:spcBef>
              <a:spcAft>
                <a:spcPts val="12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Should also identify key intervention actions, which may include the suspension of senior executives named in the allegations as well as mitigation and contingency plans</a:t>
            </a:r>
          </a:p>
          <a:p>
            <a:pPr marL="283464" lvl="1">
              <a:spcBef>
                <a:spcPts val="1200"/>
              </a:spcBef>
              <a:spcAft>
                <a:spcPts val="12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Robust communication strategies, both internal and external, are key to protecting confidential and sensitive information</a:t>
            </a:r>
            <a:endParaRPr lang="en-US" sz="1600" dirty="0">
              <a:ea typeface="Calibri" panose="020F0502020204030204" pitchFamily="34" charset="0"/>
              <a:cs typeface="Times New Roman" panose="02020603050405020304" pitchFamily="18" charset="0"/>
            </a:endParaRPr>
          </a:p>
          <a:p>
            <a:pPr marL="914400" lvl="4" indent="-285750">
              <a:spcBef>
                <a:spcPts val="1200"/>
              </a:spcBef>
              <a:spcAft>
                <a:spcPts val="1200"/>
              </a:spcAft>
              <a:buFont typeface="Courier New" panose="02070309020205020404" pitchFamily="49" charset="0"/>
              <a:buChar char="o"/>
            </a:pPr>
            <a:r>
              <a:rPr lang="en-US" sz="1600" dirty="0">
                <a:effectLst/>
                <a:ea typeface="Calibri" panose="020F0502020204030204" pitchFamily="34" charset="0"/>
                <a:cs typeface="Times New Roman" panose="02020603050405020304" pitchFamily="18" charset="0"/>
              </a:rPr>
              <a:t>Legal professional privilege protocols may be adopted to protect attorney client privilege over confidential information (i.e. situation analyses, mitigation plans, and strategies, etc.)</a:t>
            </a:r>
          </a:p>
          <a:p>
            <a:pPr marL="1371600" marR="0" lvl="1" indent="-285750">
              <a:lnSpc>
                <a:spcPct val="107000"/>
              </a:lnSpc>
              <a:spcBef>
                <a:spcPts val="0"/>
              </a:spcBef>
              <a:spcAft>
                <a:spcPts val="800"/>
              </a:spcAft>
              <a:buFont typeface="+mj-lt"/>
              <a:buAutoNum type="alphaL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1" indent="0">
              <a:lnSpc>
                <a:spcPct val="100000"/>
              </a:lnSpc>
              <a:spcBef>
                <a:spcPts val="0"/>
              </a:spcBef>
              <a:spcAft>
                <a:spcPts val="800"/>
              </a:spcAft>
              <a:buNone/>
            </a:pPr>
            <a:endParaRPr dirty="0"/>
          </a:p>
        </p:txBody>
      </p:sp>
      <p:sp>
        <p:nvSpPr>
          <p:cNvPr id="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2.xml><?xml version="1.0" encoding="utf-8"?>
<a:themeOverride xmlns:a="http://schemas.openxmlformats.org/drawingml/2006/main">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4691</TotalTime>
  <Words>4476</Words>
  <Application>Microsoft Office PowerPoint</Application>
  <PresentationFormat>Custom</PresentationFormat>
  <Paragraphs>430</Paragraphs>
  <Slides>46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Arial</vt:lpstr>
      <vt:lpstr>Calibri</vt:lpstr>
      <vt:lpstr>Calibri Light</vt:lpstr>
      <vt:lpstr>Courier New</vt:lpstr>
      <vt:lpstr>Georgia</vt:lpstr>
      <vt:lpstr>Gotham Book</vt:lpstr>
      <vt:lpstr>Helvetica</vt:lpstr>
      <vt:lpstr>Helvetica Neue</vt:lpstr>
      <vt:lpstr>Wingdings</vt:lpstr>
      <vt:lpstr>Office Theme</vt:lpstr>
      <vt:lpstr>Custom Design</vt:lpstr>
      <vt:lpstr>1_Office Theme</vt:lpstr>
      <vt:lpstr>PowerPoint Presentation</vt:lpstr>
      <vt:lpstr>About the Episode - Special Issues Require Special Attention: Retaining Experts &amp; Conducting Investigations</vt:lpstr>
      <vt:lpstr>Bare Bone Board Basics – for the Private Company</vt:lpstr>
      <vt:lpstr>Disclaimer</vt:lpstr>
      <vt:lpstr>Webinar Faculty</vt:lpstr>
      <vt:lpstr>What is a “Corporate Investigation”?</vt:lpstr>
      <vt:lpstr>“Corporate Investigation” – The Financial Poise Definition</vt:lpstr>
      <vt:lpstr>Incidents that May Trigger an Investigation </vt:lpstr>
      <vt:lpstr>Triggering Crisis Management</vt:lpstr>
      <vt:lpstr> Deciding Whether to Conduct an Investigation </vt:lpstr>
      <vt:lpstr>Deciding Whether to Conduct an Investigation (con’t)</vt:lpstr>
      <vt:lpstr>Overview of the Board’s Role</vt:lpstr>
      <vt:lpstr>When Should the Board Drive the Investigation?</vt:lpstr>
      <vt:lpstr>When Should the Board Drive the Investigation? (cont’d)</vt:lpstr>
      <vt:lpstr>Investigations Are Often Subject to After the Fact Scrutiny by Third Parties</vt:lpstr>
      <vt:lpstr>One Size Investigation Does Not Fit All</vt:lpstr>
      <vt:lpstr>Conducting the Investigation - Overview</vt:lpstr>
      <vt:lpstr>  Conducting the Investigation – Goals and Parameters of the Investigation  </vt:lpstr>
      <vt:lpstr>Conducting the Investigation – Document Preservation </vt:lpstr>
      <vt:lpstr>  Conducting the Investigation – Disclosure  </vt:lpstr>
      <vt:lpstr> Conducting the Investigation – Document Review  </vt:lpstr>
      <vt:lpstr> Conducting the Investigation – Witness Interviews </vt:lpstr>
      <vt:lpstr> Conducting the Investigation – Witness Interviews (cont’d) </vt:lpstr>
      <vt:lpstr> Conducting the Investigation – Establishing a Public Relations Strategy   </vt:lpstr>
      <vt:lpstr>Conducting the Investigation – Concluding the Investigation</vt:lpstr>
      <vt:lpstr> Hot Issues That Can Drive the Need for an Investigation   </vt:lpstr>
      <vt:lpstr>Individual Accountability for Corporate Wrongdoing (“Yates Memo”) </vt:lpstr>
      <vt:lpstr>Individual Accountability for Corporate Wrongdoing (“Yates Memo”) </vt:lpstr>
      <vt:lpstr>New FCPA Enforcement</vt:lpstr>
      <vt:lpstr>Special Considerations in Whistleblower Investigations</vt:lpstr>
      <vt:lpstr>Special Considerations in Government &amp; Regulatory Investigations </vt:lpstr>
      <vt:lpstr>Cross-Border Issues</vt:lpstr>
      <vt:lpstr>Best Internal Practices</vt:lpstr>
      <vt:lpstr>Prevention – Best Practices</vt:lpstr>
      <vt:lpstr>About the Faculty</vt:lpstr>
      <vt:lpstr>Allan Grafman</vt:lpstr>
      <vt:lpstr>Andrew Lelling</vt:lpstr>
      <vt:lpstr>Derek Cohen </vt:lpstr>
      <vt:lpstr>Guillermo Christensen </vt:lpstr>
      <vt:lpstr>Jonathan Friedland </vt:lpstr>
      <vt:lpstr>About the Co-Producers</vt:lpstr>
      <vt:lpstr> About Private Directors Association® </vt:lpstr>
      <vt:lpstr>The Co-Producing Chapters </vt:lpstr>
      <vt:lpstr>About Executive Forum </vt:lpstr>
      <vt:lpstr>About Financial Poise™ </vt:lpstr>
      <vt:lpstr>Additional Information &amp;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Hajar Jouglaf</cp:lastModifiedBy>
  <cp:revision>280</cp:revision>
  <dcterms:modified xsi:type="dcterms:W3CDTF">2022-07-13T16:41:34Z</dcterms:modified>
</cp:coreProperties>
</file>