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77" r:id="rId21"/>
    <p:sldId id="279" r:id="rId22"/>
    <p:sldId id="281" r:id="rId23"/>
    <p:sldId id="282" r:id="rId24"/>
    <p:sldId id="283" r:id="rId25"/>
    <p:sldId id="284" r:id="rId26"/>
    <p:sldId id="285" r:id="rId27"/>
    <p:sldId id="286" r:id="rId28"/>
    <p:sldId id="287" r:id="rId29"/>
    <p:sldId id="288" r:id="rId30"/>
    <p:sldId id="289" r:id="rId31"/>
    <p:sldId id="291" r:id="rId32"/>
    <p:sldId id="290" r:id="rId33"/>
    <p:sldId id="292" r:id="rId34"/>
    <p:sldId id="293" r:id="rId35"/>
    <p:sldId id="294" r:id="rId36"/>
    <p:sldId id="295" r:id="rId37"/>
    <p:sldId id="296" r:id="rId38"/>
    <p:sldId id="298" r:id="rId39"/>
    <p:sldId id="297"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3289BB-12D6-A0F0-E400-33D2358AE3BA}" name="Jillian Alsberry" initials="JA" userId="bb0892a407dd4ce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57" d="100"/>
          <a:sy n="157" d="100"/>
        </p:scale>
        <p:origin x="7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Pre-Restructuring</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65E-4D1D-8BAD-5EB72F5A6889}"/>
              </c:ext>
            </c:extLst>
          </c:dPt>
          <c:dPt>
            <c:idx val="1"/>
            <c:bubble3D val="0"/>
            <c:spPr>
              <a:solidFill>
                <a:srgbClr val="10CF9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65E-4D1D-8BAD-5EB72F5A6889}"/>
              </c:ext>
            </c:extLst>
          </c:dPt>
          <c:dLbls>
            <c:dLbl>
              <c:idx val="0"/>
              <c:layout>
                <c:manualLayout>
                  <c:x val="-0.15733097344845745"/>
                  <c:y val="-3.477463333029242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Helvetica" panose="020B0604020202020204" pitchFamily="34" charset="0"/>
                        <a:ea typeface="+mn-ea"/>
                        <a:cs typeface="Helvetica" panose="020B0604020202020204" pitchFamily="34" charset="0"/>
                      </a:defRPr>
                    </a:pPr>
                    <a:fld id="{C6C2A2CB-D1FE-4090-B371-7CB21611CD8A}" type="CATEGORYNAME">
                      <a:rPr lang="en-US" sz="1000">
                        <a:solidFill>
                          <a:schemeClr val="bg1"/>
                        </a:solidFill>
                        <a:latin typeface="Helvetica" panose="020B0604020202020204" pitchFamily="34" charset="0"/>
                        <a:cs typeface="Helvetica" panose="020B0604020202020204" pitchFamily="34" charset="0"/>
                      </a:rPr>
                      <a:pPr>
                        <a:defRPr sz="1330" b="1" i="0" u="none" strike="noStrike" kern="1200" spc="0" baseline="0">
                          <a:solidFill>
                            <a:schemeClr val="accent1"/>
                          </a:solidFill>
                          <a:latin typeface="Helvetica" panose="020B0604020202020204" pitchFamily="34" charset="0"/>
                          <a:ea typeface="+mn-ea"/>
                          <a:cs typeface="Helvetica" panose="020B0604020202020204" pitchFamily="34" charset="0"/>
                        </a:defRPr>
                      </a:pPr>
                      <a:t>[CATEGORY NAME]</a:t>
                    </a:fld>
                    <a:r>
                      <a:rPr lang="en-US" sz="1000" baseline="0" dirty="0">
                        <a:solidFill>
                          <a:schemeClr val="bg1"/>
                        </a:solidFill>
                        <a:latin typeface="Helvetica" panose="020B0604020202020204" pitchFamily="34" charset="0"/>
                        <a:cs typeface="Helvetica" panose="020B0604020202020204" pitchFamily="34" charset="0"/>
                      </a:rPr>
                      <a:t>
</a:t>
                    </a:r>
                    <a:fld id="{13B364F9-9A51-4D6F-8FA3-71CCA1083A92}" type="PERCENTAGE">
                      <a:rPr lang="en-US" sz="1000" baseline="0">
                        <a:solidFill>
                          <a:schemeClr val="bg1"/>
                        </a:solidFill>
                        <a:latin typeface="Helvetica" panose="020B0604020202020204" pitchFamily="34" charset="0"/>
                        <a:cs typeface="Helvetica" panose="020B0604020202020204" pitchFamily="34" charset="0"/>
                      </a:rPr>
                      <a:pPr>
                        <a:defRPr sz="1330" b="1" i="0" u="none" strike="noStrike" kern="1200" spc="0" baseline="0">
                          <a:solidFill>
                            <a:schemeClr val="accent1"/>
                          </a:solidFill>
                          <a:latin typeface="Helvetica" panose="020B0604020202020204" pitchFamily="34" charset="0"/>
                          <a:ea typeface="+mn-ea"/>
                          <a:cs typeface="Helvetica" panose="020B0604020202020204" pitchFamily="34" charset="0"/>
                        </a:defRPr>
                      </a:pPr>
                      <a:t>[PERCENTAGE]</a:t>
                    </a:fld>
                    <a:endParaRPr lang="en-US" sz="1000" baseline="0" dirty="0">
                      <a:solidFill>
                        <a:schemeClr val="bg1"/>
                      </a:solidFill>
                      <a:latin typeface="Helvetica" panose="020B0604020202020204" pitchFamily="34" charset="0"/>
                      <a:cs typeface="Helvetica" panose="020B0604020202020204" pitchFamily="34" charset="0"/>
                    </a:endParaRPr>
                  </a:p>
                </c:rich>
              </c:tx>
              <c:spPr>
                <a:noFill/>
                <a:ln>
                  <a:noFill/>
                </a:ln>
                <a:effectLst/>
              </c:spPr>
              <c:dLblPos val="bestFit"/>
              <c:showLegendKey val="1"/>
              <c:showVal val="1"/>
              <c:showCatName val="1"/>
              <c:showSerName val="1"/>
              <c:showPercent val="1"/>
              <c:showBubbleSize val="1"/>
              <c:extLst>
                <c:ext xmlns:c15="http://schemas.microsoft.com/office/drawing/2012/chart" uri="{CE6537A1-D6FC-4f65-9D91-7224C49458BB}">
                  <c15:layout>
                    <c:manualLayout>
                      <c:w val="0.33313455924650159"/>
                      <c:h val="0.30526607041424941"/>
                    </c:manualLayout>
                  </c15:layout>
                  <c15:dlblFieldTable/>
                  <c15:showDataLabelsRange val="0"/>
                </c:ext>
                <c:ext xmlns:c16="http://schemas.microsoft.com/office/drawing/2014/chart" uri="{C3380CC4-5D6E-409C-BE32-E72D297353CC}">
                  <c16:uniqueId val="{00000001-865E-4D1D-8BAD-5EB72F5A6889}"/>
                </c:ext>
              </c:extLst>
            </c:dLbl>
            <c:dLbl>
              <c:idx val="1"/>
              <c:layout>
                <c:manualLayout>
                  <c:x val="0.12870993725846616"/>
                  <c:y val="4.8325466270366421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Helvetica" panose="020B0604020202020204" pitchFamily="34" charset="0"/>
                        <a:ea typeface="+mn-ea"/>
                        <a:cs typeface="Helvetica" panose="020B0604020202020204" pitchFamily="34" charset="0"/>
                      </a:defRPr>
                    </a:pPr>
                    <a:fld id="{70F06574-1FB5-44E3-847D-67D5C744D980}" type="CATEGORYNAME">
                      <a:rPr lang="en-US" sz="1000">
                        <a:solidFill>
                          <a:schemeClr val="bg1"/>
                        </a:solidFill>
                        <a:latin typeface="Helvetica" panose="020B0604020202020204" pitchFamily="34" charset="0"/>
                        <a:cs typeface="Helvetica" panose="020B0604020202020204" pitchFamily="34" charset="0"/>
                      </a:rPr>
                      <a:pPr>
                        <a:defRPr sz="1330" b="1" i="0" u="none" strike="noStrike" kern="1200" spc="0" baseline="0">
                          <a:solidFill>
                            <a:schemeClr val="accent1"/>
                          </a:solidFill>
                          <a:latin typeface="Helvetica" panose="020B0604020202020204" pitchFamily="34" charset="0"/>
                          <a:ea typeface="+mn-ea"/>
                          <a:cs typeface="Helvetica" panose="020B0604020202020204" pitchFamily="34" charset="0"/>
                        </a:defRPr>
                      </a:pPr>
                      <a:t>[CATEGORY NAME]</a:t>
                    </a:fld>
                    <a:r>
                      <a:rPr lang="en-US" sz="1000" baseline="0" dirty="0">
                        <a:solidFill>
                          <a:schemeClr val="bg1"/>
                        </a:solidFill>
                        <a:latin typeface="Helvetica" panose="020B0604020202020204" pitchFamily="34" charset="0"/>
                        <a:cs typeface="Helvetica" panose="020B0604020202020204" pitchFamily="34" charset="0"/>
                      </a:rPr>
                      <a:t>
</a:t>
                    </a:r>
                    <a:fld id="{DB8C2798-B9E2-4FA0-9880-C08B4F6902A0}" type="PERCENTAGE">
                      <a:rPr lang="en-US" sz="1000" baseline="0">
                        <a:solidFill>
                          <a:schemeClr val="bg1"/>
                        </a:solidFill>
                        <a:latin typeface="Helvetica" panose="020B0604020202020204" pitchFamily="34" charset="0"/>
                        <a:cs typeface="Helvetica" panose="020B0604020202020204" pitchFamily="34" charset="0"/>
                      </a:rPr>
                      <a:pPr>
                        <a:defRPr sz="1330" b="1" i="0" u="none" strike="noStrike" kern="1200" spc="0" baseline="0">
                          <a:solidFill>
                            <a:schemeClr val="accent1"/>
                          </a:solidFill>
                          <a:latin typeface="Helvetica" panose="020B0604020202020204" pitchFamily="34" charset="0"/>
                          <a:ea typeface="+mn-ea"/>
                          <a:cs typeface="Helvetica" panose="020B0604020202020204" pitchFamily="34" charset="0"/>
                        </a:defRPr>
                      </a:pPr>
                      <a:t>[PERCENTAGE]</a:t>
                    </a:fld>
                    <a:endParaRPr lang="en-US" sz="1000" baseline="0" dirty="0">
                      <a:solidFill>
                        <a:schemeClr val="bg1"/>
                      </a:solidFill>
                      <a:latin typeface="Helvetica" panose="020B0604020202020204" pitchFamily="34" charset="0"/>
                      <a:cs typeface="Helvetica" panose="020B0604020202020204" pitchFamily="34" charset="0"/>
                    </a:endParaRPr>
                  </a:p>
                </c:rich>
              </c:tx>
              <c:spPr>
                <a:noFill/>
                <a:ln>
                  <a:noFill/>
                </a:ln>
                <a:effectLst/>
              </c:spPr>
              <c:dLblPos val="bestFit"/>
              <c:showLegendKey val="0"/>
              <c:showVal val="1"/>
              <c:showCatName val="1"/>
              <c:showSerName val="1"/>
              <c:showPercent val="1"/>
              <c:showBubbleSize val="1"/>
              <c:extLst>
                <c:ext xmlns:c15="http://schemas.microsoft.com/office/drawing/2012/chart" uri="{CE6537A1-D6FC-4f65-9D91-7224C49458BB}">
                  <c15:layout>
                    <c:manualLayout>
                      <c:w val="0.38531377050389837"/>
                      <c:h val="0.3634583090713937"/>
                    </c:manualLayout>
                  </c15:layout>
                  <c15:dlblFieldTable/>
                  <c15:showDataLabelsRange val="0"/>
                </c:ext>
                <c:ext xmlns:c16="http://schemas.microsoft.com/office/drawing/2014/chart" uri="{C3380CC4-5D6E-409C-BE32-E72D297353CC}">
                  <c16:uniqueId val="{00000003-865E-4D1D-8BAD-5EB72F5A6889}"/>
                </c:ext>
              </c:extLst>
            </c:dLbl>
            <c:spPr>
              <a:noFill/>
              <a:ln>
                <a:noFill/>
              </a:ln>
              <a:effectLst/>
            </c:spPr>
            <c:dLblPos val="outEnd"/>
            <c:showLegendKey val="1"/>
            <c:showVal val="1"/>
            <c:showCatName val="1"/>
            <c:showSerName val="1"/>
            <c:showPercent val="1"/>
            <c:showBubbleSize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Owned by Founder</c:v>
                </c:pt>
                <c:pt idx="1">
                  <c:v>Owned by Financial Partner</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865E-4D1D-8BAD-5EB72F5A6889}"/>
            </c:ext>
          </c:extLst>
        </c:ser>
        <c:dLbls>
          <c:showLegendKey val="1"/>
          <c:showVal val="1"/>
          <c:showCatName val="1"/>
          <c:showSerName val="1"/>
          <c:showPercent val="1"/>
          <c:showBubbleSize val="1"/>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1"/>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14923788657126"/>
          <c:y val="0.22264556467370067"/>
          <c:w val="0.36555994876777781"/>
          <c:h val="0.64295185349880857"/>
        </c:manualLayout>
      </c:layout>
      <c:pieChart>
        <c:varyColors val="1"/>
        <c:ser>
          <c:idx val="0"/>
          <c:order val="0"/>
          <c:tx>
            <c:strRef>
              <c:f>Sheet1!$B$1</c:f>
              <c:strCache>
                <c:ptCount val="1"/>
                <c:pt idx="0">
                  <c:v>Pre-Restructuring</c:v>
                </c:pt>
              </c:strCache>
            </c:strRef>
          </c:tx>
          <c:dPt>
            <c:idx val="0"/>
            <c:bubble3D val="0"/>
            <c:extLst>
              <c:ext xmlns:c16="http://schemas.microsoft.com/office/drawing/2014/chart" uri="{C3380CC4-5D6E-409C-BE32-E72D297353CC}">
                <c16:uniqueId val="{00000000-215E-4763-BEE7-B69386497242}"/>
              </c:ext>
            </c:extLst>
          </c:dPt>
          <c:dPt>
            <c:idx val="1"/>
            <c:bubble3D val="0"/>
            <c:extLst>
              <c:ext xmlns:c16="http://schemas.microsoft.com/office/drawing/2014/chart" uri="{C3380CC4-5D6E-409C-BE32-E72D297353CC}">
                <c16:uniqueId val="{00000001-215E-4763-BEE7-B69386497242}"/>
              </c:ext>
            </c:extLst>
          </c:dPt>
          <c:dPt>
            <c:idx val="2"/>
            <c:bubble3D val="0"/>
            <c:extLst>
              <c:ext xmlns:c16="http://schemas.microsoft.com/office/drawing/2014/chart" uri="{C3380CC4-5D6E-409C-BE32-E72D297353CC}">
                <c16:uniqueId val="{00000002-215E-4763-BEE7-B69386497242}"/>
              </c:ext>
            </c:extLst>
          </c:dPt>
          <c:dPt>
            <c:idx val="3"/>
            <c:bubble3D val="0"/>
            <c:extLst>
              <c:ext xmlns:c16="http://schemas.microsoft.com/office/drawing/2014/chart" uri="{C3380CC4-5D6E-409C-BE32-E72D297353CC}">
                <c16:uniqueId val="{00000003-215E-4763-BEE7-B69386497242}"/>
              </c:ext>
            </c:extLst>
          </c:dPt>
          <c:dLbls>
            <c:dLbl>
              <c:idx val="0"/>
              <c:layout>
                <c:manualLayout>
                  <c:x val="-0.12827339689618841"/>
                  <c:y val="0.13171494179303378"/>
                </c:manualLayout>
              </c:layout>
              <c:tx>
                <c:rich>
                  <a:bodyPr/>
                  <a:lstStyle/>
                  <a:p>
                    <a:fld id="{1B44A1D4-BD79-47BA-86C5-6E8B4B833FDA}" type="CATEGORYNAME">
                      <a:rPr lang="en-US" sz="1200" dirty="0">
                        <a:solidFill>
                          <a:schemeClr val="bg1"/>
                        </a:solidFill>
                      </a:rPr>
                      <a:pPr/>
                      <a:t>[CATEGORY NAME]</a:t>
                    </a:fld>
                    <a:r>
                      <a:rPr lang="en-US" sz="1200" baseline="0" dirty="0">
                        <a:solidFill>
                          <a:schemeClr val="bg1"/>
                        </a:solidFill>
                      </a:rPr>
                      <a:t>
15%</a:t>
                    </a:r>
                  </a:p>
                </c:rich>
              </c:tx>
              <c:dLblPos val="bestFit"/>
              <c:showLegendKey val="0"/>
              <c:showVal val="1"/>
              <c:showCatName val="1"/>
              <c:showSerName val="1"/>
              <c:showPercent val="1"/>
              <c:showBubbleSize val="1"/>
              <c:extLst>
                <c:ext xmlns:c15="http://schemas.microsoft.com/office/drawing/2012/chart" uri="{CE6537A1-D6FC-4f65-9D91-7224C49458BB}">
                  <c15:layout>
                    <c:manualLayout>
                      <c:w val="0.20669646153830148"/>
                      <c:h val="0.11648021593867566"/>
                    </c:manualLayout>
                  </c15:layout>
                  <c15:dlblFieldTable/>
                  <c15:showDataLabelsRange val="0"/>
                </c:ext>
                <c:ext xmlns:c16="http://schemas.microsoft.com/office/drawing/2014/chart" uri="{C3380CC4-5D6E-409C-BE32-E72D297353CC}">
                  <c16:uniqueId val="{00000000-215E-4763-BEE7-B69386497242}"/>
                </c:ext>
              </c:extLst>
            </c:dLbl>
            <c:dLbl>
              <c:idx val="1"/>
              <c:layout>
                <c:manualLayout>
                  <c:x val="-0.10619519419884073"/>
                  <c:y val="3.7173735559217866E-2"/>
                </c:manualLayout>
              </c:layout>
              <c:tx>
                <c:rich>
                  <a:bodyPr/>
                  <a:lstStyle/>
                  <a:p>
                    <a:fld id="{DA978379-07DC-410C-A931-AC162ABF8440}" type="CATEGORYNAME">
                      <a:rPr lang="en-US" sz="1200">
                        <a:solidFill>
                          <a:schemeClr val="bg1"/>
                        </a:solidFill>
                      </a:rPr>
                      <a:pPr/>
                      <a:t>[CATEGORY NAME]</a:t>
                    </a:fld>
                    <a:r>
                      <a:rPr lang="en-US" sz="1200" baseline="0" dirty="0">
                        <a:solidFill>
                          <a:schemeClr val="bg1"/>
                        </a:solidFill>
                      </a:rPr>
                      <a:t>
10%</a:t>
                    </a:r>
                  </a:p>
                </c:rich>
              </c:tx>
              <c:dLblPos val="bestFit"/>
              <c:showLegendKey val="0"/>
              <c:showVal val="1"/>
              <c:showCatName val="1"/>
              <c:showSerName val="1"/>
              <c:showPercent val="1"/>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1-215E-4763-BEE7-B69386497242}"/>
                </c:ext>
              </c:extLst>
            </c:dLbl>
            <c:dLbl>
              <c:idx val="2"/>
              <c:layout>
                <c:manualLayout>
                  <c:x val="-6.8569721351731686E-2"/>
                  <c:y val="-0.2039592942514854"/>
                </c:manualLayout>
              </c:layout>
              <c:tx>
                <c:rich>
                  <a:bodyPr rot="0" vert="horz"/>
                  <a:lstStyle/>
                  <a:p>
                    <a:pPr>
                      <a:defRPr sz="1200" b="1">
                        <a:solidFill>
                          <a:schemeClr val="bg1"/>
                        </a:solidFill>
                      </a:defRPr>
                    </a:pPr>
                    <a:r>
                      <a:rPr lang="en-US" sz="1200" b="1" dirty="0">
                        <a:solidFill>
                          <a:schemeClr val="bg1"/>
                        </a:solidFill>
                        <a:latin typeface="Helvetica" panose="020B0604020202020204" pitchFamily="34" charset="0"/>
                        <a:cs typeface="Helvetica" panose="020B0604020202020204" pitchFamily="34" charset="0"/>
                      </a:rPr>
                      <a:t>Old Equity
</a:t>
                    </a:r>
                    <a:fld id="{27C7B342-A8CD-4E01-B310-88AC80940734}" type="PERCENTAGE">
                      <a:rPr lang="en-US" sz="1200" b="1">
                        <a:solidFill>
                          <a:schemeClr val="bg1"/>
                        </a:solidFill>
                        <a:latin typeface="Helvetica" panose="020B0604020202020204" pitchFamily="34" charset="0"/>
                        <a:cs typeface="Helvetica" panose="020B0604020202020204" pitchFamily="34" charset="0"/>
                      </a:rPr>
                      <a:pPr>
                        <a:defRPr sz="1200" b="1">
                          <a:solidFill>
                            <a:schemeClr val="bg1"/>
                          </a:solidFill>
                        </a:defRPr>
                      </a:pPr>
                      <a:t>[PERCENTAGE]</a:t>
                    </a:fld>
                    <a:endParaRPr lang="en-US" sz="1200" b="1" dirty="0">
                      <a:solidFill>
                        <a:schemeClr val="bg1"/>
                      </a:solidFill>
                      <a:latin typeface="Helvetica" panose="020B0604020202020204" pitchFamily="34" charset="0"/>
                      <a:cs typeface="Helvetica" panose="020B0604020202020204" pitchFamily="34" charset="0"/>
                    </a:endParaRPr>
                  </a:p>
                </c:rich>
              </c:tx>
              <c:spPr>
                <a:noFill/>
                <a:ln>
                  <a:noFill/>
                </a:ln>
                <a:effectLst/>
              </c:spPr>
              <c:dLblPos val="bestFit"/>
              <c:showLegendKey val="0"/>
              <c:showVal val="1"/>
              <c:showCatName val="1"/>
              <c:showSerName val="1"/>
              <c:showPercent val="1"/>
              <c:showBubbleSize val="1"/>
              <c:extLst>
                <c:ext xmlns:c15="http://schemas.microsoft.com/office/drawing/2012/chart" uri="{CE6537A1-D6FC-4f65-9D91-7224C49458BB}">
                  <c15:layout>
                    <c:manualLayout>
                      <c:w val="0.19527064484020706"/>
                      <c:h val="0.17583298390855073"/>
                    </c:manualLayout>
                  </c15:layout>
                  <c15:dlblFieldTable/>
                  <c15:showDataLabelsRange val="0"/>
                </c:ext>
                <c:ext xmlns:c16="http://schemas.microsoft.com/office/drawing/2014/chart" uri="{C3380CC4-5D6E-409C-BE32-E72D297353CC}">
                  <c16:uniqueId val="{00000002-215E-4763-BEE7-B69386497242}"/>
                </c:ext>
              </c:extLst>
            </c:dLbl>
            <c:dLbl>
              <c:idx val="3"/>
              <c:layout>
                <c:manualLayout>
                  <c:x val="0.18663680805264854"/>
                  <c:y val="0.13139156980401243"/>
                </c:manualLayout>
              </c:layout>
              <c:tx>
                <c:rich>
                  <a:bodyPr/>
                  <a:lstStyle/>
                  <a:p>
                    <a:fld id="{970E0A94-713E-428A-91F0-8E29C4E2A94C}" type="CATEGORYNAME">
                      <a:rPr lang="en-US" sz="1000">
                        <a:solidFill>
                          <a:schemeClr val="bg1"/>
                        </a:solidFill>
                      </a:rPr>
                      <a:pPr/>
                      <a:t>[CATEGORY NAME]</a:t>
                    </a:fld>
                    <a:r>
                      <a:rPr lang="en-US" sz="1000" baseline="0" dirty="0">
                        <a:solidFill>
                          <a:schemeClr val="bg1"/>
                        </a:solidFill>
                      </a:rPr>
                      <a:t>
</a:t>
                    </a:r>
                    <a:fld id="{15A418BD-A52C-4E89-8F7F-B9488EB80F0B}" type="PERCENTAGE">
                      <a:rPr lang="en-US" sz="1000" baseline="0">
                        <a:solidFill>
                          <a:schemeClr val="bg1"/>
                        </a:solidFill>
                      </a:rPr>
                      <a:pPr/>
                      <a:t>[PERCENTAGE]</a:t>
                    </a:fld>
                    <a:endParaRPr lang="en-US" sz="1000" baseline="0" dirty="0">
                      <a:solidFill>
                        <a:schemeClr val="bg1"/>
                      </a:solidFill>
                    </a:endParaRPr>
                  </a:p>
                </c:rich>
              </c:tx>
              <c:dLblPos val="bestFit"/>
              <c:showLegendKey val="0"/>
              <c:showVal val="1"/>
              <c:showCatName val="1"/>
              <c:showSerName val="1"/>
              <c:showPercent val="1"/>
              <c:showBubbleSize val="1"/>
              <c:extLst>
                <c:ext xmlns:c15="http://schemas.microsoft.com/office/drawing/2012/chart" uri="{CE6537A1-D6FC-4f65-9D91-7224C49458BB}">
                  <c15:layout>
                    <c:manualLayout>
                      <c:w val="0.21325166415899741"/>
                      <c:h val="0.16064939999027525"/>
                    </c:manualLayout>
                  </c15:layout>
                  <c15:dlblFieldTable/>
                  <c15:showDataLabelsRange val="0"/>
                </c:ext>
                <c:ext xmlns:c16="http://schemas.microsoft.com/office/drawing/2014/chart" uri="{C3380CC4-5D6E-409C-BE32-E72D297353CC}">
                  <c16:uniqueId val="{00000003-215E-4763-BEE7-B69386497242}"/>
                </c:ext>
              </c:extLst>
            </c:dLbl>
            <c:spPr>
              <a:noFill/>
              <a:ln>
                <a:noFill/>
              </a:ln>
              <a:effectLst/>
            </c:spPr>
            <c:txPr>
              <a:bodyPr rot="0" vert="horz"/>
              <a:lstStyle/>
              <a:p>
                <a:pPr>
                  <a:defRPr sz="1200" b="1"/>
                </a:pPr>
                <a:endParaRPr lang="en-US"/>
              </a:p>
            </c:txPr>
            <c:dLblPos val="outEnd"/>
            <c:showLegendKey val="0"/>
            <c:showVal val="1"/>
            <c:showCatName val="1"/>
            <c:showSerName val="1"/>
            <c:showPercent val="1"/>
            <c:showBubbleSize val="1"/>
            <c:showLeaderLines val="1"/>
            <c:extLst>
              <c:ext xmlns:c15="http://schemas.microsoft.com/office/drawing/2012/chart" uri="{CE6537A1-D6FC-4f65-9D91-7224C49458BB}"/>
            </c:extLst>
          </c:dLbls>
          <c:cat>
            <c:strRef>
              <c:f>Sheet1!$A$2:$A$5</c:f>
              <c:strCache>
                <c:ptCount val="4"/>
                <c:pt idx="0">
                  <c:v>Landlord</c:v>
                </c:pt>
                <c:pt idx="1">
                  <c:v>Lender</c:v>
                </c:pt>
                <c:pt idx="2">
                  <c:v>Founder / Mgmt Sweat</c:v>
                </c:pt>
                <c:pt idx="3">
                  <c:v>Financial Partner</c:v>
                </c:pt>
              </c:strCache>
            </c:strRef>
          </c:cat>
          <c:val>
            <c:numRef>
              <c:f>Sheet1!$B$2:$B$5</c:f>
              <c:numCache>
                <c:formatCode>General</c:formatCode>
                <c:ptCount val="4"/>
                <c:pt idx="0">
                  <c:v>15</c:v>
                </c:pt>
                <c:pt idx="1">
                  <c:v>10</c:v>
                </c:pt>
                <c:pt idx="2">
                  <c:v>45</c:v>
                </c:pt>
                <c:pt idx="3">
                  <c:v>30</c:v>
                </c:pt>
              </c:numCache>
            </c:numRef>
          </c:val>
          <c:extLst>
            <c:ext xmlns:c16="http://schemas.microsoft.com/office/drawing/2014/chart" uri="{C3380CC4-5D6E-409C-BE32-E72D297353CC}">
              <c16:uniqueId val="{00000004-215E-4763-BEE7-B69386497242}"/>
            </c:ext>
          </c:extLst>
        </c:ser>
        <c:dLbls>
          <c:showLegendKey val="1"/>
          <c:showVal val="1"/>
          <c:showCatName val="1"/>
          <c:showSerName val="1"/>
          <c:showPercent val="1"/>
          <c:showBubbleSize val="1"/>
          <c:showLeaderLines val="1"/>
        </c:dLbls>
        <c:firstSliceAng val="0"/>
      </c:pieChart>
    </c:plotArea>
    <c:plotVisOnly val="1"/>
    <c:dispBlanksAs val="zero"/>
    <c:extLst>
      <c:ext xmlns:c16r3="http://schemas.microsoft.com/office/drawing/2017/03/chart" uri="{56B9EC1D-385E-4148-901F-78D8002777C0}">
        <c16r3:dataDisplayOptions16>
          <c16r3:dispNaAsBlank val="1"/>
        </c16r3:dataDisplayOptions16>
      </c:ext>
    </c:extLst>
    <c:showDLblsOverMax val="1"/>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B417B-1102-4320-842D-0F5F0EC760B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2DCCD5B-82D5-4682-91E8-7DDFDB49998A}">
      <dgm:prSet/>
      <dgm:spPr/>
      <dgm:t>
        <a:bodyPr/>
        <a:lstStyle/>
        <a:p>
          <a:pPr rtl="0"/>
          <a:r>
            <a:rPr lang="en-US" dirty="0">
              <a:latin typeface="Helvetica" panose="020B0604020202020204" pitchFamily="34" charset="0"/>
              <a:cs typeface="Helvetica" panose="020B0604020202020204" pitchFamily="34" charset="0"/>
            </a:rPr>
            <a:t>Generally, Creditor will agree to deferred payments, extended time of repayment, and/or reduced total amount of indebtedness.</a:t>
          </a:r>
        </a:p>
      </dgm:t>
    </dgm:pt>
    <dgm:pt modelId="{691A453F-06C8-4F82-A45E-6FC8E3673C78}" type="parTrans" cxnId="{94C70FC4-A968-4FF4-A801-4887C71174D6}">
      <dgm:prSet/>
      <dgm:spPr/>
      <dgm:t>
        <a:bodyPr/>
        <a:lstStyle/>
        <a:p>
          <a:endParaRPr lang="en-US"/>
        </a:p>
      </dgm:t>
    </dgm:pt>
    <dgm:pt modelId="{0DF0FB53-3346-4C83-9060-6B2893409358}" type="sibTrans" cxnId="{94C70FC4-A968-4FF4-A801-4887C71174D6}">
      <dgm:prSet/>
      <dgm:spPr/>
      <dgm:t>
        <a:bodyPr/>
        <a:lstStyle/>
        <a:p>
          <a:endParaRPr lang="en-US"/>
        </a:p>
      </dgm:t>
    </dgm:pt>
    <dgm:pt modelId="{B5FC2287-ED8D-4D6C-AC1E-2CD4AF08703D}">
      <dgm:prSet/>
      <dgm:spPr/>
      <dgm:t>
        <a:bodyPr/>
        <a:lstStyle/>
        <a:p>
          <a:pPr rtl="0"/>
          <a:r>
            <a:rPr lang="en-US" dirty="0">
              <a:latin typeface="Helvetica" panose="020B0604020202020204" pitchFamily="34" charset="0"/>
              <a:cs typeface="Helvetica" panose="020B0604020202020204" pitchFamily="34" charset="0"/>
            </a:rPr>
            <a:t>In exchange, Debtor may be required to sell assets, grant additional collateral, meet certain operational benchmarks and/or be subject to heightened financial reporting.</a:t>
          </a:r>
        </a:p>
      </dgm:t>
    </dgm:pt>
    <dgm:pt modelId="{3A137ED1-583E-42E1-90BF-3A701D60B553}" type="parTrans" cxnId="{9B622CC0-5AE9-4EAF-A4F3-103A2A4296BE}">
      <dgm:prSet/>
      <dgm:spPr/>
      <dgm:t>
        <a:bodyPr/>
        <a:lstStyle/>
        <a:p>
          <a:endParaRPr lang="en-US"/>
        </a:p>
      </dgm:t>
    </dgm:pt>
    <dgm:pt modelId="{5F6F5BB4-47E9-4232-A8EF-E5A8F6B93B1E}" type="sibTrans" cxnId="{9B622CC0-5AE9-4EAF-A4F3-103A2A4296BE}">
      <dgm:prSet/>
      <dgm:spPr/>
      <dgm:t>
        <a:bodyPr/>
        <a:lstStyle/>
        <a:p>
          <a:endParaRPr lang="en-US"/>
        </a:p>
      </dgm:t>
    </dgm:pt>
    <dgm:pt modelId="{D1FEE47A-5EEF-44BD-859A-B0037A667694}" type="pres">
      <dgm:prSet presAssocID="{4BCB417B-1102-4320-842D-0F5F0EC760B4}" presName="CompostProcess" presStyleCnt="0">
        <dgm:presLayoutVars>
          <dgm:dir/>
          <dgm:resizeHandles val="exact"/>
        </dgm:presLayoutVars>
      </dgm:prSet>
      <dgm:spPr/>
    </dgm:pt>
    <dgm:pt modelId="{4B8E1072-B535-4CA4-AD77-03BB8D5A2CA5}" type="pres">
      <dgm:prSet presAssocID="{4BCB417B-1102-4320-842D-0F5F0EC760B4}" presName="arrow" presStyleLbl="bgShp" presStyleIdx="0" presStyleCnt="1"/>
      <dgm:spPr/>
    </dgm:pt>
    <dgm:pt modelId="{70505832-510C-48F0-A247-2CAF3E8EB31E}" type="pres">
      <dgm:prSet presAssocID="{4BCB417B-1102-4320-842D-0F5F0EC760B4}" presName="linearProcess" presStyleCnt="0"/>
      <dgm:spPr/>
    </dgm:pt>
    <dgm:pt modelId="{83852E5C-6364-4576-A992-9EB5FE157CCA}" type="pres">
      <dgm:prSet presAssocID="{E2DCCD5B-82D5-4682-91E8-7DDFDB49998A}" presName="textNode" presStyleLbl="node1" presStyleIdx="0" presStyleCnt="2" custLinFactNeighborX="-50454">
        <dgm:presLayoutVars>
          <dgm:bulletEnabled val="1"/>
        </dgm:presLayoutVars>
      </dgm:prSet>
      <dgm:spPr/>
    </dgm:pt>
    <dgm:pt modelId="{757C0755-BB27-4F82-95BB-30B29CBAE7EB}" type="pres">
      <dgm:prSet presAssocID="{0DF0FB53-3346-4C83-9060-6B2893409358}" presName="sibTrans" presStyleCnt="0"/>
      <dgm:spPr/>
    </dgm:pt>
    <dgm:pt modelId="{E776660B-7461-469C-A506-FCE81C7FA2EB}" type="pres">
      <dgm:prSet presAssocID="{B5FC2287-ED8D-4D6C-AC1E-2CD4AF08703D}" presName="textNode" presStyleLbl="node1" presStyleIdx="1" presStyleCnt="2" custLinFactX="-1822" custLinFactNeighborX="-100000">
        <dgm:presLayoutVars>
          <dgm:bulletEnabled val="1"/>
        </dgm:presLayoutVars>
      </dgm:prSet>
      <dgm:spPr/>
    </dgm:pt>
  </dgm:ptLst>
  <dgm:cxnLst>
    <dgm:cxn modelId="{E806D35E-730E-4EC4-BF94-A87898A2033F}" type="presOf" srcId="{4BCB417B-1102-4320-842D-0F5F0EC760B4}" destId="{D1FEE47A-5EEF-44BD-859A-B0037A667694}" srcOrd="0" destOrd="0" presId="urn:microsoft.com/office/officeart/2005/8/layout/hProcess9"/>
    <dgm:cxn modelId="{85C0CB69-D135-4C4A-9CFF-3CE13AFEA758}" type="presOf" srcId="{E2DCCD5B-82D5-4682-91E8-7DDFDB49998A}" destId="{83852E5C-6364-4576-A992-9EB5FE157CCA}" srcOrd="0" destOrd="0" presId="urn:microsoft.com/office/officeart/2005/8/layout/hProcess9"/>
    <dgm:cxn modelId="{D30C1BB0-5058-42A2-AF11-221F86DB3B28}" type="presOf" srcId="{B5FC2287-ED8D-4D6C-AC1E-2CD4AF08703D}" destId="{E776660B-7461-469C-A506-FCE81C7FA2EB}" srcOrd="0" destOrd="0" presId="urn:microsoft.com/office/officeart/2005/8/layout/hProcess9"/>
    <dgm:cxn modelId="{9B622CC0-5AE9-4EAF-A4F3-103A2A4296BE}" srcId="{4BCB417B-1102-4320-842D-0F5F0EC760B4}" destId="{B5FC2287-ED8D-4D6C-AC1E-2CD4AF08703D}" srcOrd="1" destOrd="0" parTransId="{3A137ED1-583E-42E1-90BF-3A701D60B553}" sibTransId="{5F6F5BB4-47E9-4232-A8EF-E5A8F6B93B1E}"/>
    <dgm:cxn modelId="{94C70FC4-A968-4FF4-A801-4887C71174D6}" srcId="{4BCB417B-1102-4320-842D-0F5F0EC760B4}" destId="{E2DCCD5B-82D5-4682-91E8-7DDFDB49998A}" srcOrd="0" destOrd="0" parTransId="{691A453F-06C8-4F82-A45E-6FC8E3673C78}" sibTransId="{0DF0FB53-3346-4C83-9060-6B2893409358}"/>
    <dgm:cxn modelId="{192395F8-9643-4D30-A47B-A8BA7C581B8C}" type="presParOf" srcId="{D1FEE47A-5EEF-44BD-859A-B0037A667694}" destId="{4B8E1072-B535-4CA4-AD77-03BB8D5A2CA5}" srcOrd="0" destOrd="0" presId="urn:microsoft.com/office/officeart/2005/8/layout/hProcess9"/>
    <dgm:cxn modelId="{D29C1B87-C3E9-4F00-AAE4-FD2C3BC3DC0E}" type="presParOf" srcId="{D1FEE47A-5EEF-44BD-859A-B0037A667694}" destId="{70505832-510C-48F0-A247-2CAF3E8EB31E}" srcOrd="1" destOrd="0" presId="urn:microsoft.com/office/officeart/2005/8/layout/hProcess9"/>
    <dgm:cxn modelId="{4868A647-C75E-4348-9168-06C02EEC7FCC}" type="presParOf" srcId="{70505832-510C-48F0-A247-2CAF3E8EB31E}" destId="{83852E5C-6364-4576-A992-9EB5FE157CCA}" srcOrd="0" destOrd="0" presId="urn:microsoft.com/office/officeart/2005/8/layout/hProcess9"/>
    <dgm:cxn modelId="{9C274260-6A7C-4960-9067-3BC99870872C}" type="presParOf" srcId="{70505832-510C-48F0-A247-2CAF3E8EB31E}" destId="{757C0755-BB27-4F82-95BB-30B29CBAE7EB}" srcOrd="1" destOrd="0" presId="urn:microsoft.com/office/officeart/2005/8/layout/hProcess9"/>
    <dgm:cxn modelId="{1351E2AB-FDA6-4645-B5C3-CF9395D239F8}" type="presParOf" srcId="{70505832-510C-48F0-A247-2CAF3E8EB31E}" destId="{E776660B-7461-469C-A506-FCE81C7FA2EB}"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E1072-B535-4CA4-AD77-03BB8D5A2CA5}">
      <dsp:nvSpPr>
        <dsp:cNvPr id="0" name=""/>
        <dsp:cNvSpPr/>
      </dsp:nvSpPr>
      <dsp:spPr>
        <a:xfrm>
          <a:off x="783740" y="0"/>
          <a:ext cx="8882396" cy="26403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852E5C-6364-4576-A992-9EB5FE157CCA}">
      <dsp:nvSpPr>
        <dsp:cNvPr id="0" name=""/>
        <dsp:cNvSpPr/>
      </dsp:nvSpPr>
      <dsp:spPr>
        <a:xfrm>
          <a:off x="919585" y="792099"/>
          <a:ext cx="4049327" cy="10561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Generally, Creditor will agree to deferred payments, extended time of repayment, and/or reduced total amount of indebtedness.</a:t>
          </a:r>
        </a:p>
      </dsp:txBody>
      <dsp:txXfrm>
        <a:off x="971141" y="843655"/>
        <a:ext cx="3946215" cy="953020"/>
      </dsp:txXfrm>
    </dsp:sp>
    <dsp:sp modelId="{E776660B-7461-469C-A506-FCE81C7FA2EB}">
      <dsp:nvSpPr>
        <dsp:cNvPr id="0" name=""/>
        <dsp:cNvSpPr/>
      </dsp:nvSpPr>
      <dsp:spPr>
        <a:xfrm>
          <a:off x="5023725" y="792099"/>
          <a:ext cx="4049327" cy="10561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In exchange, Debtor may be required to sell assets, grant additional collateral, meet certain operational benchmarks and/or be subject to heightened financial reporting.</a:t>
          </a:r>
        </a:p>
      </dsp:txBody>
      <dsp:txXfrm>
        <a:off x="5075281" y="843655"/>
        <a:ext cx="3946215" cy="9530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8811ED-9F71-8722-72A2-D10E5B8F86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08E31E-532A-87BE-A3E6-A7FE4D33D4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9E59B-908E-4249-AC91-FB0FB21BF4E8}" type="datetimeFigureOut">
              <a:rPr lang="en-US" smtClean="0"/>
              <a:t>1/22/2023</a:t>
            </a:fld>
            <a:endParaRPr lang="en-US"/>
          </a:p>
        </p:txBody>
      </p:sp>
      <p:sp>
        <p:nvSpPr>
          <p:cNvPr id="4" name="Footer Placeholder 3">
            <a:extLst>
              <a:ext uri="{FF2B5EF4-FFF2-40B4-BE49-F238E27FC236}">
                <a16:creationId xmlns:a16="http://schemas.microsoft.com/office/drawing/2014/main" id="{33A2A222-E9CE-E534-7991-EAE799A183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16A2E8-C755-D11D-3E2C-DA1CD6323C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3A73DD-CFB4-4F9F-9B0B-09F11DC530A2}" type="slidenum">
              <a:rPr lang="en-US" smtClean="0"/>
              <a:t>‹#›</a:t>
            </a:fld>
            <a:endParaRPr lang="en-US"/>
          </a:p>
        </p:txBody>
      </p:sp>
    </p:spTree>
    <p:extLst>
      <p:ext uri="{BB962C8B-B14F-4D97-AF65-F5344CB8AC3E}">
        <p14:creationId xmlns:p14="http://schemas.microsoft.com/office/powerpoint/2010/main" val="103724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E68DE-A220-405C-BA4A-C76DBEB57A49}"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8381E-158F-4C57-A1D2-61DB8E4C2D10}" type="slidenum">
              <a:rPr lang="en-US" smtClean="0"/>
              <a:t>‹#›</a:t>
            </a:fld>
            <a:endParaRPr lang="en-US"/>
          </a:p>
        </p:txBody>
      </p:sp>
    </p:spTree>
    <p:extLst>
      <p:ext uri="{BB962C8B-B14F-4D97-AF65-F5344CB8AC3E}">
        <p14:creationId xmlns:p14="http://schemas.microsoft.com/office/powerpoint/2010/main" val="413897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9945-D2DB-33BE-69F7-7AAA1C9C8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B6D968-F2E4-F4C9-0496-5105D9CCB8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97A2C-593C-A2C5-9D68-A03AF7A7AF8A}"/>
              </a:ext>
            </a:extLst>
          </p:cNvPr>
          <p:cNvSpPr>
            <a:spLocks noGrp="1"/>
          </p:cNvSpPr>
          <p:nvPr>
            <p:ph type="dt" sz="half" idx="10"/>
          </p:nvPr>
        </p:nvSpPr>
        <p:spPr/>
        <p:txBody>
          <a:bodyPr/>
          <a:lstStyle/>
          <a:p>
            <a:fld id="{8C5F71FD-1F87-4AE5-972C-28605D961930}" type="datetime1">
              <a:rPr lang="en-US" smtClean="0"/>
              <a:t>1/22/2023</a:t>
            </a:fld>
            <a:endParaRPr lang="en-US"/>
          </a:p>
        </p:txBody>
      </p:sp>
      <p:sp>
        <p:nvSpPr>
          <p:cNvPr id="5" name="Footer Placeholder 4">
            <a:extLst>
              <a:ext uri="{FF2B5EF4-FFF2-40B4-BE49-F238E27FC236}">
                <a16:creationId xmlns:a16="http://schemas.microsoft.com/office/drawing/2014/main" id="{621910E0-4FAA-97A6-017D-24A0160A7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3FA15-6F0D-F1A5-C286-DC107D19A6D0}"/>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350986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FF19-4622-E236-57A9-6C1E8039A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023BD-996D-1E81-CA8F-9F0B38BDAE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45CA4-051B-70BF-7D4D-9F48E7FFC9CA}"/>
              </a:ext>
            </a:extLst>
          </p:cNvPr>
          <p:cNvSpPr>
            <a:spLocks noGrp="1"/>
          </p:cNvSpPr>
          <p:nvPr>
            <p:ph type="dt" sz="half" idx="10"/>
          </p:nvPr>
        </p:nvSpPr>
        <p:spPr/>
        <p:txBody>
          <a:bodyPr/>
          <a:lstStyle/>
          <a:p>
            <a:fld id="{553C9036-101A-4A75-9132-51CE05879414}" type="datetime1">
              <a:rPr lang="en-US" smtClean="0"/>
              <a:t>1/22/2023</a:t>
            </a:fld>
            <a:endParaRPr lang="en-US"/>
          </a:p>
        </p:txBody>
      </p:sp>
      <p:sp>
        <p:nvSpPr>
          <p:cNvPr id="5" name="Footer Placeholder 4">
            <a:extLst>
              <a:ext uri="{FF2B5EF4-FFF2-40B4-BE49-F238E27FC236}">
                <a16:creationId xmlns:a16="http://schemas.microsoft.com/office/drawing/2014/main" id="{5162C640-D721-1F37-3572-114249AC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965EC-6FB7-7640-5EEE-8BE98B27178C}"/>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219669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6B94D-5751-3864-064C-B12CA4D7A3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E7A48-B776-B15A-F507-1EBB39697F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F4795-C55A-4EF4-4BA2-D22E78C8D592}"/>
              </a:ext>
            </a:extLst>
          </p:cNvPr>
          <p:cNvSpPr>
            <a:spLocks noGrp="1"/>
          </p:cNvSpPr>
          <p:nvPr>
            <p:ph type="dt" sz="half" idx="10"/>
          </p:nvPr>
        </p:nvSpPr>
        <p:spPr/>
        <p:txBody>
          <a:bodyPr/>
          <a:lstStyle/>
          <a:p>
            <a:fld id="{909937C7-9C3D-414E-83C6-5DD8C00E5869}" type="datetime1">
              <a:rPr lang="en-US" smtClean="0"/>
              <a:t>1/22/2023</a:t>
            </a:fld>
            <a:endParaRPr lang="en-US"/>
          </a:p>
        </p:txBody>
      </p:sp>
      <p:sp>
        <p:nvSpPr>
          <p:cNvPr id="5" name="Footer Placeholder 4">
            <a:extLst>
              <a:ext uri="{FF2B5EF4-FFF2-40B4-BE49-F238E27FC236}">
                <a16:creationId xmlns:a16="http://schemas.microsoft.com/office/drawing/2014/main" id="{F54E34F4-453B-A40A-C75D-E200893B2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BC849-544A-98A5-C4F2-5415AA0ADA37}"/>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425381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8418-2165-BFAC-75DD-9542B0B9B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C80AA-07A6-DB32-1177-B3245F061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517B7-5C8B-E264-F209-6A366A054946}"/>
              </a:ext>
            </a:extLst>
          </p:cNvPr>
          <p:cNvSpPr>
            <a:spLocks noGrp="1"/>
          </p:cNvSpPr>
          <p:nvPr>
            <p:ph type="dt" sz="half" idx="10"/>
          </p:nvPr>
        </p:nvSpPr>
        <p:spPr/>
        <p:txBody>
          <a:bodyPr/>
          <a:lstStyle/>
          <a:p>
            <a:fld id="{134E360B-8AE4-418A-BFA9-EB3BD46E09BB}" type="datetime1">
              <a:rPr lang="en-US" smtClean="0"/>
              <a:t>1/22/2023</a:t>
            </a:fld>
            <a:endParaRPr lang="en-US"/>
          </a:p>
        </p:txBody>
      </p:sp>
      <p:sp>
        <p:nvSpPr>
          <p:cNvPr id="5" name="Footer Placeholder 4">
            <a:extLst>
              <a:ext uri="{FF2B5EF4-FFF2-40B4-BE49-F238E27FC236}">
                <a16:creationId xmlns:a16="http://schemas.microsoft.com/office/drawing/2014/main" id="{CC015B70-56E9-7A2C-CC14-C80B2147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06D25-C243-01BC-A380-71EC9914E82A}"/>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181795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C418-48BB-89A7-CAC9-55A3036E9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5F5E2E-3E54-22C9-4144-75A0CBA91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ACC59-7766-3502-5F12-92DFB31FB314}"/>
              </a:ext>
            </a:extLst>
          </p:cNvPr>
          <p:cNvSpPr>
            <a:spLocks noGrp="1"/>
          </p:cNvSpPr>
          <p:nvPr>
            <p:ph type="dt" sz="half" idx="10"/>
          </p:nvPr>
        </p:nvSpPr>
        <p:spPr/>
        <p:txBody>
          <a:bodyPr/>
          <a:lstStyle/>
          <a:p>
            <a:fld id="{9D54A714-C4C6-45D8-82DD-96CB3B85F6D1}" type="datetime1">
              <a:rPr lang="en-US" smtClean="0"/>
              <a:t>1/22/2023</a:t>
            </a:fld>
            <a:endParaRPr lang="en-US"/>
          </a:p>
        </p:txBody>
      </p:sp>
      <p:sp>
        <p:nvSpPr>
          <p:cNvPr id="5" name="Footer Placeholder 4">
            <a:extLst>
              <a:ext uri="{FF2B5EF4-FFF2-40B4-BE49-F238E27FC236}">
                <a16:creationId xmlns:a16="http://schemas.microsoft.com/office/drawing/2014/main" id="{0D2AFA5F-8D1D-27C6-E263-16B1EF86B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77B68-DFE2-D8A5-FA18-3134F499A650}"/>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236187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44CD-A686-9553-A4DC-5F748730B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FFD25-3C5D-F926-79D9-3BC0B3743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2F5964-5A1C-C31F-E814-FAE432B386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CFA9A8-7625-6243-863D-FF0F83FEA2F2}"/>
              </a:ext>
            </a:extLst>
          </p:cNvPr>
          <p:cNvSpPr>
            <a:spLocks noGrp="1"/>
          </p:cNvSpPr>
          <p:nvPr>
            <p:ph type="dt" sz="half" idx="10"/>
          </p:nvPr>
        </p:nvSpPr>
        <p:spPr/>
        <p:txBody>
          <a:bodyPr/>
          <a:lstStyle/>
          <a:p>
            <a:fld id="{277B0A22-5225-494B-B096-E2D9475F86B4}" type="datetime1">
              <a:rPr lang="en-US" smtClean="0"/>
              <a:t>1/22/2023</a:t>
            </a:fld>
            <a:endParaRPr lang="en-US"/>
          </a:p>
        </p:txBody>
      </p:sp>
      <p:sp>
        <p:nvSpPr>
          <p:cNvPr id="6" name="Footer Placeholder 5">
            <a:extLst>
              <a:ext uri="{FF2B5EF4-FFF2-40B4-BE49-F238E27FC236}">
                <a16:creationId xmlns:a16="http://schemas.microsoft.com/office/drawing/2014/main" id="{C112DB63-C12E-C59C-399F-483E6A3E0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DCE0A-3510-9EE2-24B4-1F3C75F217F2}"/>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46510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E3B9-C863-DEED-46D8-4C0FC298B1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F5B67-6336-77F8-680D-3E388FAE3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9BF86-48ED-970C-4DFC-67773C0E53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A66DA-1973-868B-FCC5-C02C39515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A705B-8BD1-6402-DDA2-0A1B783E7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0157E-7A2B-6077-76E0-0751F32D5097}"/>
              </a:ext>
            </a:extLst>
          </p:cNvPr>
          <p:cNvSpPr>
            <a:spLocks noGrp="1"/>
          </p:cNvSpPr>
          <p:nvPr>
            <p:ph type="dt" sz="half" idx="10"/>
          </p:nvPr>
        </p:nvSpPr>
        <p:spPr/>
        <p:txBody>
          <a:bodyPr/>
          <a:lstStyle/>
          <a:p>
            <a:fld id="{DDDF2599-CB46-4B3D-B1D5-2D4A37BE015F}" type="datetime1">
              <a:rPr lang="en-US" smtClean="0"/>
              <a:t>1/22/2023</a:t>
            </a:fld>
            <a:endParaRPr lang="en-US"/>
          </a:p>
        </p:txBody>
      </p:sp>
      <p:sp>
        <p:nvSpPr>
          <p:cNvPr id="8" name="Footer Placeholder 7">
            <a:extLst>
              <a:ext uri="{FF2B5EF4-FFF2-40B4-BE49-F238E27FC236}">
                <a16:creationId xmlns:a16="http://schemas.microsoft.com/office/drawing/2014/main" id="{0F66F7A4-ED65-53B8-7DAD-3340070FEC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995057-D7FD-1770-6351-C192439788BB}"/>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266894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101F-1AC8-BFDC-2DAD-0574A7E72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D6A770-1B15-4790-0B01-6EF0414B48C3}"/>
              </a:ext>
            </a:extLst>
          </p:cNvPr>
          <p:cNvSpPr>
            <a:spLocks noGrp="1"/>
          </p:cNvSpPr>
          <p:nvPr>
            <p:ph type="dt" sz="half" idx="10"/>
          </p:nvPr>
        </p:nvSpPr>
        <p:spPr/>
        <p:txBody>
          <a:bodyPr/>
          <a:lstStyle/>
          <a:p>
            <a:fld id="{6D3BA03E-671D-4917-8518-C41B3A2AF4A1}" type="datetime1">
              <a:rPr lang="en-US" smtClean="0"/>
              <a:t>1/22/2023</a:t>
            </a:fld>
            <a:endParaRPr lang="en-US"/>
          </a:p>
        </p:txBody>
      </p:sp>
      <p:sp>
        <p:nvSpPr>
          <p:cNvPr id="4" name="Footer Placeholder 3">
            <a:extLst>
              <a:ext uri="{FF2B5EF4-FFF2-40B4-BE49-F238E27FC236}">
                <a16:creationId xmlns:a16="http://schemas.microsoft.com/office/drawing/2014/main" id="{C99119E5-1C2E-4F6B-7D3B-2DF0D2DB0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441053-70F5-014E-7333-CC3719201B1E}"/>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331888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BC79B-D91A-D8B8-DCE7-09FB23C6410F}"/>
              </a:ext>
            </a:extLst>
          </p:cNvPr>
          <p:cNvSpPr>
            <a:spLocks noGrp="1"/>
          </p:cNvSpPr>
          <p:nvPr>
            <p:ph type="dt" sz="half" idx="10"/>
          </p:nvPr>
        </p:nvSpPr>
        <p:spPr/>
        <p:txBody>
          <a:bodyPr/>
          <a:lstStyle/>
          <a:p>
            <a:fld id="{A2DC3078-54C5-4DBF-B9DD-8EC6916A02E9}" type="datetime1">
              <a:rPr lang="en-US" smtClean="0"/>
              <a:t>1/22/2023</a:t>
            </a:fld>
            <a:endParaRPr lang="en-US"/>
          </a:p>
        </p:txBody>
      </p:sp>
      <p:sp>
        <p:nvSpPr>
          <p:cNvPr id="3" name="Footer Placeholder 2">
            <a:extLst>
              <a:ext uri="{FF2B5EF4-FFF2-40B4-BE49-F238E27FC236}">
                <a16:creationId xmlns:a16="http://schemas.microsoft.com/office/drawing/2014/main" id="{BFE50897-8480-185C-ADD6-048F46EA4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1F3EE7-59E6-8B9B-B53E-34D565BA0852}"/>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111151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CC66-EA82-5C75-6C57-E6270B009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34ABFA-96AD-BE3C-9C24-52577C275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0EFA5-1169-998D-4638-B1439B7AF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ABCC9A-CB39-EEBB-83DF-103C341B1DD0}"/>
              </a:ext>
            </a:extLst>
          </p:cNvPr>
          <p:cNvSpPr>
            <a:spLocks noGrp="1"/>
          </p:cNvSpPr>
          <p:nvPr>
            <p:ph type="dt" sz="half" idx="10"/>
          </p:nvPr>
        </p:nvSpPr>
        <p:spPr/>
        <p:txBody>
          <a:bodyPr/>
          <a:lstStyle/>
          <a:p>
            <a:fld id="{BC5013CF-D2BB-4CC0-AE19-AD1159696B08}" type="datetime1">
              <a:rPr lang="en-US" smtClean="0"/>
              <a:t>1/22/2023</a:t>
            </a:fld>
            <a:endParaRPr lang="en-US"/>
          </a:p>
        </p:txBody>
      </p:sp>
      <p:sp>
        <p:nvSpPr>
          <p:cNvPr id="6" name="Footer Placeholder 5">
            <a:extLst>
              <a:ext uri="{FF2B5EF4-FFF2-40B4-BE49-F238E27FC236}">
                <a16:creationId xmlns:a16="http://schemas.microsoft.com/office/drawing/2014/main" id="{F8DADCC8-4983-0B81-BCB0-BBF3CDD98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736DD-35F0-865E-6499-2949921CC285}"/>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30058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7939-25D0-BA9A-6C06-88978EE38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F40FC4-106E-7F1A-F03E-8DA0E078C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AEC992-EE4C-78BE-9FB2-2C91BD486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8B064-11EA-269F-A4BA-6D4CF27243EF}"/>
              </a:ext>
            </a:extLst>
          </p:cNvPr>
          <p:cNvSpPr>
            <a:spLocks noGrp="1"/>
          </p:cNvSpPr>
          <p:nvPr>
            <p:ph type="dt" sz="half" idx="10"/>
          </p:nvPr>
        </p:nvSpPr>
        <p:spPr/>
        <p:txBody>
          <a:bodyPr/>
          <a:lstStyle/>
          <a:p>
            <a:fld id="{E8A909AD-9722-4DE5-B29F-A4E7EA71CCFA}" type="datetime1">
              <a:rPr lang="en-US" smtClean="0"/>
              <a:t>1/22/2023</a:t>
            </a:fld>
            <a:endParaRPr lang="en-US"/>
          </a:p>
        </p:txBody>
      </p:sp>
      <p:sp>
        <p:nvSpPr>
          <p:cNvPr id="6" name="Footer Placeholder 5">
            <a:extLst>
              <a:ext uri="{FF2B5EF4-FFF2-40B4-BE49-F238E27FC236}">
                <a16:creationId xmlns:a16="http://schemas.microsoft.com/office/drawing/2014/main" id="{CB0B9AC1-4651-F09A-C0A2-F61EB57C2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9EE3A-02CB-2A4D-5773-146C880C64EE}"/>
              </a:ext>
            </a:extLst>
          </p:cNvPr>
          <p:cNvSpPr>
            <a:spLocks noGrp="1"/>
          </p:cNvSpPr>
          <p:nvPr>
            <p:ph type="sldNum" sz="quarter" idx="12"/>
          </p:nvPr>
        </p:nvSpPr>
        <p:spPr/>
        <p:txBody>
          <a:bodyPr/>
          <a:lstStyle/>
          <a:p>
            <a:fld id="{0D5880FE-EB54-494A-9A0E-9E90B1F0DDED}" type="slidenum">
              <a:rPr lang="en-US" smtClean="0"/>
              <a:t>‹#›</a:t>
            </a:fld>
            <a:endParaRPr lang="en-US"/>
          </a:p>
        </p:txBody>
      </p:sp>
    </p:spTree>
    <p:extLst>
      <p:ext uri="{BB962C8B-B14F-4D97-AF65-F5344CB8AC3E}">
        <p14:creationId xmlns:p14="http://schemas.microsoft.com/office/powerpoint/2010/main" val="413673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2349F4-37F9-E9B5-25AC-C2A081DFB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61C51-FC90-F22A-0DCA-CBAFCD8EA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A45A5-9023-0F85-B9DB-1CE81A2B1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CC79D-E560-49A6-A489-3BCF47DBC171}" type="datetime1">
              <a:rPr lang="en-US" smtClean="0"/>
              <a:t>1/22/2023</a:t>
            </a:fld>
            <a:endParaRPr lang="en-US"/>
          </a:p>
        </p:txBody>
      </p:sp>
      <p:sp>
        <p:nvSpPr>
          <p:cNvPr id="5" name="Footer Placeholder 4">
            <a:extLst>
              <a:ext uri="{FF2B5EF4-FFF2-40B4-BE49-F238E27FC236}">
                <a16:creationId xmlns:a16="http://schemas.microsoft.com/office/drawing/2014/main" id="{C1190547-EA89-F6C9-3C91-B86276DCB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4EC5D6-9DBC-7403-3EA0-522E4CF4F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880FE-EB54-494A-9A0E-9E90B1F0DDED}" type="slidenum">
              <a:rPr lang="en-US" smtClean="0"/>
              <a:t>‹#›</a:t>
            </a:fld>
            <a:endParaRPr lang="en-US"/>
          </a:p>
        </p:txBody>
      </p:sp>
    </p:spTree>
    <p:extLst>
      <p:ext uri="{BB962C8B-B14F-4D97-AF65-F5344CB8AC3E}">
        <p14:creationId xmlns:p14="http://schemas.microsoft.com/office/powerpoint/2010/main" val="680744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financialpoise.com/what-to-do-when-your-company-may-be-insolvent/"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ore.legal.thomsonreuters.com/law-products/Pamphlet/Strategic-Alternatives-For-And-Against-Distressed-Businesses-2023-ed/p/106877647"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dailydac.com/the-basics-of-loan-forbearance-agreements/"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sv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privatedirectorsymposium.org/episode-6-recruiting-renumerating-directors-what-directors-should-do-before-saying-yes/" TargetMode="External"/><Relationship Id="rId13" Type="http://schemas.openxmlformats.org/officeDocument/2006/relationships/hyperlink" Target="https://privatedirectorsymposium.org/episode-11-the-workings-of-the-audit-committee/" TargetMode="External"/><Relationship Id="rId3" Type="http://schemas.openxmlformats.org/officeDocument/2006/relationships/hyperlink" Target="https://privatedirectorsymposium.org/episode-1-series-overview-preview-welcome-to-the-boardroom-jungle/" TargetMode="External"/><Relationship Id="rId7" Type="http://schemas.openxmlformats.org/officeDocument/2006/relationships/hyperlink" Target="https://privatedirectorsymposium.org/episode-5-committees-of-a-board-work-between-board-meetings/" TargetMode="External"/><Relationship Id="rId12" Type="http://schemas.openxmlformats.org/officeDocument/2006/relationships/hyperlink" Target="https://privatedirectorsymposium.org/episode-10-going-into-executive-session/"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privatedirectorsymposium.org/episode-4-how-to-conduct-a-board-meeting/" TargetMode="External"/><Relationship Id="rId11" Type="http://schemas.openxmlformats.org/officeDocument/2006/relationships/hyperlink" Target="https://privatedirectorsymposium.org/episode-9-enterprise-risk-management/" TargetMode="External"/><Relationship Id="rId5" Type="http://schemas.openxmlformats.org/officeDocument/2006/relationships/hyperlink" Target="https://privatedirectorsymposium.org/episode-3-where-the-boards-duties-stop-the-c-suites-duties-begin-an-overview-of-a-boards-functions-fiduciary-duties/" TargetMode="External"/><Relationship Id="rId15" Type="http://schemas.openxmlformats.org/officeDocument/2006/relationships/image" Target="../media/image7.png"/><Relationship Id="rId10" Type="http://schemas.openxmlformats.org/officeDocument/2006/relationships/hyperlink" Target="https://privatedirectorsymposium.org/episode-8-soft-skills-workshop-leadership-communication-trust/" TargetMode="External"/><Relationship Id="rId4" Type="http://schemas.openxmlformats.org/officeDocument/2006/relationships/hyperlink" Target="https://privatedirectorsymposium.org/episode-2-public-v-private-fiduciary-v-advisory-different-boards-for-different-situations/" TargetMode="External"/><Relationship Id="rId9" Type="http://schemas.openxmlformats.org/officeDocument/2006/relationships/hyperlink" Target="https://privatedirectorsymposium.org/episode-7-special-issues-require-special-attention-retaining-experts-conducting-investigations/" TargetMode="External"/><Relationship Id="rId14" Type="http://schemas.openxmlformats.org/officeDocument/2006/relationships/hyperlink" Target="https://privatedirectorsymposium.org/episode-12-the-workings-of-the-compensation-committee/"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scholar.google.com/citations?hl=en&amp;user=gNBHPOImcRAC&amp;view_op=list_works&amp;citft=1&amp;citft=2&amp;citft=3&amp;email_for_op=jfriedland%40financialpoise.com&amp;gmla=AJsN-F5jRp_kGsdj-m_hMubbNTTkSYn_NbpuJ4V0Z-0bd75Z0OJxlF1sKUiCjCf0FD7Fy0UmGaMIEm-JPJYqtuA0SwmLrBUInQnfubIN0bt1MMLJ7dWDXXE" TargetMode="External"/><Relationship Id="rId5" Type="http://schemas.openxmlformats.org/officeDocument/2006/relationships/hyperlink" Target="https://store.legal.thomsonreuters.com/law-products/Pamphlet/Strategic-Alternatives-For-And-Against-Distressed-Businesses-2023-ed/p/106877647" TargetMode="External"/><Relationship Id="rId4" Type="http://schemas.openxmlformats.org/officeDocument/2006/relationships/hyperlink" Target="https://store.legal.thomsonreuters.com/law-products/Treatises/Commercial-Bankruptcy-Litigation-2d-2023-ed/p/10687765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financialpoise.com/financial-poise-faculty/lola-gershfeld/" TargetMode="External"/><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hyperlink" Target="https://www.chamberwise.org/" TargetMode="External"/><Relationship Id="rId3" Type="http://schemas.openxmlformats.org/officeDocument/2006/relationships/hyperlink" Target="https://www.privatedirectorsassociation.org/" TargetMode="External"/><Relationship Id="rId7" Type="http://schemas.openxmlformats.org/officeDocument/2006/relationships/hyperlink" Target="https://privatedirectorsymposium.org/"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www.vistage.com/" TargetMode="External"/><Relationship Id="rId5" Type="http://schemas.openxmlformats.org/officeDocument/2006/relationships/hyperlink" Target="http://www.executiveforum.org/" TargetMode="External"/><Relationship Id="rId4" Type="http://schemas.openxmlformats.org/officeDocument/2006/relationships/hyperlink" Target="https://www.financialpoise.com/" TargetMode="External"/><Relationship Id="rId9"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privatedirectorsassociation.org/chapters"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hyperlink" Target="http://www.executiveforum.org/"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financialpoise.com/" TargetMode="External"/><Relationship Id="rId7" Type="http://schemas.openxmlformats.org/officeDocument/2006/relationships/hyperlink" Target="mailto:info@financialpoise.com"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www.financialpoise.com/financial-poise-on-demand-webinar-series/" TargetMode="External"/><Relationship Id="rId5" Type="http://schemas.openxmlformats.org/officeDocument/2006/relationships/hyperlink" Target="https://www.financialpoise.com/contribute-content/" TargetMode="External"/><Relationship Id="rId4" Type="http://schemas.openxmlformats.org/officeDocument/2006/relationships/hyperlink" Target="https://www.financialpoise.com/financial-poise-weekly-newsletter-signu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privatedirectorsymposium.org/"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dailydac.com/independent-director-role-in-corporate-workouts/"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dailydac.com/alternative-debtor-management/" TargetMode="External"/><Relationship Id="rId4" Type="http://schemas.openxmlformats.org/officeDocument/2006/relationships/hyperlink" Target="https://www.dailydac.com/chief-restructuring-officer-prim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indoor, floor">
            <a:extLst>
              <a:ext uri="{FF2B5EF4-FFF2-40B4-BE49-F238E27FC236}">
                <a16:creationId xmlns:a16="http://schemas.microsoft.com/office/drawing/2014/main" id="{9EF5426D-A675-F6C8-45D6-CD727E63A676}"/>
              </a:ext>
            </a:extLst>
          </p:cNvPr>
          <p:cNvPicPr>
            <a:picLocks noChangeAspect="1"/>
          </p:cNvPicPr>
          <p:nvPr/>
        </p:nvPicPr>
        <p:blipFill rotWithShape="1">
          <a:blip r:embed="rId2">
            <a:extLst>
              <a:ext uri="{28A0092B-C50C-407E-A947-70E740481C1C}">
                <a14:useLocalDpi xmlns:a14="http://schemas.microsoft.com/office/drawing/2010/main" val="0"/>
              </a:ext>
            </a:extLst>
          </a:blip>
          <a:srcRect t="29700"/>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59E0045D-3B1B-1AF3-7535-1B64DB2BE4B3}"/>
              </a:ext>
            </a:extLst>
          </p:cNvPr>
          <p:cNvSpPr txBox="1"/>
          <p:nvPr/>
        </p:nvSpPr>
        <p:spPr>
          <a:xfrm>
            <a:off x="1320233" y="251553"/>
            <a:ext cx="9551533" cy="584775"/>
          </a:xfrm>
          <a:prstGeom prst="rect">
            <a:avLst/>
          </a:prstGeom>
          <a:noFill/>
        </p:spPr>
        <p:txBody>
          <a:bodyPr wrap="square" rtlCol="0">
            <a:spAutoFit/>
          </a:bodyPr>
          <a:lstStyle/>
          <a:p>
            <a:pPr algn="ctr"/>
            <a:r>
              <a:rPr lang="en-US" sz="3200" dirty="0">
                <a:solidFill>
                  <a:schemeClr val="bg1"/>
                </a:solidFill>
                <a:latin typeface="Georgia" panose="02040502050405020303" pitchFamily="18" charset="0"/>
              </a:rPr>
              <a:t>Bare Bones Board Basics </a:t>
            </a:r>
            <a:r>
              <a:rPr lang="en-US" sz="3200" dirty="0">
                <a:solidFill>
                  <a:schemeClr val="bg1"/>
                </a:solidFill>
                <a:latin typeface="Georgia" panose="02040502050405020303" pitchFamily="18" charset="0"/>
                <a:ea typeface="Calibri" panose="020F0502020204030204" pitchFamily="34" charset="0"/>
                <a:cs typeface="Times New Roman" panose="02020603050405020304" pitchFamily="18" charset="0"/>
              </a:rPr>
              <a:t>- for the Private Company</a:t>
            </a:r>
            <a:r>
              <a:rPr lang="en-US" sz="3200" dirty="0">
                <a:solidFill>
                  <a:schemeClr val="bg1"/>
                </a:solidFill>
                <a:latin typeface="Georgia" panose="02040502050405020303" pitchFamily="18" charset="0"/>
              </a:rPr>
              <a:t> </a:t>
            </a:r>
          </a:p>
        </p:txBody>
      </p:sp>
      <p:sp>
        <p:nvSpPr>
          <p:cNvPr id="6" name="Rectangle 5">
            <a:extLst>
              <a:ext uri="{FF2B5EF4-FFF2-40B4-BE49-F238E27FC236}">
                <a16:creationId xmlns:a16="http://schemas.microsoft.com/office/drawing/2014/main" id="{6186C8D0-630C-375A-9E04-30542D7136C3}"/>
              </a:ext>
            </a:extLst>
          </p:cNvPr>
          <p:cNvSpPr/>
          <p:nvPr/>
        </p:nvSpPr>
        <p:spPr>
          <a:xfrm>
            <a:off x="0" y="5286375"/>
            <a:ext cx="12188952" cy="157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D6939C-CD89-F8D0-C21F-9733DE1DB6AE}"/>
              </a:ext>
            </a:extLst>
          </p:cNvPr>
          <p:cNvSpPr txBox="1"/>
          <p:nvPr/>
        </p:nvSpPr>
        <p:spPr>
          <a:xfrm>
            <a:off x="3251263" y="910785"/>
            <a:ext cx="5686426" cy="830997"/>
          </a:xfrm>
          <a:prstGeom prst="rect">
            <a:avLst/>
          </a:prstGeom>
          <a:noFill/>
        </p:spPr>
        <p:txBody>
          <a:bodyPr wrap="square">
            <a:spAutoFit/>
          </a:bodyPr>
          <a:lstStyle/>
          <a:p>
            <a:pPr algn="ctr"/>
            <a:r>
              <a:rPr lang="en-US" sz="2400" dirty="0">
                <a:solidFill>
                  <a:schemeClr val="bg1"/>
                </a:solidFill>
                <a:latin typeface="Georgia" panose="02040502050405020303" pitchFamily="18" charset="0"/>
                <a:ea typeface="Calibri" panose="020F0502020204030204" pitchFamily="34" charset="0"/>
                <a:cs typeface="Times New Roman" panose="02020603050405020304" pitchFamily="18" charset="0"/>
              </a:rPr>
              <a:t>Advising Companies that Are or May Be Insolvent</a:t>
            </a:r>
            <a:endParaRPr lang="en-US" sz="2400" dirty="0">
              <a:solidFill>
                <a:schemeClr val="bg1"/>
              </a:solidFill>
            </a:endParaRPr>
          </a:p>
        </p:txBody>
      </p:sp>
      <p:pic>
        <p:nvPicPr>
          <p:cNvPr id="12" name="Picture 11" descr="Logo, company name&#10;&#10;Description automatically generated">
            <a:extLst>
              <a:ext uri="{FF2B5EF4-FFF2-40B4-BE49-F238E27FC236}">
                <a16:creationId xmlns:a16="http://schemas.microsoft.com/office/drawing/2014/main" id="{1FA4CAAA-6C6C-A905-9FB7-526F7A302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36" y="5595133"/>
            <a:ext cx="2834189" cy="1009650"/>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20CF3653-3757-98E5-CD1D-1269E8156A4B}"/>
              </a:ext>
            </a:extLst>
          </p:cNvPr>
          <p:cNvSpPr txBox="1"/>
          <p:nvPr/>
        </p:nvSpPr>
        <p:spPr>
          <a:xfrm>
            <a:off x="8061390" y="49864"/>
            <a:ext cx="6093618" cy="337465"/>
          </a:xfrm>
          <a:prstGeom prst="rect">
            <a:avLst/>
          </a:prstGeom>
          <a:noFill/>
        </p:spPr>
        <p:txBody>
          <a:bodyPr wrap="square">
            <a:spAutoFit/>
          </a:bodyPr>
          <a:lstStyle/>
          <a:p>
            <a:pPr marL="0" indent="0" algn="ctr">
              <a:lnSpc>
                <a:spcPct val="107000"/>
              </a:lnSpc>
              <a:spcBef>
                <a:spcPts val="0"/>
              </a:spcBef>
              <a:spcAft>
                <a:spcPts val="0"/>
              </a:spcAft>
              <a:buNone/>
            </a:pPr>
            <a:r>
              <a:rPr lang="en-US" sz="1600" dirty="0">
                <a:solidFill>
                  <a:schemeClr val="bg1"/>
                </a:solidFill>
                <a:latin typeface="Georgia" panose="02040502050405020303" pitchFamily="18" charset="0"/>
                <a:ea typeface="Calibri" panose="020F0502020204030204" pitchFamily="34" charset="0"/>
                <a:cs typeface="Times New Roman" panose="02020603050405020304" pitchFamily="18" charset="0"/>
              </a:rPr>
              <a:t>January 25, 2023</a:t>
            </a:r>
          </a:p>
        </p:txBody>
      </p:sp>
      <p:sp>
        <p:nvSpPr>
          <p:cNvPr id="2" name="TextBox 1">
            <a:extLst>
              <a:ext uri="{FF2B5EF4-FFF2-40B4-BE49-F238E27FC236}">
                <a16:creationId xmlns:a16="http://schemas.microsoft.com/office/drawing/2014/main" id="{3BC42524-E563-535B-BCF1-9533B4BB4E58}"/>
              </a:ext>
            </a:extLst>
          </p:cNvPr>
          <p:cNvSpPr txBox="1"/>
          <p:nvPr/>
        </p:nvSpPr>
        <p:spPr>
          <a:xfrm>
            <a:off x="6096000" y="5738504"/>
            <a:ext cx="6455553" cy="774571"/>
          </a:xfrm>
          <a:prstGeom prst="rect">
            <a:avLst/>
          </a:prstGeom>
          <a:noFill/>
        </p:spPr>
        <p:txBody>
          <a:bodyPr wrap="square">
            <a:spAutoFit/>
          </a:bodyPr>
          <a:lstStyle/>
          <a:p>
            <a:pPr lvl="2">
              <a:spcBef>
                <a:spcPts val="0"/>
              </a:spcBef>
              <a:spcAft>
                <a:spcPts val="990"/>
              </a:spcAft>
            </a:pPr>
            <a:r>
              <a:rPr lang="en-US" dirty="0">
                <a:solidFill>
                  <a:schemeClr val="accent5">
                    <a:lumMod val="50000"/>
                  </a:schemeClr>
                </a:solidFill>
                <a:latin typeface="Helvetica" panose="020B0604020202020204" pitchFamily="34" charset="0"/>
                <a:cs typeface="Helvetica" panose="020B0604020202020204" pitchFamily="34" charset="0"/>
              </a:rPr>
              <a:t>                   Jonathan Friedland</a:t>
            </a:r>
            <a:r>
              <a:rPr lang="en-US" b="1" dirty="0">
                <a:solidFill>
                  <a:schemeClr val="accent5">
                    <a:lumMod val="50000"/>
                  </a:schemeClr>
                </a:solidFill>
                <a:latin typeface="Helvetica" panose="020B0604020202020204" pitchFamily="34" charset="0"/>
                <a:cs typeface="Helvetica" panose="020B0604020202020204" pitchFamily="34" charset="0"/>
              </a:rPr>
              <a:t> ∙ </a:t>
            </a:r>
            <a:r>
              <a:rPr lang="sv-SE" dirty="0">
                <a:solidFill>
                  <a:schemeClr val="accent5">
                    <a:lumMod val="50000"/>
                  </a:schemeClr>
                </a:solidFill>
                <a:latin typeface="Helvetica" panose="020B0604020202020204" pitchFamily="34" charset="0"/>
                <a:cs typeface="Helvetica" panose="020B0604020202020204" pitchFamily="34" charset="0"/>
              </a:rPr>
              <a:t>Allan Grafman</a:t>
            </a:r>
            <a:r>
              <a:rPr lang="en-US" dirty="0">
                <a:solidFill>
                  <a:schemeClr val="accent5">
                    <a:lumMod val="50000"/>
                  </a:schemeClr>
                </a:solidFill>
                <a:latin typeface="Helvetica" panose="020B0604020202020204" pitchFamily="34" charset="0"/>
                <a:cs typeface="Helvetica" panose="020B0604020202020204" pitchFamily="34" charset="0"/>
              </a:rPr>
              <a:t> </a:t>
            </a:r>
          </a:p>
          <a:p>
            <a:pPr lvl="2">
              <a:spcBef>
                <a:spcPts val="0"/>
              </a:spcBef>
              <a:spcAft>
                <a:spcPts val="990"/>
              </a:spcAft>
            </a:pPr>
            <a:r>
              <a:rPr lang="en-US" dirty="0">
                <a:solidFill>
                  <a:schemeClr val="accent5">
                    <a:lumMod val="50000"/>
                  </a:schemeClr>
                </a:solidFill>
                <a:latin typeface="Helvetica" panose="020B0604020202020204" pitchFamily="34" charset="0"/>
                <a:cs typeface="Helvetica" panose="020B0604020202020204" pitchFamily="34" charset="0"/>
              </a:rPr>
              <a:t>                    </a:t>
            </a:r>
            <a:r>
              <a:rPr lang="sv-SE" dirty="0">
                <a:solidFill>
                  <a:schemeClr val="accent5">
                    <a:lumMod val="50000"/>
                  </a:schemeClr>
                </a:solidFill>
                <a:latin typeface="Helvetica" panose="020B0604020202020204" pitchFamily="34" charset="0"/>
                <a:cs typeface="Helvetica" panose="020B0604020202020204" pitchFamily="34" charset="0"/>
              </a:rPr>
              <a:t>Deirdre O’Connor</a:t>
            </a:r>
            <a:r>
              <a:rPr lang="en-US" dirty="0">
                <a:solidFill>
                  <a:schemeClr val="accent5">
                    <a:lumMod val="50000"/>
                  </a:schemeClr>
                </a:solidFill>
                <a:latin typeface="Helvetica" panose="020B0604020202020204" pitchFamily="34" charset="0"/>
                <a:cs typeface="Helvetica" panose="020B0604020202020204" pitchFamily="34" charset="0"/>
              </a:rPr>
              <a:t> </a:t>
            </a:r>
            <a:r>
              <a:rPr lang="en-US" b="1" dirty="0">
                <a:solidFill>
                  <a:schemeClr val="accent5">
                    <a:lumMod val="50000"/>
                  </a:schemeClr>
                </a:solidFill>
                <a:latin typeface="Helvetica" panose="020B0604020202020204" pitchFamily="34" charset="0"/>
                <a:cs typeface="Helvetica" panose="020B0604020202020204" pitchFamily="34" charset="0"/>
              </a:rPr>
              <a:t>∙</a:t>
            </a:r>
            <a:r>
              <a:rPr lang="en-US" dirty="0">
                <a:solidFill>
                  <a:schemeClr val="accent5">
                    <a:lumMod val="50000"/>
                  </a:schemeClr>
                </a:solidFill>
                <a:latin typeface="Helvetica" panose="020B0604020202020204" pitchFamily="34" charset="0"/>
                <a:cs typeface="Helvetica" panose="020B0604020202020204" pitchFamily="34" charset="0"/>
              </a:rPr>
              <a:t> </a:t>
            </a:r>
            <a:r>
              <a:rPr lang="sv-SE" dirty="0">
                <a:solidFill>
                  <a:schemeClr val="accent5">
                    <a:lumMod val="50000"/>
                  </a:schemeClr>
                </a:solidFill>
                <a:latin typeface="Helvetica" panose="020B0604020202020204" pitchFamily="34" charset="0"/>
                <a:cs typeface="Helvetica" panose="020B0604020202020204" pitchFamily="34" charset="0"/>
              </a:rPr>
              <a:t>Steven Strom</a:t>
            </a:r>
            <a:endParaRPr lang="en-US" sz="1600" dirty="0">
              <a:solidFill>
                <a:schemeClr val="accent5">
                  <a:lumMod val="50000"/>
                </a:schemeClr>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E726F627-671B-31D8-6CDE-8045ED4503EE}"/>
              </a:ext>
            </a:extLst>
          </p:cNvPr>
          <p:cNvPicPr/>
          <p:nvPr/>
        </p:nvPicPr>
        <p:blipFill>
          <a:blip r:embed="rId4"/>
          <a:stretch/>
        </p:blipFill>
        <p:spPr>
          <a:xfrm>
            <a:off x="3246235" y="5398167"/>
            <a:ext cx="1659708" cy="60830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D388E85-65C3-B561-C549-2D9A66FFC280}"/>
              </a:ext>
            </a:extLst>
          </p:cNvPr>
          <p:cNvPicPr/>
          <p:nvPr/>
        </p:nvPicPr>
        <p:blipFill>
          <a:blip r:embed="rId5"/>
          <a:stretch/>
        </p:blipFill>
        <p:spPr>
          <a:xfrm>
            <a:off x="3246235" y="6137018"/>
            <a:ext cx="1655644" cy="608307"/>
          </a:xfrm>
          <a:prstGeom prst="rect">
            <a:avLst/>
          </a:prstGeom>
          <a:ln>
            <a:noFill/>
          </a:ln>
          <a:effectLst>
            <a:outerShdw blurRad="50800" dist="38100" dir="2700000" algn="tl" rotWithShape="0">
              <a:prstClr val="black">
                <a:alpha val="40000"/>
              </a:prstClr>
            </a:outerShdw>
          </a:effectLst>
        </p:spPr>
      </p:pic>
      <p:pic>
        <p:nvPicPr>
          <p:cNvPr id="5" name="Picture 4" descr="Logo&#10;&#10;Description automatically generated">
            <a:extLst>
              <a:ext uri="{FF2B5EF4-FFF2-40B4-BE49-F238E27FC236}">
                <a16:creationId xmlns:a16="http://schemas.microsoft.com/office/drawing/2014/main" id="{61EE5801-6874-4C25-D5BF-10222B1D8D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3952" y="5720464"/>
            <a:ext cx="1179092" cy="884319"/>
          </a:xfrm>
          <a:prstGeom prst="rect">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949CFFDA-4957-B850-84F7-E47788D00492}"/>
              </a:ext>
            </a:extLst>
          </p:cNvPr>
          <p:cNvSpPr txBox="1"/>
          <p:nvPr/>
        </p:nvSpPr>
        <p:spPr>
          <a:xfrm>
            <a:off x="6949970" y="5942054"/>
            <a:ext cx="1954730" cy="369332"/>
          </a:xfrm>
          <a:prstGeom prst="rect">
            <a:avLst/>
          </a:prstGeom>
          <a:noFill/>
        </p:spPr>
        <p:txBody>
          <a:bodyPr wrap="square" rtlCol="0">
            <a:spAutoFit/>
          </a:bodyPr>
          <a:lstStyle/>
          <a:p>
            <a:r>
              <a:rPr lang="en-US" b="1" dirty="0">
                <a:solidFill>
                  <a:schemeClr val="accent5">
                    <a:lumMod val="50000"/>
                  </a:schemeClr>
                </a:solidFill>
                <a:latin typeface="Helvetica" panose="020B0604020202020204" pitchFamily="34" charset="0"/>
                <a:cs typeface="Helvetica" panose="020B0604020202020204" pitchFamily="34" charset="0"/>
              </a:rPr>
              <a:t>Panelists</a:t>
            </a:r>
          </a:p>
        </p:txBody>
      </p:sp>
    </p:spTree>
    <p:extLst>
      <p:ext uri="{BB962C8B-B14F-4D97-AF65-F5344CB8AC3E}">
        <p14:creationId xmlns:p14="http://schemas.microsoft.com/office/powerpoint/2010/main" val="313833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9329E5F6-BD39-93E5-EFED-218086A19D6E}"/>
              </a:ext>
            </a:extLst>
          </p:cNvPr>
          <p:cNvSpPr txBox="1">
            <a:spLocks/>
          </p:cNvSpPr>
          <p:nvPr/>
        </p:nvSpPr>
        <p:spPr>
          <a:xfrm>
            <a:off x="471484" y="173732"/>
            <a:ext cx="9601200"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To </a:t>
            </a:r>
            <a:r>
              <a:rPr lang="en-US" sz="2800" i="1" dirty="0">
                <a:solidFill>
                  <a:schemeClr val="bg1"/>
                </a:solidFill>
                <a:latin typeface="Georgia" panose="02040502050405020303" pitchFamily="18" charset="0"/>
              </a:rPr>
              <a:t>Whom</a:t>
            </a:r>
            <a:r>
              <a:rPr lang="en-US" sz="2800" dirty="0">
                <a:solidFill>
                  <a:schemeClr val="bg1"/>
                </a:solidFill>
                <a:latin typeface="Georgia" panose="02040502050405020303" pitchFamily="18" charset="0"/>
              </a:rPr>
              <a:t> are Fiduciary Duties Owed?</a:t>
            </a:r>
          </a:p>
        </p:txBody>
      </p:sp>
      <p:sp>
        <p:nvSpPr>
          <p:cNvPr id="4" name="Text Placeholder 2">
            <a:extLst>
              <a:ext uri="{FF2B5EF4-FFF2-40B4-BE49-F238E27FC236}">
                <a16:creationId xmlns:a16="http://schemas.microsoft.com/office/drawing/2014/main" id="{423E240D-AD1C-4A39-FFA3-D7212C54BC88}"/>
              </a:ext>
            </a:extLst>
          </p:cNvPr>
          <p:cNvSpPr txBox="1">
            <a:spLocks/>
          </p:cNvSpPr>
          <p:nvPr/>
        </p:nvSpPr>
        <p:spPr>
          <a:xfrm>
            <a:off x="-385764" y="1211009"/>
            <a:ext cx="11658601" cy="5598687"/>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Directors and officers generally owe their fiduciary duties to the </a:t>
            </a:r>
            <a:r>
              <a:rPr lang="en-US" b="1" dirty="0">
                <a:solidFill>
                  <a:schemeClr val="bg1"/>
                </a:solidFill>
                <a:latin typeface="Helvetica" panose="020B0604020202020204" pitchFamily="34" charset="0"/>
                <a:cs typeface="Helvetica" panose="020B0604020202020204" pitchFamily="34" charset="0"/>
              </a:rPr>
              <a:t>company</a:t>
            </a:r>
            <a:r>
              <a:rPr lang="en-US" dirty="0">
                <a:solidFill>
                  <a:schemeClr val="bg1"/>
                </a:solidFill>
                <a:latin typeface="Helvetica" panose="020B0604020202020204" pitchFamily="34" charset="0"/>
                <a:cs typeface="Helvetica" panose="020B0604020202020204" pitchFamily="34" charset="0"/>
              </a:rPr>
              <a:t> (i.e., to maximize the value of the company), but certain stakeholders may be able to assert derivative claims on behalf of the company (i.e., obtain “standing”) for breach of those duties.</a:t>
            </a:r>
          </a:p>
          <a:p>
            <a:pPr lvl="2" algn="just"/>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When a company is </a:t>
            </a:r>
            <a:r>
              <a:rPr lang="en-US" b="1" i="1" dirty="0">
                <a:solidFill>
                  <a:schemeClr val="bg1"/>
                </a:solidFill>
                <a:latin typeface="Helvetica" panose="020B0604020202020204" pitchFamily="34" charset="0"/>
                <a:cs typeface="Helvetica" panose="020B0604020202020204" pitchFamily="34" charset="0"/>
              </a:rPr>
              <a:t>solvent</a:t>
            </a:r>
            <a:r>
              <a:rPr lang="en-US" dirty="0">
                <a:solidFill>
                  <a:schemeClr val="bg1"/>
                </a:solidFill>
                <a:latin typeface="Helvetica" panose="020B0604020202020204" pitchFamily="34" charset="0"/>
                <a:cs typeface="Helvetica" panose="020B0604020202020204" pitchFamily="34" charset="0"/>
              </a:rPr>
              <a:t>, shareholders rely on appointed directors and officers acting as fiduciaries to protect their interests, while creditors are afforded protection through creditor rights (contracts, general commercial law, etc.).</a:t>
            </a:r>
          </a:p>
          <a:p>
            <a:pPr lvl="3" algn="just"/>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When a company becomes </a:t>
            </a:r>
            <a:r>
              <a:rPr lang="en-US" b="1" dirty="0">
                <a:solidFill>
                  <a:schemeClr val="bg1"/>
                </a:solidFill>
                <a:latin typeface="Helvetica" panose="020B0604020202020204" pitchFamily="34" charset="0"/>
                <a:cs typeface="Helvetica" panose="020B0604020202020204" pitchFamily="34" charset="0"/>
              </a:rPr>
              <a:t>insolvent</a:t>
            </a:r>
            <a:r>
              <a:rPr lang="en-US" dirty="0">
                <a:solidFill>
                  <a:schemeClr val="bg1"/>
                </a:solidFill>
                <a:latin typeface="Helvetica" panose="020B0604020202020204" pitchFamily="34" charset="0"/>
                <a:cs typeface="Helvetica" panose="020B0604020202020204" pitchFamily="34" charset="0"/>
              </a:rPr>
              <a:t>, creditors may be able to obtain standing. </a:t>
            </a:r>
          </a:p>
          <a:p>
            <a:pPr lvl="3" algn="just"/>
            <a:endParaRPr lang="en-US"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Although the fiduciary duties of care and loyalty to the company remain the same, the beneficiaries of those duties shift when the company becomes insolvent.</a:t>
            </a:r>
          </a:p>
          <a:p>
            <a:pPr lvl="2" algn="just"/>
            <a:endParaRPr lang="en-US"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Previously, Delaware cases (</a:t>
            </a:r>
            <a:r>
              <a:rPr lang="en-US" i="1" dirty="0">
                <a:solidFill>
                  <a:schemeClr val="bg1"/>
                </a:solidFill>
                <a:latin typeface="Helvetica" panose="020B0604020202020204" pitchFamily="34" charset="0"/>
                <a:cs typeface="Helvetica" panose="020B0604020202020204" pitchFamily="34" charset="0"/>
              </a:rPr>
              <a:t>e.g., Credit Lyonnais</a:t>
            </a:r>
            <a:r>
              <a:rPr lang="en-US" dirty="0">
                <a:solidFill>
                  <a:schemeClr val="bg1"/>
                </a:solidFill>
                <a:latin typeface="Helvetica" panose="020B0604020202020204" pitchFamily="34" charset="0"/>
                <a:cs typeface="Helvetica" panose="020B0604020202020204" pitchFamily="34" charset="0"/>
              </a:rPr>
              <a:t>) implied that fiduciary duties might shift to include creditors when a company on the edge of insolvency, </a:t>
            </a:r>
            <a:r>
              <a:rPr lang="en-US" i="1" dirty="0">
                <a:solidFill>
                  <a:schemeClr val="bg1"/>
                </a:solidFill>
                <a:latin typeface="Helvetica" panose="020B0604020202020204" pitchFamily="34" charset="0"/>
                <a:cs typeface="Helvetica" panose="020B0604020202020204" pitchFamily="34" charset="0"/>
              </a:rPr>
              <a:t>i.e.</a:t>
            </a:r>
            <a:r>
              <a:rPr lang="en-US" dirty="0">
                <a:solidFill>
                  <a:schemeClr val="bg1"/>
                </a:solidFill>
                <a:latin typeface="Helvetica" panose="020B0604020202020204" pitchFamily="34" charset="0"/>
                <a:cs typeface="Helvetica" panose="020B0604020202020204" pitchFamily="34" charset="0"/>
              </a:rPr>
              <a:t>, in </a:t>
            </a:r>
            <a:r>
              <a:rPr lang="en-US" b="1" i="1" dirty="0">
                <a:solidFill>
                  <a:schemeClr val="bg1"/>
                </a:solidFill>
                <a:latin typeface="Helvetica" panose="020B0604020202020204" pitchFamily="34" charset="0"/>
                <a:cs typeface="Helvetica" panose="020B0604020202020204" pitchFamily="34" charset="0"/>
              </a:rPr>
              <a:t>zone of insolvency</a:t>
            </a:r>
            <a:r>
              <a:rPr lang="en-US" b="1" dirty="0">
                <a:solidFill>
                  <a:schemeClr val="bg1"/>
                </a:solidFill>
                <a:latin typeface="Helvetica" panose="020B0604020202020204" pitchFamily="34" charset="0"/>
                <a:cs typeface="Helvetica" panose="020B0604020202020204" pitchFamily="34" charset="0"/>
              </a:rPr>
              <a:t>.</a:t>
            </a:r>
          </a:p>
          <a:p>
            <a:pPr lvl="2" algn="just"/>
            <a:endParaRPr lang="en-US" b="1"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However, Delaware courts (</a:t>
            </a:r>
            <a:r>
              <a:rPr lang="en-US" i="1" dirty="0">
                <a:solidFill>
                  <a:schemeClr val="bg1"/>
                </a:solidFill>
                <a:latin typeface="Helvetica" panose="020B0604020202020204" pitchFamily="34" charset="0"/>
                <a:cs typeface="Helvetica" panose="020B0604020202020204" pitchFamily="34" charset="0"/>
              </a:rPr>
              <a:t>e.g., </a:t>
            </a:r>
            <a:r>
              <a:rPr lang="en-US" i="1" dirty="0" err="1">
                <a:solidFill>
                  <a:schemeClr val="bg1"/>
                </a:solidFill>
                <a:latin typeface="Helvetica" panose="020B0604020202020204" pitchFamily="34" charset="0"/>
                <a:cs typeface="Helvetica" panose="020B0604020202020204" pitchFamily="34" charset="0"/>
              </a:rPr>
              <a:t>Gheewalla</a:t>
            </a:r>
            <a:r>
              <a:rPr lang="en-US" dirty="0">
                <a:solidFill>
                  <a:schemeClr val="bg1"/>
                </a:solidFill>
                <a:latin typeface="Helvetica" panose="020B0604020202020204" pitchFamily="34" charset="0"/>
                <a:cs typeface="Helvetica" panose="020B0604020202020204" pitchFamily="34" charset="0"/>
              </a:rPr>
              <a:t>) have since rejected the zone of insolvency as a legal concept and clarified that </a:t>
            </a:r>
            <a:r>
              <a:rPr lang="en-US" b="1" i="1" dirty="0">
                <a:solidFill>
                  <a:schemeClr val="bg1"/>
                </a:solidFill>
                <a:latin typeface="Helvetica" panose="020B0604020202020204" pitchFamily="34" charset="0"/>
                <a:cs typeface="Helvetica" panose="020B0604020202020204" pitchFamily="34" charset="0"/>
              </a:rPr>
              <a:t>actual insolvency </a:t>
            </a:r>
            <a:r>
              <a:rPr lang="en-US" dirty="0">
                <a:solidFill>
                  <a:schemeClr val="bg1"/>
                </a:solidFill>
                <a:latin typeface="Helvetica" panose="020B0604020202020204" pitchFamily="34" charset="0"/>
                <a:cs typeface="Helvetica" panose="020B0604020202020204" pitchFamily="34" charset="0"/>
              </a:rPr>
              <a:t>is the triggering threshold for determining whether creditors gain standing to pursue derivative fiduciary duty claims.</a:t>
            </a:r>
          </a:p>
          <a:p>
            <a:pPr lvl="2" algn="just"/>
            <a:endParaRPr lang="en-US" dirty="0">
              <a:solidFill>
                <a:schemeClr val="bg1"/>
              </a:solidFill>
              <a:latin typeface="Helvetica" panose="020B0604020202020204" pitchFamily="34" charset="0"/>
              <a:cs typeface="Helvetica" panose="020B0604020202020204" pitchFamily="34" charset="0"/>
            </a:endParaRPr>
          </a:p>
          <a:p>
            <a:pPr marL="238125" lvl="3" algn="just"/>
            <a:endParaRPr lang="en-US" dirty="0">
              <a:solidFill>
                <a:schemeClr val="bg1"/>
              </a:solidFill>
              <a:latin typeface="Helvetica" panose="020B0604020202020204" pitchFamily="34" charset="0"/>
              <a:cs typeface="Helvetica" panose="020B0604020202020204" pitchFamily="34" charset="0"/>
            </a:endParaRPr>
          </a:p>
          <a:p>
            <a:pPr lvl="2" algn="just"/>
            <a:endParaRPr lang="en-US"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3BBDEEE9-5698-3D96-9C0E-D2EF49E3B0CE}"/>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01861D47-143A-3526-7A84-B9D8151D21B3}"/>
              </a:ext>
            </a:extLst>
          </p:cNvPr>
          <p:cNvSpPr>
            <a:spLocks noGrp="1"/>
          </p:cNvSpPr>
          <p:nvPr>
            <p:ph type="sldNum" sz="quarter" idx="12"/>
          </p:nvPr>
        </p:nvSpPr>
        <p:spPr>
          <a:xfrm>
            <a:off x="9155181" y="6032500"/>
            <a:ext cx="2743200" cy="365125"/>
          </a:xfrm>
        </p:spPr>
        <p:txBody>
          <a:bodyPr/>
          <a:lstStyle/>
          <a:p>
            <a:fld id="{0D5880FE-EB54-494A-9A0E-9E90B1F0DDED}"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396338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30F7159F-FE44-836E-DA69-5B50E429AC01}"/>
              </a:ext>
            </a:extLst>
          </p:cNvPr>
          <p:cNvSpPr txBox="1">
            <a:spLocks/>
          </p:cNvSpPr>
          <p:nvPr/>
        </p:nvSpPr>
        <p:spPr>
          <a:xfrm>
            <a:off x="414343" y="173730"/>
            <a:ext cx="9601200"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Key Takeaways</a:t>
            </a:r>
          </a:p>
        </p:txBody>
      </p:sp>
      <p:sp>
        <p:nvSpPr>
          <p:cNvPr id="4" name="Text Placeholder 2">
            <a:extLst>
              <a:ext uri="{FF2B5EF4-FFF2-40B4-BE49-F238E27FC236}">
                <a16:creationId xmlns:a16="http://schemas.microsoft.com/office/drawing/2014/main" id="{9BA3765E-3016-F68D-791F-3D11E082A2AA}"/>
              </a:ext>
            </a:extLst>
          </p:cNvPr>
          <p:cNvSpPr txBox="1">
            <a:spLocks/>
          </p:cNvSpPr>
          <p:nvPr/>
        </p:nvSpPr>
        <p:spPr>
          <a:xfrm>
            <a:off x="-485776" y="847571"/>
            <a:ext cx="11744325" cy="5598687"/>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It is important to establish and follow a thoughtful decision-making process and maintain thorough records of that process.  The board should assume their actions will be scrutinized by other parties in the future. </a:t>
            </a:r>
          </a:p>
          <a:p>
            <a:pPr lvl="2" algn="just"/>
            <a:endParaRPr lang="en-US"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Directors and officers can minimize potential liability by:</a:t>
            </a:r>
          </a:p>
          <a:p>
            <a:pPr lvl="2" algn="just"/>
            <a:endParaRPr lang="en-US" dirty="0">
              <a:solidFill>
                <a:schemeClr val="bg1"/>
              </a:solidFill>
              <a:latin typeface="Helvetica" panose="020B0604020202020204" pitchFamily="34" charset="0"/>
              <a:cs typeface="Helvetica" panose="020B0604020202020204" pitchFamily="34" charset="0"/>
            </a:endParaRPr>
          </a:p>
          <a:p>
            <a:pPr marL="1657350" lvl="3" indent="-285750" algn="just">
              <a:spcAft>
                <a:spcPct val="0"/>
              </a:spcAf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Assessing conflict issues</a:t>
            </a:r>
          </a:p>
          <a:p>
            <a:pPr marL="1657350" lvl="3" indent="-285750" algn="just">
              <a:spcAft>
                <a:spcPct val="0"/>
              </a:spcAf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Obtaining professional advice</a:t>
            </a:r>
          </a:p>
          <a:p>
            <a:pPr marL="1657350" lvl="3" indent="-285750" algn="just">
              <a:spcAft>
                <a:spcPct val="0"/>
              </a:spcAf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Meeting regularly</a:t>
            </a:r>
          </a:p>
          <a:p>
            <a:pPr marL="1657350" lvl="3" indent="-285750" algn="just">
              <a:spcAft>
                <a:spcPct val="0"/>
              </a:spcAf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Appointing one or more disinterested director</a:t>
            </a:r>
          </a:p>
          <a:p>
            <a:pPr marL="1657350" lvl="3" indent="-285750" algn="just">
              <a:spcAft>
                <a:spcPct val="0"/>
              </a:spcAf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Distinguishing between decisions made as an equity holder and decisions made as a director or officer</a:t>
            </a:r>
          </a:p>
          <a:p>
            <a:pPr marL="1657350" lvl="3" indent="-285750" algn="just">
              <a:spcAft>
                <a:spcPct val="0"/>
              </a:spcAf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Analyzing solvency</a:t>
            </a:r>
          </a:p>
          <a:p>
            <a:pPr marL="1657350" lvl="3" indent="-285750" algn="just">
              <a:spcAft>
                <a:spcPct val="0"/>
              </a:spcAf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Evaluating all viable alternatives, challenging the assumptions and data upon which the evaluation is based, and documenting the decision-making process </a:t>
            </a:r>
          </a:p>
          <a:p>
            <a:pPr marL="1657350" lvl="3" indent="-285750" algn="just">
              <a:spcAft>
                <a:spcPct val="0"/>
              </a:spcAf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Taking actions that maximize the value of the </a:t>
            </a:r>
            <a:r>
              <a:rPr lang="en-US" b="1" i="1" dirty="0">
                <a:solidFill>
                  <a:schemeClr val="bg1"/>
                </a:solidFill>
                <a:latin typeface="Helvetica" panose="020B0604020202020204" pitchFamily="34" charset="0"/>
                <a:cs typeface="Helvetica" panose="020B0604020202020204" pitchFamily="34" charset="0"/>
              </a:rPr>
              <a:t>enterprise</a:t>
            </a:r>
            <a:endParaRPr lang="en-US" dirty="0">
              <a:solidFill>
                <a:schemeClr val="bg1"/>
              </a:solidFill>
              <a:latin typeface="Helvetica" panose="020B0604020202020204" pitchFamily="34" charset="0"/>
              <a:cs typeface="Helvetica" panose="020B0604020202020204" pitchFamily="34" charset="0"/>
            </a:endParaRPr>
          </a:p>
          <a:p>
            <a:pPr lvl="2" algn="just"/>
            <a:endParaRPr lang="en-US" dirty="0">
              <a:solidFill>
                <a:schemeClr val="bg1"/>
              </a:solidFill>
              <a:latin typeface="Helvetica" panose="020B0604020202020204" pitchFamily="34" charset="0"/>
              <a:cs typeface="Helvetica" panose="020B0604020202020204" pitchFamily="34" charset="0"/>
            </a:endParaRPr>
          </a:p>
          <a:p>
            <a:pPr lvl="3" algn="just"/>
            <a:endParaRPr lang="en-US" dirty="0">
              <a:solidFill>
                <a:schemeClr val="bg1"/>
              </a:solidFill>
              <a:latin typeface="Helvetica" panose="020B0604020202020204" pitchFamily="34" charset="0"/>
              <a:cs typeface="Helvetica" panose="020B0604020202020204" pitchFamily="34" charset="0"/>
            </a:endParaRPr>
          </a:p>
          <a:p>
            <a:pPr marL="0" lvl="2" algn="just"/>
            <a:endParaRPr lang="en-US"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EA373B4A-18B8-E504-5976-7D6D2A581DFB}"/>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6A438B3D-9068-0D30-A837-4D0CF3D5DE94}"/>
              </a:ext>
            </a:extLst>
          </p:cNvPr>
          <p:cNvSpPr>
            <a:spLocks noGrp="1"/>
          </p:cNvSpPr>
          <p:nvPr>
            <p:ph type="sldNum" sz="quarter" idx="12"/>
          </p:nvPr>
        </p:nvSpPr>
        <p:spPr>
          <a:xfrm>
            <a:off x="9155181" y="6010429"/>
            <a:ext cx="2743200" cy="365125"/>
          </a:xfrm>
        </p:spPr>
        <p:txBody>
          <a:bodyPr/>
          <a:lstStyle/>
          <a:p>
            <a:fld id="{0D5880FE-EB54-494A-9A0E-9E90B1F0DDED}"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122992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30C9D561-9CC8-6247-9DB1-997B34A5E63B}"/>
              </a:ext>
            </a:extLst>
          </p:cNvPr>
          <p:cNvSpPr txBox="1">
            <a:spLocks/>
          </p:cNvSpPr>
          <p:nvPr/>
        </p:nvSpPr>
        <p:spPr>
          <a:xfrm>
            <a:off x="357187" y="273745"/>
            <a:ext cx="9601200"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solidFill>
                  <a:schemeClr val="bg1"/>
                </a:solidFill>
                <a:latin typeface="Georgia" panose="02040502050405020303" pitchFamily="18" charset="0"/>
              </a:rPr>
              <a:t>Fiduciary Duties – in the Context of a Limited Liability Company</a:t>
            </a:r>
            <a:br>
              <a:rPr lang="en-US" sz="2500" dirty="0">
                <a:solidFill>
                  <a:schemeClr val="bg1"/>
                </a:solidFill>
                <a:latin typeface="Georgia" panose="02040502050405020303" pitchFamily="18" charset="0"/>
              </a:rPr>
            </a:br>
            <a:endParaRPr lang="en-US" sz="2500" dirty="0">
              <a:solidFill>
                <a:schemeClr val="bg1"/>
              </a:solidFill>
              <a:latin typeface="Georgia" panose="02040502050405020303" pitchFamily="18" charset="0"/>
            </a:endParaRPr>
          </a:p>
        </p:txBody>
      </p:sp>
      <p:sp>
        <p:nvSpPr>
          <p:cNvPr id="4" name="Text Placeholder 2">
            <a:extLst>
              <a:ext uri="{FF2B5EF4-FFF2-40B4-BE49-F238E27FC236}">
                <a16:creationId xmlns:a16="http://schemas.microsoft.com/office/drawing/2014/main" id="{C0C428AA-F5D7-E330-590F-A97B0F24C4CE}"/>
              </a:ext>
            </a:extLst>
          </p:cNvPr>
          <p:cNvSpPr txBox="1">
            <a:spLocks/>
          </p:cNvSpPr>
          <p:nvPr/>
        </p:nvSpPr>
        <p:spPr>
          <a:xfrm>
            <a:off x="-528635" y="970979"/>
            <a:ext cx="11858623" cy="4557243"/>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Corporations and LLCs are not the same! While the </a:t>
            </a:r>
            <a:r>
              <a:rPr lang="en-US" b="1" i="1" dirty="0">
                <a:solidFill>
                  <a:schemeClr val="bg1"/>
                </a:solidFill>
                <a:latin typeface="Helvetica" panose="020B0604020202020204" pitchFamily="34" charset="0"/>
                <a:cs typeface="Helvetica" panose="020B0604020202020204" pitchFamily="34" charset="0"/>
              </a:rPr>
              <a:t>default</a:t>
            </a:r>
            <a:r>
              <a:rPr lang="en-US" dirty="0">
                <a:solidFill>
                  <a:schemeClr val="bg1"/>
                </a:solidFill>
                <a:latin typeface="Helvetica" panose="020B0604020202020204" pitchFamily="34" charset="0"/>
                <a:cs typeface="Helvetica" panose="020B0604020202020204" pitchFamily="34" charset="0"/>
              </a:rPr>
              <a:t> is that the duties of LLC managers track those of corporate directors, many LLC operating agreements contain </a:t>
            </a:r>
            <a:r>
              <a:rPr lang="en-US" b="1" dirty="0">
                <a:solidFill>
                  <a:schemeClr val="bg1"/>
                </a:solidFill>
                <a:latin typeface="Helvetica" panose="020B0604020202020204" pitchFamily="34" charset="0"/>
                <a:cs typeface="Helvetica" panose="020B0604020202020204" pitchFamily="34" charset="0"/>
              </a:rPr>
              <a:t>waivers</a:t>
            </a:r>
            <a:r>
              <a:rPr lang="en-US" dirty="0">
                <a:solidFill>
                  <a:schemeClr val="bg1"/>
                </a:solidFill>
                <a:latin typeface="Helvetica" panose="020B0604020202020204" pitchFamily="34" charset="0"/>
                <a:cs typeface="Helvetica" panose="020B0604020202020204" pitchFamily="34" charset="0"/>
              </a:rPr>
              <a:t> of fiduciary duties and other contractual modifications to the statutory defaults.</a:t>
            </a:r>
          </a:p>
          <a:p>
            <a:pPr lvl="2" algn="just"/>
            <a:endParaRPr lang="en-US"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Waivers of this type have generally been respected by Delaware courts outside of the bankruptcy context.  </a:t>
            </a:r>
            <a:r>
              <a:rPr lang="en-US" i="1" dirty="0">
                <a:solidFill>
                  <a:schemeClr val="bg1"/>
                </a:solidFill>
                <a:latin typeface="Helvetica" panose="020B0604020202020204" pitchFamily="34" charset="0"/>
                <a:cs typeface="Helvetica" panose="020B0604020202020204" pitchFamily="34" charset="0"/>
              </a:rPr>
              <a:t>See e.g.</a:t>
            </a:r>
            <a:r>
              <a:rPr lang="en-US" dirty="0">
                <a:solidFill>
                  <a:schemeClr val="bg1"/>
                </a:solidFill>
                <a:latin typeface="Helvetica" panose="020B0604020202020204" pitchFamily="34" charset="0"/>
                <a:cs typeface="Helvetica" panose="020B0604020202020204" pitchFamily="34" charset="0"/>
              </a:rPr>
              <a:t> </a:t>
            </a:r>
            <a:r>
              <a:rPr lang="en-US" i="1" dirty="0">
                <a:solidFill>
                  <a:schemeClr val="bg1"/>
                </a:solidFill>
                <a:latin typeface="Helvetica" panose="020B0604020202020204" pitchFamily="34" charset="0"/>
                <a:cs typeface="Helvetica" panose="020B0604020202020204" pitchFamily="34" charset="0"/>
              </a:rPr>
              <a:t>CML V, LLC v. </a:t>
            </a:r>
            <a:r>
              <a:rPr lang="en-US" i="1" dirty="0" err="1">
                <a:solidFill>
                  <a:schemeClr val="bg1"/>
                </a:solidFill>
                <a:latin typeface="Helvetica" panose="020B0604020202020204" pitchFamily="34" charset="0"/>
                <a:cs typeface="Helvetica" panose="020B0604020202020204" pitchFamily="34" charset="0"/>
              </a:rPr>
              <a:t>Bax</a:t>
            </a:r>
            <a:r>
              <a:rPr lang="en-US" dirty="0">
                <a:solidFill>
                  <a:schemeClr val="bg1"/>
                </a:solidFill>
                <a:latin typeface="Helvetica" panose="020B0604020202020204" pitchFamily="34" charset="0"/>
                <a:cs typeface="Helvetica" panose="020B0604020202020204" pitchFamily="34" charset="0"/>
              </a:rPr>
              <a:t>, 6 A.3d 238, 250 (Del Ch. 2010).</a:t>
            </a:r>
          </a:p>
          <a:p>
            <a:pPr lvl="2" algn="just"/>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There nonetheless remains an implied covenant of good faith and fair dealing that cannot be waived.  </a:t>
            </a:r>
            <a:r>
              <a:rPr lang="en-US" i="1" dirty="0">
                <a:solidFill>
                  <a:schemeClr val="bg1"/>
                </a:solidFill>
                <a:latin typeface="Helvetica" panose="020B0604020202020204" pitchFamily="34" charset="0"/>
                <a:cs typeface="Helvetica" panose="020B0604020202020204" pitchFamily="34" charset="0"/>
              </a:rPr>
              <a:t>See e.g.</a:t>
            </a:r>
            <a:r>
              <a:rPr lang="en-US" dirty="0">
                <a:solidFill>
                  <a:schemeClr val="bg1"/>
                </a:solidFill>
                <a:latin typeface="Helvetica" panose="020B0604020202020204" pitchFamily="34" charset="0"/>
                <a:cs typeface="Helvetica" panose="020B0604020202020204" pitchFamily="34" charset="0"/>
              </a:rPr>
              <a:t>, Del. Code tit. 6 § 18-1101; Del. Code tit. 6 § 17-1101.</a:t>
            </a:r>
          </a:p>
          <a:p>
            <a:pPr lvl="3" algn="just"/>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In addition, subsequent amendment of documents to include such waivers may not be effective, particularly as to prior bad acts.</a:t>
            </a:r>
          </a:p>
          <a:p>
            <a:pPr lvl="3" algn="just"/>
            <a:endParaRPr lang="en-US"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Thus, it is prudent for LLC managers to act as though they owe fiduciary duties similar to those owed by corporate directors.  </a:t>
            </a:r>
            <a:r>
              <a:rPr lang="en-US" i="1" dirty="0">
                <a:solidFill>
                  <a:schemeClr val="bg1"/>
                </a:solidFill>
                <a:latin typeface="Helvetica" panose="020B0604020202020204" pitchFamily="34" charset="0"/>
                <a:cs typeface="Helvetica" panose="020B0604020202020204" pitchFamily="34" charset="0"/>
              </a:rPr>
              <a:t>See Credit-Lyonnais Bank Nederland, N.V. v. </a:t>
            </a:r>
            <a:r>
              <a:rPr lang="en-US" i="1" dirty="0" err="1">
                <a:solidFill>
                  <a:schemeClr val="bg1"/>
                </a:solidFill>
                <a:latin typeface="Helvetica" panose="020B0604020202020204" pitchFamily="34" charset="0"/>
                <a:cs typeface="Helvetica" panose="020B0604020202020204" pitchFamily="34" charset="0"/>
              </a:rPr>
              <a:t>Pathe</a:t>
            </a:r>
            <a:r>
              <a:rPr lang="en-US" i="1" dirty="0">
                <a:solidFill>
                  <a:schemeClr val="bg1"/>
                </a:solidFill>
                <a:latin typeface="Helvetica" panose="020B0604020202020204" pitchFamily="34" charset="0"/>
                <a:cs typeface="Helvetica" panose="020B0604020202020204" pitchFamily="34" charset="0"/>
              </a:rPr>
              <a:t> Commc’ns Corp.</a:t>
            </a:r>
            <a:r>
              <a:rPr lang="en-US" dirty="0">
                <a:solidFill>
                  <a:schemeClr val="bg1"/>
                </a:solidFill>
                <a:latin typeface="Helvetica" panose="020B0604020202020204" pitchFamily="34" charset="0"/>
                <a:cs typeface="Helvetica" panose="020B0604020202020204" pitchFamily="34" charset="0"/>
              </a:rPr>
              <a:t>, No. CIV. A. 12150, 1991 WL 277613, at *36 n. 55 (Del Ch. Dec. 30, 1991).</a:t>
            </a:r>
          </a:p>
        </p:txBody>
      </p:sp>
      <p:pic>
        <p:nvPicPr>
          <p:cNvPr id="5" name="Picture 4">
            <a:extLst>
              <a:ext uri="{FF2B5EF4-FFF2-40B4-BE49-F238E27FC236}">
                <a16:creationId xmlns:a16="http://schemas.microsoft.com/office/drawing/2014/main" id="{EFA33CC4-556B-293D-1793-35DB7CB6228D}"/>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DDAB542C-A22D-43D6-6673-53B200169404}"/>
              </a:ext>
            </a:extLst>
          </p:cNvPr>
          <p:cNvSpPr>
            <a:spLocks noGrp="1"/>
          </p:cNvSpPr>
          <p:nvPr>
            <p:ph type="sldNum" sz="quarter" idx="12"/>
          </p:nvPr>
        </p:nvSpPr>
        <p:spPr>
          <a:xfrm>
            <a:off x="9155181" y="6132794"/>
            <a:ext cx="2743200" cy="365125"/>
          </a:xfrm>
        </p:spPr>
        <p:txBody>
          <a:bodyPr/>
          <a:lstStyle/>
          <a:p>
            <a:fld id="{0D5880FE-EB54-494A-9A0E-9E90B1F0DDED}"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145439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76B08219-CA11-A234-4F9B-0188A222AD10}"/>
              </a:ext>
            </a:extLst>
          </p:cNvPr>
          <p:cNvSpPr txBox="1">
            <a:spLocks/>
          </p:cNvSpPr>
          <p:nvPr/>
        </p:nvSpPr>
        <p:spPr>
          <a:xfrm>
            <a:off x="314328" y="230886"/>
            <a:ext cx="9601200"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Privilege Considerations</a:t>
            </a:r>
          </a:p>
        </p:txBody>
      </p:sp>
      <p:sp>
        <p:nvSpPr>
          <p:cNvPr id="4" name="Text Placeholder 2">
            <a:extLst>
              <a:ext uri="{FF2B5EF4-FFF2-40B4-BE49-F238E27FC236}">
                <a16:creationId xmlns:a16="http://schemas.microsoft.com/office/drawing/2014/main" id="{1753396D-5831-C713-16F4-FFCA82B2F3DE}"/>
              </a:ext>
            </a:extLst>
          </p:cNvPr>
          <p:cNvSpPr txBox="1">
            <a:spLocks/>
          </p:cNvSpPr>
          <p:nvPr/>
        </p:nvSpPr>
        <p:spPr>
          <a:xfrm>
            <a:off x="-533401" y="769103"/>
            <a:ext cx="11763376" cy="415700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Confidential communications between a Company (or Board members) &amp; Counsel for the purposes of legal advice </a:t>
            </a:r>
            <a:r>
              <a:rPr lang="en-US" b="1" i="1" dirty="0">
                <a:solidFill>
                  <a:schemeClr val="bg1"/>
                </a:solidFill>
                <a:latin typeface="Helvetica" panose="020B0604020202020204" pitchFamily="34" charset="0"/>
                <a:cs typeface="Helvetica" panose="020B0604020202020204" pitchFamily="34" charset="0"/>
              </a:rPr>
              <a:t>will</a:t>
            </a:r>
            <a:r>
              <a:rPr lang="en-US" dirty="0">
                <a:solidFill>
                  <a:schemeClr val="bg1"/>
                </a:solidFill>
                <a:latin typeface="Helvetica" panose="020B0604020202020204" pitchFamily="34" charset="0"/>
                <a:cs typeface="Helvetica" panose="020B0604020202020204" pitchFamily="34" charset="0"/>
              </a:rPr>
              <a:t> likely be protected from disclosure by the attorney-client privilege.</a:t>
            </a:r>
          </a:p>
          <a:p>
            <a:pPr lvl="2" algn="just"/>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b="1" i="1" dirty="0">
                <a:solidFill>
                  <a:schemeClr val="bg1"/>
                </a:solidFill>
                <a:latin typeface="Helvetica" panose="020B0604020202020204" pitchFamily="34" charset="0"/>
                <a:cs typeface="Helvetica" panose="020B0604020202020204" pitchFamily="34" charset="0"/>
              </a:rPr>
              <a:t>BUT</a:t>
            </a:r>
            <a:r>
              <a:rPr lang="en-US" dirty="0">
                <a:solidFill>
                  <a:schemeClr val="bg1"/>
                </a:solidFill>
                <a:latin typeface="Helvetica" panose="020B0604020202020204" pitchFamily="34" charset="0"/>
                <a:cs typeface="Helvetica" panose="020B0604020202020204" pitchFamily="34" charset="0"/>
              </a:rPr>
              <a:t> including a third party in a privileged communication, including forwarding a privileged email,  or speaking about privileged matters in the presence of a third party </a:t>
            </a:r>
            <a:r>
              <a:rPr lang="en-US" b="1" i="1" dirty="0">
                <a:solidFill>
                  <a:schemeClr val="bg1"/>
                </a:solidFill>
                <a:latin typeface="Helvetica" panose="020B0604020202020204" pitchFamily="34" charset="0"/>
                <a:cs typeface="Helvetica" panose="020B0604020202020204" pitchFamily="34" charset="0"/>
              </a:rPr>
              <a:t>likely will cause a waiver</a:t>
            </a:r>
            <a:r>
              <a:rPr lang="en-US" dirty="0">
                <a:solidFill>
                  <a:schemeClr val="bg1"/>
                </a:solidFill>
                <a:latin typeface="Helvetica" panose="020B0604020202020204" pitchFamily="34" charset="0"/>
                <a:cs typeface="Helvetica" panose="020B0604020202020204" pitchFamily="34" charset="0"/>
              </a:rPr>
              <a:t> the attorney-client privilege.</a:t>
            </a:r>
          </a:p>
          <a:p>
            <a:pPr lvl="3" algn="just"/>
            <a:endParaRPr lang="en-US" dirty="0">
              <a:solidFill>
                <a:schemeClr val="bg1"/>
              </a:solidFill>
              <a:latin typeface="Helvetica" panose="020B0604020202020204" pitchFamily="34" charset="0"/>
              <a:cs typeface="Helvetica" panose="020B0604020202020204" pitchFamily="34" charset="0"/>
            </a:endParaRPr>
          </a:p>
          <a:p>
            <a:pPr marL="2114550" lvl="4"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Such third parties include:</a:t>
            </a:r>
          </a:p>
          <a:p>
            <a:pPr lvl="4" algn="just"/>
            <a:endParaRPr lang="en-US" dirty="0">
              <a:solidFill>
                <a:schemeClr val="bg1"/>
              </a:solidFill>
              <a:latin typeface="Helvetica" panose="020B0604020202020204" pitchFamily="34" charset="0"/>
              <a:cs typeface="Helvetica" panose="020B0604020202020204" pitchFamily="34" charset="0"/>
            </a:endParaRPr>
          </a:p>
          <a:p>
            <a:pPr marL="3028950" lvl="6"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Formal and informal Board observers;</a:t>
            </a:r>
          </a:p>
          <a:p>
            <a:pPr marL="3028950" lvl="6"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Employees of a shareholder that are not Board members;</a:t>
            </a:r>
          </a:p>
          <a:p>
            <a:pPr marL="3028950" lvl="6"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Financial advisors, bankers, PR and communications firms, and experts; and</a:t>
            </a:r>
          </a:p>
          <a:p>
            <a:pPr marL="3028950" lvl="6"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Counterparties to negotiations.</a:t>
            </a:r>
          </a:p>
        </p:txBody>
      </p:sp>
      <p:pic>
        <p:nvPicPr>
          <p:cNvPr id="5" name="Picture 4">
            <a:extLst>
              <a:ext uri="{FF2B5EF4-FFF2-40B4-BE49-F238E27FC236}">
                <a16:creationId xmlns:a16="http://schemas.microsoft.com/office/drawing/2014/main" id="{1BFD59F2-93AC-4276-8BD5-FE271CA2637C}"/>
              </a:ext>
            </a:extLst>
          </p:cNvPr>
          <p:cNvPicPr>
            <a:picLocks noChangeAspect="1"/>
          </p:cNvPicPr>
          <p:nvPr/>
        </p:nvPicPr>
        <p:blipFill>
          <a:blip r:embed="rId3"/>
          <a:stretch>
            <a:fillRect/>
          </a:stretch>
        </p:blipFill>
        <p:spPr>
          <a:xfrm>
            <a:off x="10413457" y="36576"/>
            <a:ext cx="1484924" cy="646949"/>
          </a:xfrm>
          <a:prstGeom prst="rect">
            <a:avLst/>
          </a:prstGeom>
        </p:spPr>
      </p:pic>
      <p:sp>
        <p:nvSpPr>
          <p:cNvPr id="6" name="Slide Number Placeholder 5">
            <a:extLst>
              <a:ext uri="{FF2B5EF4-FFF2-40B4-BE49-F238E27FC236}">
                <a16:creationId xmlns:a16="http://schemas.microsoft.com/office/drawing/2014/main" id="{54324E1E-F159-C999-DC73-AE7803D65DB1}"/>
              </a:ext>
            </a:extLst>
          </p:cNvPr>
          <p:cNvSpPr>
            <a:spLocks noGrp="1"/>
          </p:cNvSpPr>
          <p:nvPr>
            <p:ph type="sldNum" sz="quarter" idx="12"/>
          </p:nvPr>
        </p:nvSpPr>
        <p:spPr>
          <a:xfrm>
            <a:off x="9155181" y="6088897"/>
            <a:ext cx="2743200" cy="365125"/>
          </a:xfrm>
        </p:spPr>
        <p:txBody>
          <a:bodyPr/>
          <a:lstStyle/>
          <a:p>
            <a:fld id="{0D5880FE-EB54-494A-9A0E-9E90B1F0DDED}" type="slidenum">
              <a:rPr lang="en-US" smtClean="0">
                <a:solidFill>
                  <a:schemeClr val="bg1"/>
                </a:solidFill>
              </a:rPr>
              <a:t>13</a:t>
            </a:fld>
            <a:endParaRPr lang="en-US" dirty="0">
              <a:solidFill>
                <a:schemeClr val="bg1"/>
              </a:solidFill>
            </a:endParaRPr>
          </a:p>
        </p:txBody>
      </p:sp>
    </p:spTree>
    <p:extLst>
      <p:ext uri="{BB962C8B-B14F-4D97-AF65-F5344CB8AC3E}">
        <p14:creationId xmlns:p14="http://schemas.microsoft.com/office/powerpoint/2010/main" val="358653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5">
            <a:extLst>
              <a:ext uri="{FF2B5EF4-FFF2-40B4-BE49-F238E27FC236}">
                <a16:creationId xmlns:a16="http://schemas.microsoft.com/office/drawing/2014/main" id="{2E0C43A2-EAA6-C9C9-7485-7A57065AFEFD}"/>
              </a:ext>
            </a:extLst>
          </p:cNvPr>
          <p:cNvSpPr txBox="1">
            <a:spLocks/>
          </p:cNvSpPr>
          <p:nvPr/>
        </p:nvSpPr>
        <p:spPr>
          <a:xfrm>
            <a:off x="909974" y="2461111"/>
            <a:ext cx="6333788" cy="9678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dirty="0">
                <a:solidFill>
                  <a:schemeClr val="bg1"/>
                </a:solidFill>
                <a:latin typeface="Georgia" panose="02040502050405020303" pitchFamily="18" charset="0"/>
              </a:rPr>
              <a:t>Solvent or Insolvent?</a:t>
            </a:r>
          </a:p>
        </p:txBody>
      </p:sp>
    </p:spTree>
    <p:extLst>
      <p:ext uri="{BB962C8B-B14F-4D97-AF65-F5344CB8AC3E}">
        <p14:creationId xmlns:p14="http://schemas.microsoft.com/office/powerpoint/2010/main" val="101064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6D089639-848C-5903-0CF2-2732636BF4AC}"/>
              </a:ext>
            </a:extLst>
          </p:cNvPr>
          <p:cNvSpPr txBox="1">
            <a:spLocks/>
          </p:cNvSpPr>
          <p:nvPr/>
        </p:nvSpPr>
        <p:spPr>
          <a:xfrm>
            <a:off x="346591" y="273752"/>
            <a:ext cx="9726105"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What Does it Mean to be Insolvent?</a:t>
            </a:r>
          </a:p>
        </p:txBody>
      </p:sp>
      <p:sp>
        <p:nvSpPr>
          <p:cNvPr id="4" name="Text Placeholder 2">
            <a:extLst>
              <a:ext uri="{FF2B5EF4-FFF2-40B4-BE49-F238E27FC236}">
                <a16:creationId xmlns:a16="http://schemas.microsoft.com/office/drawing/2014/main" id="{AF0AE7AE-9615-B6D8-2457-2DC45B35B6C1}"/>
              </a:ext>
            </a:extLst>
          </p:cNvPr>
          <p:cNvSpPr txBox="1">
            <a:spLocks/>
          </p:cNvSpPr>
          <p:nvPr/>
        </p:nvSpPr>
        <p:spPr>
          <a:xfrm>
            <a:off x="-485776" y="579895"/>
            <a:ext cx="10844214" cy="5409163"/>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Two common tests (satisfying either = insolvency) :</a:t>
            </a:r>
          </a:p>
          <a:p>
            <a:pPr marL="1657350" lvl="3" indent="-285750" algn="just">
              <a:buFont typeface="Arial" panose="020B0604020202020204" pitchFamily="34" charset="0"/>
              <a:buChar char="•"/>
            </a:pPr>
            <a:endParaRPr lang="en-US" b="1" i="1" dirty="0">
              <a:solidFill>
                <a:schemeClr val="bg1"/>
              </a:solidFill>
              <a:latin typeface="Helvetica" panose="020B0604020202020204" pitchFamily="34" charset="0"/>
              <a:cs typeface="Helvetica" panose="020B0604020202020204" pitchFamily="34" charset="0"/>
            </a:endParaRPr>
          </a:p>
          <a:p>
            <a:pPr lvl="3" algn="just"/>
            <a:r>
              <a:rPr lang="en-US" b="1" i="1" dirty="0">
                <a:solidFill>
                  <a:schemeClr val="bg1"/>
                </a:solidFill>
                <a:latin typeface="Helvetica" panose="020B0604020202020204" pitchFamily="34" charset="0"/>
                <a:cs typeface="Helvetica" panose="020B0604020202020204" pitchFamily="34" charset="0"/>
              </a:rPr>
              <a:t>Balance Sheet Test: </a:t>
            </a:r>
            <a:r>
              <a:rPr lang="en-US" dirty="0">
                <a:solidFill>
                  <a:schemeClr val="bg1"/>
                </a:solidFill>
                <a:latin typeface="Helvetica" panose="020B0604020202020204" pitchFamily="34" charset="0"/>
                <a:cs typeface="Helvetica" panose="020B0604020202020204" pitchFamily="34" charset="0"/>
              </a:rPr>
              <a:t> A company is considered insolvent if</a:t>
            </a:r>
          </a:p>
          <a:p>
            <a:pPr lvl="3" algn="just"/>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 sum of its debts exceeds the aggregate value of its assets; and</a:t>
            </a: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There is no reasonable prospect that the business can be successfully continued in the face of that insolvency.</a:t>
            </a:r>
          </a:p>
          <a:p>
            <a:pPr lvl="3" algn="just"/>
            <a:endParaRPr lang="en-US" dirty="0">
              <a:solidFill>
                <a:schemeClr val="bg1"/>
              </a:solidFill>
              <a:latin typeface="Helvetica" panose="020B0604020202020204" pitchFamily="34" charset="0"/>
              <a:cs typeface="Helvetica" panose="020B0604020202020204" pitchFamily="34" charset="0"/>
            </a:endParaRPr>
          </a:p>
          <a:p>
            <a:pPr lvl="3" algn="just"/>
            <a:r>
              <a:rPr lang="en-US" b="1" i="1" dirty="0">
                <a:solidFill>
                  <a:schemeClr val="bg1"/>
                </a:solidFill>
                <a:latin typeface="Helvetica" panose="020B0604020202020204" pitchFamily="34" charset="0"/>
                <a:cs typeface="Helvetica" panose="020B0604020202020204" pitchFamily="34" charset="0"/>
              </a:rPr>
              <a:t>Cash Flow Test: </a:t>
            </a:r>
            <a:r>
              <a:rPr lang="en-US" dirty="0">
                <a:solidFill>
                  <a:schemeClr val="bg1"/>
                </a:solidFill>
                <a:latin typeface="Helvetica" panose="020B0604020202020204" pitchFamily="34" charset="0"/>
                <a:cs typeface="Helvetica" panose="020B0604020202020204" pitchFamily="34" charset="0"/>
              </a:rPr>
              <a:t>A company is considered </a:t>
            </a:r>
            <a:r>
              <a:rPr lang="en-US" b="1" i="1" dirty="0">
                <a:solidFill>
                  <a:schemeClr val="bg1"/>
                </a:solidFill>
                <a:latin typeface="Helvetica" panose="020B0604020202020204" pitchFamily="34" charset="0"/>
                <a:cs typeface="Helvetica" panose="020B0604020202020204" pitchFamily="34" charset="0"/>
              </a:rPr>
              <a:t>insolvent</a:t>
            </a:r>
            <a:r>
              <a:rPr lang="en-US" dirty="0">
                <a:solidFill>
                  <a:schemeClr val="bg1"/>
                </a:solidFill>
                <a:latin typeface="Helvetica" panose="020B0604020202020204" pitchFamily="34" charset="0"/>
                <a:cs typeface="Helvetica" panose="020B0604020202020204" pitchFamily="34" charset="0"/>
              </a:rPr>
              <a:t> if it is unable to pay its obligations as and when they come due.  </a:t>
            </a:r>
          </a:p>
          <a:p>
            <a:pPr lvl="2" algn="just">
              <a:buFont typeface="Arial" panose="020B0604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b="1" i="1" dirty="0">
                <a:solidFill>
                  <a:schemeClr val="bg1"/>
                </a:solidFill>
                <a:latin typeface="Helvetica" panose="020B0604020202020204" pitchFamily="34" charset="0"/>
                <a:cs typeface="Helvetica" panose="020B0604020202020204" pitchFamily="34" charset="0"/>
              </a:rPr>
              <a:t>However</a:t>
            </a:r>
            <a:r>
              <a:rPr lang="en-US" dirty="0">
                <a:solidFill>
                  <a:schemeClr val="bg1"/>
                </a:solidFill>
                <a:latin typeface="Helvetica" panose="020B0604020202020204" pitchFamily="34" charset="0"/>
                <a:cs typeface="Helvetica" panose="020B0604020202020204" pitchFamily="34" charset="0"/>
              </a:rPr>
              <a:t>, determining the moment a company becomes insolvent is subject to debate.  A board’s decisions will be judged in </a:t>
            </a:r>
            <a:r>
              <a:rPr lang="en-US" b="1" i="1" dirty="0">
                <a:solidFill>
                  <a:schemeClr val="bg1"/>
                </a:solidFill>
                <a:latin typeface="Helvetica" panose="020B0604020202020204" pitchFamily="34" charset="0"/>
                <a:cs typeface="Helvetica" panose="020B0604020202020204" pitchFamily="34" charset="0"/>
              </a:rPr>
              <a:t>hindsight</a:t>
            </a:r>
            <a:r>
              <a:rPr lang="en-US" dirty="0">
                <a:solidFill>
                  <a:schemeClr val="bg1"/>
                </a:solidFill>
                <a:latin typeface="Helvetica" panose="020B0604020202020204" pitchFamily="34" charset="0"/>
                <a:cs typeface="Helvetica" panose="020B0604020202020204" pitchFamily="34" charset="0"/>
              </a:rPr>
              <a:t>.</a:t>
            </a:r>
          </a:p>
          <a:p>
            <a:pPr marL="238125" lvl="3" algn="just"/>
            <a:endParaRPr lang="en-US" dirty="0">
              <a:solidFill>
                <a:schemeClr val="bg1"/>
              </a:solidFill>
              <a:latin typeface="Helvetica" panose="020B0604020202020204" pitchFamily="34" charset="0"/>
              <a:cs typeface="Helvetica" panose="020B0604020202020204" pitchFamily="34" charset="0"/>
            </a:endParaRPr>
          </a:p>
          <a:p>
            <a:pPr lvl="2" algn="just"/>
            <a:endParaRPr lang="en-US"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E3CE2019-7557-2F22-40C0-0A7C7775F996}"/>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14F0336D-1F5E-1B72-33C1-766925D98431}"/>
              </a:ext>
            </a:extLst>
          </p:cNvPr>
          <p:cNvSpPr>
            <a:spLocks noGrp="1"/>
          </p:cNvSpPr>
          <p:nvPr>
            <p:ph type="sldNum" sz="quarter" idx="12"/>
          </p:nvPr>
        </p:nvSpPr>
        <p:spPr>
          <a:xfrm>
            <a:off x="9177338" y="6062083"/>
            <a:ext cx="2743200" cy="365125"/>
          </a:xfrm>
        </p:spPr>
        <p:txBody>
          <a:bodyPr/>
          <a:lstStyle/>
          <a:p>
            <a:fld id="{0D5880FE-EB54-494A-9A0E-9E90B1F0DDED}" type="slidenum">
              <a:rPr lang="en-US" smtClean="0">
                <a:solidFill>
                  <a:schemeClr val="bg1"/>
                </a:solidFill>
              </a:rPr>
              <a:t>15</a:t>
            </a:fld>
            <a:endParaRPr lang="en-US" dirty="0">
              <a:solidFill>
                <a:schemeClr val="bg1"/>
              </a:solidFill>
            </a:endParaRPr>
          </a:p>
        </p:txBody>
      </p:sp>
    </p:spTree>
    <p:extLst>
      <p:ext uri="{BB962C8B-B14F-4D97-AF65-F5344CB8AC3E}">
        <p14:creationId xmlns:p14="http://schemas.microsoft.com/office/powerpoint/2010/main" val="76802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4FB17A7B-600F-0827-CDDD-53C7E6EB4E99}"/>
              </a:ext>
            </a:extLst>
          </p:cNvPr>
          <p:cNvSpPr txBox="1">
            <a:spLocks/>
          </p:cNvSpPr>
          <p:nvPr/>
        </p:nvSpPr>
        <p:spPr>
          <a:xfrm>
            <a:off x="460885" y="288038"/>
            <a:ext cx="9726105"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So, What’s a Board to Do?</a:t>
            </a:r>
          </a:p>
        </p:txBody>
      </p:sp>
      <p:sp>
        <p:nvSpPr>
          <p:cNvPr id="4" name="Text Placeholder 2">
            <a:extLst>
              <a:ext uri="{FF2B5EF4-FFF2-40B4-BE49-F238E27FC236}">
                <a16:creationId xmlns:a16="http://schemas.microsoft.com/office/drawing/2014/main" id="{43912C4B-7C34-C49E-886A-8BBABA922C57}"/>
              </a:ext>
            </a:extLst>
          </p:cNvPr>
          <p:cNvSpPr txBox="1">
            <a:spLocks/>
          </p:cNvSpPr>
          <p:nvPr/>
        </p:nvSpPr>
        <p:spPr>
          <a:xfrm>
            <a:off x="-400051" y="1042986"/>
            <a:ext cx="11644313" cy="304526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A prudent BOD should therefore focus on </a:t>
            </a:r>
            <a:r>
              <a:rPr lang="en-US" b="1" i="1" dirty="0">
                <a:solidFill>
                  <a:schemeClr val="bg1"/>
                </a:solidFill>
                <a:latin typeface="Helvetica" panose="020B0604020202020204" pitchFamily="34" charset="0"/>
                <a:cs typeface="Helvetica" panose="020B0604020202020204" pitchFamily="34" charset="0"/>
              </a:rPr>
              <a:t>maximizing the value of the enterprise’s long-term wealth-creating capacity</a:t>
            </a:r>
            <a:r>
              <a:rPr lang="en-US" dirty="0">
                <a:solidFill>
                  <a:schemeClr val="bg1"/>
                </a:solidFill>
                <a:latin typeface="Helvetica" panose="020B0604020202020204" pitchFamily="34" charset="0"/>
                <a:cs typeface="Helvetica" panose="020B0604020202020204" pitchFamily="34" charset="0"/>
              </a:rPr>
              <a:t> when it is not sure of the company’s solvency.</a:t>
            </a:r>
          </a:p>
          <a:p>
            <a:pPr marL="1200150" lvl="2" indent="-285750" algn="just">
              <a:buFont typeface="Arial" panose="020B0604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Thus, D&amp;Os should engage in good faith with creditor groups and other stakeholders, which demonstrates in real time the board’s and management’s pursuit of a value-maximizing strategy.</a:t>
            </a:r>
          </a:p>
          <a:p>
            <a:pPr lvl="3" algn="just"/>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At the extreme, the CEO cannot bet all a company’s money on ‘26 Red.’</a:t>
            </a:r>
          </a:p>
          <a:p>
            <a:pPr lvl="3" algn="just"/>
            <a:endParaRPr lang="en-US" dirty="0">
              <a:solidFill>
                <a:schemeClr val="bg1"/>
              </a:solidFill>
              <a:latin typeface="Helvetica" panose="020B0604020202020204" pitchFamily="34" charset="0"/>
              <a:cs typeface="Helvetica" panose="020B0604020202020204" pitchFamily="34" charset="0"/>
            </a:endParaRPr>
          </a:p>
          <a:p>
            <a:pPr lvl="3"/>
            <a:endParaRPr lang="en-US" dirty="0">
              <a:solidFill>
                <a:schemeClr val="bg1"/>
              </a:solidFill>
              <a:latin typeface="Helvetica" panose="020B0604020202020204" pitchFamily="34" charset="0"/>
              <a:cs typeface="Helvetica" panose="020B0604020202020204" pitchFamily="34" charset="0"/>
            </a:endParaRPr>
          </a:p>
          <a:p>
            <a:pPr lvl="3"/>
            <a:r>
              <a:rPr lang="en-US" dirty="0">
                <a:solidFill>
                  <a:schemeClr val="bg1"/>
                </a:solidFill>
                <a:latin typeface="Helvetica" panose="020B0604020202020204" pitchFamily="34" charset="0"/>
                <a:cs typeface="Helvetica" panose="020B0604020202020204" pitchFamily="34" charset="0"/>
              </a:rPr>
              <a:t>	* For additional reading, see </a:t>
            </a:r>
            <a:r>
              <a:rPr lang="en-US" i="1" dirty="0">
                <a:solidFill>
                  <a:schemeClr val="bg1"/>
                </a:solidFill>
                <a:latin typeface="Helvetica" panose="020B0604020202020204" pitchFamily="34" charset="0"/>
                <a:cs typeface="Helvetica" panose="020B0604020202020204" pitchFamily="34" charset="0"/>
                <a:hlinkClick r:id="rId3"/>
              </a:rPr>
              <a:t>What to Do When Your Company May Be Insolvent</a:t>
            </a:r>
            <a:endParaRPr lang="en-US" i="1" dirty="0">
              <a:solidFill>
                <a:schemeClr val="bg1"/>
              </a:solidFill>
              <a:latin typeface="Helvetica" panose="020B0604020202020204" pitchFamily="34" charset="0"/>
              <a:cs typeface="Helvetica" panose="020B0604020202020204" pitchFamily="34" charset="0"/>
            </a:endParaRPr>
          </a:p>
          <a:p>
            <a:pPr marL="238125" lvl="3" algn="just"/>
            <a:endParaRPr lang="en-US" dirty="0">
              <a:solidFill>
                <a:schemeClr val="bg1"/>
              </a:solidFill>
              <a:latin typeface="Helvetica" panose="020B0604020202020204" pitchFamily="34" charset="0"/>
              <a:cs typeface="Helvetica" panose="020B0604020202020204" pitchFamily="34" charset="0"/>
            </a:endParaRPr>
          </a:p>
          <a:p>
            <a:pPr lvl="2" algn="just"/>
            <a:endParaRPr lang="en-US"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9286E90A-BB7B-B927-9E80-DC8967857A7D}"/>
              </a:ext>
            </a:extLst>
          </p:cNvPr>
          <p:cNvPicPr>
            <a:picLocks noChangeAspect="1"/>
          </p:cNvPicPr>
          <p:nvPr/>
        </p:nvPicPr>
        <p:blipFill>
          <a:blip r:embed="rId4"/>
          <a:stretch>
            <a:fillRect/>
          </a:stretch>
        </p:blipFill>
        <p:spPr>
          <a:xfrm>
            <a:off x="10413457" y="24384"/>
            <a:ext cx="1484924" cy="646949"/>
          </a:xfrm>
          <a:prstGeom prst="rect">
            <a:avLst/>
          </a:prstGeom>
        </p:spPr>
      </p:pic>
      <p:sp>
        <p:nvSpPr>
          <p:cNvPr id="6" name="Slide Number Placeholder 5">
            <a:extLst>
              <a:ext uri="{FF2B5EF4-FFF2-40B4-BE49-F238E27FC236}">
                <a16:creationId xmlns:a16="http://schemas.microsoft.com/office/drawing/2014/main" id="{722A793D-E4A6-3255-0A81-B405E000B88A}"/>
              </a:ext>
            </a:extLst>
          </p:cNvPr>
          <p:cNvSpPr>
            <a:spLocks noGrp="1"/>
          </p:cNvSpPr>
          <p:nvPr>
            <p:ph type="sldNum" sz="quarter" idx="12"/>
          </p:nvPr>
        </p:nvSpPr>
        <p:spPr>
          <a:xfrm>
            <a:off x="9144000" y="6165850"/>
            <a:ext cx="2743200" cy="365125"/>
          </a:xfrm>
        </p:spPr>
        <p:txBody>
          <a:bodyPr/>
          <a:lstStyle/>
          <a:p>
            <a:fld id="{0D5880FE-EB54-494A-9A0E-9E90B1F0DDED}" type="slidenum">
              <a:rPr lang="en-US" smtClean="0">
                <a:solidFill>
                  <a:schemeClr val="bg1"/>
                </a:solidFill>
              </a:rPr>
              <a:t>16</a:t>
            </a:fld>
            <a:endParaRPr lang="en-US" dirty="0">
              <a:solidFill>
                <a:schemeClr val="bg1"/>
              </a:solidFill>
            </a:endParaRPr>
          </a:p>
        </p:txBody>
      </p:sp>
    </p:spTree>
    <p:extLst>
      <p:ext uri="{BB962C8B-B14F-4D97-AF65-F5344CB8AC3E}">
        <p14:creationId xmlns:p14="http://schemas.microsoft.com/office/powerpoint/2010/main" val="421284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itle 5">
            <a:extLst>
              <a:ext uri="{FF2B5EF4-FFF2-40B4-BE49-F238E27FC236}">
                <a16:creationId xmlns:a16="http://schemas.microsoft.com/office/drawing/2014/main" id="{45204DAB-B708-3D6F-81A0-ABF76E513F32}"/>
              </a:ext>
            </a:extLst>
          </p:cNvPr>
          <p:cNvSpPr txBox="1">
            <a:spLocks/>
          </p:cNvSpPr>
          <p:nvPr/>
        </p:nvSpPr>
        <p:spPr>
          <a:xfrm>
            <a:off x="895687" y="2461111"/>
            <a:ext cx="5328196" cy="9678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dirty="0">
                <a:solidFill>
                  <a:schemeClr val="bg1"/>
                </a:solidFill>
                <a:latin typeface="Georgia" panose="02040502050405020303" pitchFamily="18" charset="0"/>
              </a:rPr>
              <a:t>First Things First</a:t>
            </a:r>
          </a:p>
        </p:txBody>
      </p:sp>
    </p:spTree>
    <p:extLst>
      <p:ext uri="{BB962C8B-B14F-4D97-AF65-F5344CB8AC3E}">
        <p14:creationId xmlns:p14="http://schemas.microsoft.com/office/powerpoint/2010/main" val="236781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7B5A5493-2093-B853-2CE1-3A1D0CAE6565}"/>
              </a:ext>
            </a:extLst>
          </p:cNvPr>
          <p:cNvSpPr txBox="1">
            <a:spLocks/>
          </p:cNvSpPr>
          <p:nvPr/>
        </p:nvSpPr>
        <p:spPr>
          <a:xfrm>
            <a:off x="547468" y="284482"/>
            <a:ext cx="7760918" cy="71564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ea typeface="Calibri" panose="020F0502020204030204" pitchFamily="34" charset="0"/>
                <a:cs typeface="Biome" panose="020B0502040204020203" pitchFamily="34" charset="0"/>
              </a:rPr>
              <a:t>Beware of Creditors Bearing Gifts</a:t>
            </a:r>
          </a:p>
        </p:txBody>
      </p:sp>
      <p:sp>
        <p:nvSpPr>
          <p:cNvPr id="4" name="Content Placeholder 2">
            <a:extLst>
              <a:ext uri="{FF2B5EF4-FFF2-40B4-BE49-F238E27FC236}">
                <a16:creationId xmlns:a16="http://schemas.microsoft.com/office/drawing/2014/main" id="{F56E7157-B48B-84C2-CFAE-57C302431189}"/>
              </a:ext>
            </a:extLst>
          </p:cNvPr>
          <p:cNvSpPr txBox="1">
            <a:spLocks/>
          </p:cNvSpPr>
          <p:nvPr/>
        </p:nvSpPr>
        <p:spPr>
          <a:xfrm>
            <a:off x="547468" y="830567"/>
            <a:ext cx="7092252" cy="30803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chemeClr val="bg1"/>
              </a:solidFill>
              <a:latin typeface="Helvetica" panose="020B0604020202020204" pitchFamily="34" charset="0"/>
              <a:cs typeface="Helvetica" panose="020B0604020202020204" pitchFamily="34" charset="0"/>
            </a:endParaRPr>
          </a:p>
          <a:p>
            <a:r>
              <a:rPr lang="en-US" sz="2000" dirty="0">
                <a:solidFill>
                  <a:schemeClr val="bg1"/>
                </a:solidFill>
                <a:latin typeface="Helvetica" panose="020B0604020202020204" pitchFamily="34" charset="0"/>
                <a:cs typeface="Helvetica" panose="020B0604020202020204" pitchFamily="34" charset="0"/>
              </a:rPr>
              <a:t>“Friendly Foreclosure”</a:t>
            </a:r>
          </a:p>
          <a:p>
            <a:pPr marL="0" indent="0">
              <a:buNone/>
            </a:pPr>
            <a:endParaRPr lang="en-US" sz="2000" dirty="0">
              <a:solidFill>
                <a:schemeClr val="bg1"/>
              </a:solidFill>
              <a:latin typeface="Helvetica" panose="020B0604020202020204" pitchFamily="34" charset="0"/>
              <a:cs typeface="Helvetica" panose="020B0604020202020204" pitchFamily="34" charset="0"/>
            </a:endParaRPr>
          </a:p>
          <a:p>
            <a:r>
              <a:rPr lang="en-US" sz="2000" dirty="0">
                <a:solidFill>
                  <a:schemeClr val="bg1"/>
                </a:solidFill>
                <a:latin typeface="Helvetica" panose="020B0604020202020204" pitchFamily="34" charset="0"/>
                <a:cs typeface="Helvetica" panose="020B0604020202020204" pitchFamily="34" charset="0"/>
              </a:rPr>
              <a:t>PG relief</a:t>
            </a:r>
          </a:p>
          <a:p>
            <a:pPr marL="0" indent="0">
              <a:buNone/>
            </a:pPr>
            <a:endParaRPr lang="en-US" sz="2000" dirty="0">
              <a:solidFill>
                <a:schemeClr val="bg1"/>
              </a:solidFill>
              <a:latin typeface="Helvetica" panose="020B0604020202020204" pitchFamily="34" charset="0"/>
              <a:cs typeface="Helvetica" panose="020B0604020202020204" pitchFamily="34" charset="0"/>
            </a:endParaRPr>
          </a:p>
          <a:p>
            <a:r>
              <a:rPr lang="en-US" sz="2000" dirty="0">
                <a:solidFill>
                  <a:schemeClr val="bg1"/>
                </a:solidFill>
                <a:latin typeface="Helvetica" panose="020B0604020202020204" pitchFamily="34" charset="0"/>
                <a:cs typeface="Helvetica" panose="020B0604020202020204" pitchFamily="34" charset="0"/>
              </a:rPr>
              <a:t>Forbearance Agreements</a:t>
            </a:r>
          </a:p>
          <a:p>
            <a:endParaRPr lang="en-US" sz="2000" dirty="0">
              <a:solidFill>
                <a:schemeClr val="bg1"/>
              </a:solidFill>
              <a:latin typeface="Helvetica" panose="020B0604020202020204" pitchFamily="34" charset="0"/>
              <a:cs typeface="Helvetica" panose="020B0604020202020204" pitchFamily="34" charset="0"/>
            </a:endParaRPr>
          </a:p>
          <a:p>
            <a:endParaRPr lang="en-US" sz="2000" dirty="0">
              <a:solidFill>
                <a:schemeClr val="bg1"/>
              </a:solidFill>
              <a:latin typeface="Helvetica" panose="020B0604020202020204" pitchFamily="34" charset="0"/>
              <a:cs typeface="Helvetica" panose="020B0604020202020204" pitchFamily="34" charset="0"/>
            </a:endParaRPr>
          </a:p>
          <a:p>
            <a:endParaRPr lang="en-US" sz="2000"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B7E1C5FA-2877-9C21-9E04-703DB9F3B68C}"/>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37884A0D-EE06-227F-62CC-04AC04EA535A}"/>
              </a:ext>
            </a:extLst>
          </p:cNvPr>
          <p:cNvSpPr>
            <a:spLocks noGrp="1"/>
          </p:cNvSpPr>
          <p:nvPr>
            <p:ph type="sldNum" sz="quarter" idx="12"/>
          </p:nvPr>
        </p:nvSpPr>
        <p:spPr>
          <a:xfrm>
            <a:off x="9220200" y="6108700"/>
            <a:ext cx="2743200" cy="365125"/>
          </a:xfrm>
        </p:spPr>
        <p:txBody>
          <a:bodyPr/>
          <a:lstStyle/>
          <a:p>
            <a:fld id="{0D5880FE-EB54-494A-9A0E-9E90B1F0DDED}" type="slidenum">
              <a:rPr lang="en-US" smtClean="0">
                <a:solidFill>
                  <a:schemeClr val="bg1"/>
                </a:solidFill>
              </a:rPr>
              <a:t>18</a:t>
            </a:fld>
            <a:endParaRPr lang="en-US" dirty="0">
              <a:solidFill>
                <a:schemeClr val="bg1"/>
              </a:solidFill>
            </a:endParaRPr>
          </a:p>
        </p:txBody>
      </p:sp>
    </p:spTree>
    <p:extLst>
      <p:ext uri="{BB962C8B-B14F-4D97-AF65-F5344CB8AC3E}">
        <p14:creationId xmlns:p14="http://schemas.microsoft.com/office/powerpoint/2010/main" val="218085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23102"/>
            <a:ext cx="12191980" cy="6856718"/>
          </a:xfrm>
          <a:prstGeom prst="rect">
            <a:avLst/>
          </a:prstGeom>
        </p:spPr>
      </p:pic>
      <p:sp>
        <p:nvSpPr>
          <p:cNvPr id="2" name="Title 1">
            <a:extLst>
              <a:ext uri="{FF2B5EF4-FFF2-40B4-BE49-F238E27FC236}">
                <a16:creationId xmlns:a16="http://schemas.microsoft.com/office/drawing/2014/main" id="{FF6A6829-06D8-AE6F-CB4B-EA5600C829BB}"/>
              </a:ext>
            </a:extLst>
          </p:cNvPr>
          <p:cNvSpPr txBox="1">
            <a:spLocks/>
          </p:cNvSpPr>
          <p:nvPr/>
        </p:nvSpPr>
        <p:spPr>
          <a:xfrm>
            <a:off x="530229" y="310077"/>
            <a:ext cx="7092251" cy="5536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Forbearance Agreements </a:t>
            </a:r>
          </a:p>
        </p:txBody>
      </p:sp>
      <p:sp>
        <p:nvSpPr>
          <p:cNvPr id="4" name="Content Placeholder 2">
            <a:extLst>
              <a:ext uri="{FF2B5EF4-FFF2-40B4-BE49-F238E27FC236}">
                <a16:creationId xmlns:a16="http://schemas.microsoft.com/office/drawing/2014/main" id="{2BBB08ED-59C0-7201-1D84-9DE220BC3A4E}"/>
              </a:ext>
            </a:extLst>
          </p:cNvPr>
          <p:cNvSpPr txBox="1">
            <a:spLocks/>
          </p:cNvSpPr>
          <p:nvPr/>
        </p:nvSpPr>
        <p:spPr>
          <a:xfrm>
            <a:off x="-112027" y="1059183"/>
            <a:ext cx="10941952" cy="47764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0083" lvl="2" indent="0">
              <a:spcBef>
                <a:spcPts val="0"/>
              </a:spcBef>
              <a:spcAft>
                <a:spcPts val="990"/>
              </a:spcAft>
              <a:buFont typeface="Arial" panose="020B0604020202020204" pitchFamily="34" charset="0"/>
              <a:buNone/>
            </a:pPr>
            <a:r>
              <a:rPr lang="en-US" sz="1800" b="1" dirty="0">
                <a:solidFill>
                  <a:schemeClr val="bg1"/>
                </a:solidFill>
                <a:latin typeface="Helvetica" panose="020B0604020202020204" pitchFamily="34" charset="0"/>
                <a:cs typeface="Helvetica" panose="020B0604020202020204" pitchFamily="34" charset="0"/>
              </a:rPr>
              <a:t>COMMON ASKS:</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Forbearance fee </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Enhanced covenants </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Agreement to cure defaults during forbearance period</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Termination in event of any new default </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Recitations relating to admission of default by Company and any guarantors; no defenses</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Reaffirmation of any personal guaranties</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Release of any claims by Company</a:t>
            </a:r>
          </a:p>
          <a:p>
            <a:pPr marL="660083" lvl="2" indent="0">
              <a:spcBef>
                <a:spcPts val="0"/>
              </a:spcBef>
              <a:spcAft>
                <a:spcPts val="990"/>
              </a:spcAft>
              <a:buFont typeface="Arial" panose="020B0604020202020204" pitchFamily="34" charset="0"/>
              <a:buNone/>
            </a:pPr>
            <a:r>
              <a:rPr lang="en-US" sz="1800" b="1" dirty="0">
                <a:solidFill>
                  <a:schemeClr val="bg1"/>
                </a:solidFill>
                <a:latin typeface="Helvetica" panose="020B0604020202020204" pitchFamily="34" charset="0"/>
                <a:cs typeface="Helvetica" panose="020B0604020202020204" pitchFamily="34" charset="0"/>
              </a:rPr>
              <a:t>BEFORE AGREEING, CONSIDER:</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Whether terms are feasible and whether alternatives can be proposed</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Any claims against creditor? </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Is Company’s cooperation necessary for creditor to recover 100%?</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Fiduciary Duties</a:t>
            </a:r>
          </a:p>
          <a:p>
            <a:pPr lvl="2">
              <a:spcBef>
                <a:spcPts val="0"/>
              </a:spcBef>
              <a:spcAft>
                <a:spcPts val="990"/>
              </a:spcAft>
            </a:pPr>
            <a:r>
              <a:rPr lang="en-US" sz="1800" dirty="0">
                <a:solidFill>
                  <a:schemeClr val="bg1"/>
                </a:solidFill>
                <a:latin typeface="Helvetica" panose="020B0604020202020204" pitchFamily="34" charset="0"/>
                <a:cs typeface="Helvetica" panose="020B0604020202020204" pitchFamily="34" charset="0"/>
              </a:rPr>
              <a:t>What can &amp; will creditor do if Company simply says no?</a:t>
            </a:r>
          </a:p>
        </p:txBody>
      </p:sp>
      <p:pic>
        <p:nvPicPr>
          <p:cNvPr id="5" name="Picture 4">
            <a:extLst>
              <a:ext uri="{FF2B5EF4-FFF2-40B4-BE49-F238E27FC236}">
                <a16:creationId xmlns:a16="http://schemas.microsoft.com/office/drawing/2014/main" id="{2193F0A1-1D95-6ACD-774D-526010A4DEE1}"/>
              </a:ext>
            </a:extLst>
          </p:cNvPr>
          <p:cNvPicPr>
            <a:picLocks noChangeAspect="1"/>
          </p:cNvPicPr>
          <p:nvPr/>
        </p:nvPicPr>
        <p:blipFill>
          <a:blip r:embed="rId3"/>
          <a:stretch>
            <a:fillRect/>
          </a:stretch>
        </p:blipFill>
        <p:spPr>
          <a:xfrm>
            <a:off x="10413457" y="24384"/>
            <a:ext cx="1484924" cy="646949"/>
          </a:xfrm>
          <a:prstGeom prst="rect">
            <a:avLst/>
          </a:prstGeom>
        </p:spPr>
      </p:pic>
      <p:sp>
        <p:nvSpPr>
          <p:cNvPr id="6" name="Slide Number Placeholder 5">
            <a:extLst>
              <a:ext uri="{FF2B5EF4-FFF2-40B4-BE49-F238E27FC236}">
                <a16:creationId xmlns:a16="http://schemas.microsoft.com/office/drawing/2014/main" id="{0AF05E28-C057-CFB1-AA11-84BCF77CA09B}"/>
              </a:ext>
            </a:extLst>
          </p:cNvPr>
          <p:cNvSpPr>
            <a:spLocks noGrp="1"/>
          </p:cNvSpPr>
          <p:nvPr>
            <p:ph type="sldNum" sz="quarter" idx="12"/>
          </p:nvPr>
        </p:nvSpPr>
        <p:spPr>
          <a:xfrm>
            <a:off x="9296400" y="6108700"/>
            <a:ext cx="2743200" cy="365125"/>
          </a:xfrm>
        </p:spPr>
        <p:txBody>
          <a:bodyPr/>
          <a:lstStyle/>
          <a:p>
            <a:fld id="{0D5880FE-EB54-494A-9A0E-9E90B1F0DDED}" type="slidenum">
              <a:rPr lang="en-US" smtClean="0">
                <a:solidFill>
                  <a:schemeClr val="bg1"/>
                </a:solidFill>
              </a:rPr>
              <a:t>19</a:t>
            </a:fld>
            <a:endParaRPr lang="en-US" dirty="0">
              <a:solidFill>
                <a:schemeClr val="bg1"/>
              </a:solidFill>
            </a:endParaRPr>
          </a:p>
        </p:txBody>
      </p:sp>
    </p:spTree>
    <p:extLst>
      <p:ext uri="{BB962C8B-B14F-4D97-AF65-F5344CB8AC3E}">
        <p14:creationId xmlns:p14="http://schemas.microsoft.com/office/powerpoint/2010/main" val="149368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
            <a:extLst>
              <a:ext uri="{FF2B5EF4-FFF2-40B4-BE49-F238E27FC236}">
                <a16:creationId xmlns:a16="http://schemas.microsoft.com/office/drawing/2014/main" id="{B4B103AB-D238-CB63-65A6-D5EA8A75E79D}"/>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 Placeholder 2">
            <a:extLst>
              <a:ext uri="{FF2B5EF4-FFF2-40B4-BE49-F238E27FC236}">
                <a16:creationId xmlns:a16="http://schemas.microsoft.com/office/drawing/2014/main" id="{8D43901E-BD7A-D30B-39F8-8945AC30A45B}"/>
              </a:ext>
            </a:extLst>
          </p:cNvPr>
          <p:cNvSpPr txBox="1">
            <a:spLocks/>
          </p:cNvSpPr>
          <p:nvPr/>
        </p:nvSpPr>
        <p:spPr>
          <a:xfrm>
            <a:off x="114302" y="942971"/>
            <a:ext cx="11401425" cy="44346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1984" lvl="1">
              <a:lnSpc>
                <a:spcPct val="100000"/>
              </a:lnSpc>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Nothing tests a board of directors better than an existential threat to the company. And there is no greater existential threat to a company than its insolvency.</a:t>
            </a:r>
          </a:p>
          <a:p>
            <a:pPr marL="513384" lvl="1" indent="0">
              <a:lnSpc>
                <a:spcPct val="100000"/>
              </a:lnSpc>
              <a:buNone/>
            </a:pP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1">
              <a:lnSpc>
                <a:spcPct val="100000"/>
              </a:lnSpc>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Whether a company is insolvent, however, is often unclear. This is why the phrase “zone of insolvency” is sometimes useful. At the same time, however, the phrase is commonly misunderstood and misused. Consequently, directors and officers often make mistakes that were easily avoidable.</a:t>
            </a:r>
          </a:p>
          <a:p>
            <a:pPr marL="741984" lvl="1">
              <a:lnSpc>
                <a:spcPct val="100000"/>
              </a:lnSpc>
            </a:pP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1">
              <a:lnSpc>
                <a:spcPct val="100000"/>
              </a:lnSpc>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This webinar first provides a grounding in the law with respect to how directors should conduct themselves as the solvency of their company becomes questionable, and how they must conduct themselves when the company becomes clearly insolvent.</a:t>
            </a:r>
          </a:p>
          <a:p>
            <a:pPr marL="741984" lvl="1">
              <a:lnSpc>
                <a:spcPct val="100000"/>
              </a:lnSpc>
            </a:pP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1">
              <a:lnSpc>
                <a:spcPct val="100000"/>
              </a:lnSpc>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The webinar goes beyond this, however, by providing a practical understanding of the various options a financially distressed company has available to it to deal with that financial distress, whether the company is solvent or not.</a:t>
            </a:r>
          </a:p>
          <a:p>
            <a:pPr marL="741984" lvl="1">
              <a:lnSpc>
                <a:spcPct val="100000"/>
              </a:lnSpc>
            </a:pP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1">
              <a:lnSpc>
                <a:spcPct val="100000"/>
              </a:lnSpc>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Options discussed include the assignment for the benefit of creditors, the ‘friendly’ foreclosure, traditional chapter 11, subchapter V of chapter 11, and out-of-court workouts.</a:t>
            </a:r>
          </a:p>
          <a:p>
            <a:pPr marL="741984" lvl="1">
              <a:lnSpc>
                <a:spcPct val="100000"/>
              </a:lnSpc>
            </a:pP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1">
              <a:lnSpc>
                <a:spcPct val="100000"/>
              </a:lnSpc>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As with each episode in this series, the information presented in this webinar will be equally helpful and accessible to company owners/executives as to board members and prospective board members.</a:t>
            </a:r>
          </a:p>
          <a:p>
            <a:pPr marL="741984" lvl="1">
              <a:lnSpc>
                <a:spcPct val="100000"/>
              </a:lnSpc>
            </a:pP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1">
              <a:lnSpc>
                <a:spcPct val="100000"/>
              </a:lnSpc>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Join us as an owner, officer, or board member of a company!</a:t>
            </a:r>
          </a:p>
          <a:p>
            <a:pPr marL="456605" lvl="1" indent="0">
              <a:lnSpc>
                <a:spcPct val="100000"/>
              </a:lnSpc>
              <a:buFont typeface="Arial" panose="020B0604020202020204" pitchFamily="34" charset="0"/>
              <a:buNone/>
            </a:pPr>
            <a:endPar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456605" lvl="1" indent="0">
              <a:lnSpc>
                <a:spcPct val="100000"/>
              </a:lnSpc>
              <a:buFont typeface="Arial" panose="020B0604020202020204" pitchFamily="34" charset="0"/>
              <a:buNone/>
            </a:pP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*More information about the subject can be  accessed at </a:t>
            </a:r>
            <a:r>
              <a:rPr lang="en-US" sz="1300" u="sng" dirty="0">
                <a:solidFill>
                  <a:schemeClr val="bg1"/>
                </a:solidFill>
                <a:latin typeface="Helvetica" panose="020B0604020202020204" pitchFamily="34" charset="0"/>
                <a:ea typeface="Calibri" panose="020F0502020204030204" pitchFamily="34" charset="0"/>
                <a:cs typeface="Helvetica" panose="020B0604020202020204" pitchFamily="34" charset="0"/>
              </a:rPr>
              <a:t>DailyDAC.com </a:t>
            </a: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and in </a:t>
            </a:r>
            <a:r>
              <a:rPr lang="en-US" sz="1300" i="1"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Strategic Alternatives For and Against Distressed Businesses</a:t>
            </a: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 published annually by </a:t>
            </a:r>
            <a:r>
              <a:rPr lang="en-US" sz="1300" dirty="0" err="1">
                <a:solidFill>
                  <a:schemeClr val="bg1"/>
                </a:solidFill>
                <a:latin typeface="Helvetica" panose="020B0604020202020204" pitchFamily="34" charset="0"/>
                <a:ea typeface="Calibri" panose="020F0502020204030204" pitchFamily="34" charset="0"/>
                <a:cs typeface="Helvetica" panose="020B0604020202020204" pitchFamily="34" charset="0"/>
              </a:rPr>
              <a:t>Thomsron</a:t>
            </a:r>
            <a:r>
              <a:rPr lang="en-US" sz="1300" dirty="0">
                <a:solidFill>
                  <a:schemeClr val="bg1"/>
                </a:solidFill>
                <a:latin typeface="Helvetica" panose="020B0604020202020204" pitchFamily="34" charset="0"/>
                <a:ea typeface="Calibri" panose="020F0502020204030204" pitchFamily="34" charset="0"/>
                <a:cs typeface="Helvetica" panose="020B0604020202020204" pitchFamily="34" charset="0"/>
              </a:rPr>
              <a:t> Reuters</a:t>
            </a:r>
            <a:r>
              <a:rPr lang="en-US" sz="1300" dirty="0">
                <a:latin typeface="Helvetica" panose="020B0604020202020204" pitchFamily="34" charset="0"/>
                <a:ea typeface="Calibri" panose="020F0502020204030204" pitchFamily="34" charset="0"/>
                <a:cs typeface="Helvetica" panose="020B0604020202020204" pitchFamily="34" charset="0"/>
              </a:rPr>
              <a:t>.  </a:t>
            </a:r>
          </a:p>
        </p:txBody>
      </p:sp>
      <p:sp>
        <p:nvSpPr>
          <p:cNvPr id="5" name="Title 1">
            <a:extLst>
              <a:ext uri="{FF2B5EF4-FFF2-40B4-BE49-F238E27FC236}">
                <a16:creationId xmlns:a16="http://schemas.microsoft.com/office/drawing/2014/main" id="{D03A0A48-0497-C12A-1A8A-DE4B393DE0E3}"/>
              </a:ext>
            </a:extLst>
          </p:cNvPr>
          <p:cNvSpPr txBox="1">
            <a:spLocks/>
          </p:cNvSpPr>
          <p:nvPr/>
        </p:nvSpPr>
        <p:spPr>
          <a:xfrm>
            <a:off x="558313" y="188099"/>
            <a:ext cx="9208573" cy="660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About the Episode* </a:t>
            </a:r>
          </a:p>
        </p:txBody>
      </p:sp>
      <p:pic>
        <p:nvPicPr>
          <p:cNvPr id="2" name="Picture 1">
            <a:extLst>
              <a:ext uri="{FF2B5EF4-FFF2-40B4-BE49-F238E27FC236}">
                <a16:creationId xmlns:a16="http://schemas.microsoft.com/office/drawing/2014/main" id="{1CBCE01A-8CB0-3DA6-76A9-23FFCD4FC091}"/>
              </a:ext>
            </a:extLst>
          </p:cNvPr>
          <p:cNvPicPr>
            <a:picLocks noChangeAspect="1"/>
          </p:cNvPicPr>
          <p:nvPr/>
        </p:nvPicPr>
        <p:blipFill>
          <a:blip r:embed="rId4"/>
          <a:stretch>
            <a:fillRect/>
          </a:stretch>
        </p:blipFill>
        <p:spPr>
          <a:xfrm>
            <a:off x="10437841" y="0"/>
            <a:ext cx="1484924" cy="646949"/>
          </a:xfrm>
          <a:prstGeom prst="rect">
            <a:avLst/>
          </a:prstGeom>
        </p:spPr>
      </p:pic>
      <p:sp>
        <p:nvSpPr>
          <p:cNvPr id="6" name="Slide Number Placeholder 5">
            <a:extLst>
              <a:ext uri="{FF2B5EF4-FFF2-40B4-BE49-F238E27FC236}">
                <a16:creationId xmlns:a16="http://schemas.microsoft.com/office/drawing/2014/main" id="{388B7874-9F00-FB5A-529E-D7B576763A06}"/>
              </a:ext>
            </a:extLst>
          </p:cNvPr>
          <p:cNvSpPr>
            <a:spLocks noGrp="1"/>
          </p:cNvSpPr>
          <p:nvPr>
            <p:ph type="sldNum" sz="quarter" idx="12"/>
          </p:nvPr>
        </p:nvSpPr>
        <p:spPr>
          <a:xfrm>
            <a:off x="9066241" y="6136716"/>
            <a:ext cx="2743200" cy="365125"/>
          </a:xfrm>
        </p:spPr>
        <p:txBody>
          <a:bodyPr/>
          <a:lstStyle/>
          <a:p>
            <a:fld id="{0D5880FE-EB54-494A-9A0E-9E90B1F0DDED}"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147845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E0F7D61F-132C-A53F-0D66-94E400F4338B}"/>
              </a:ext>
            </a:extLst>
          </p:cNvPr>
          <p:cNvSpPr txBox="1">
            <a:spLocks/>
          </p:cNvSpPr>
          <p:nvPr/>
        </p:nvSpPr>
        <p:spPr>
          <a:xfrm>
            <a:off x="573087" y="310077"/>
            <a:ext cx="7092251" cy="5536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Forbearance Agreements (cont.)</a:t>
            </a:r>
          </a:p>
        </p:txBody>
      </p:sp>
      <p:sp>
        <p:nvSpPr>
          <p:cNvPr id="4" name="Content Placeholder 2">
            <a:extLst>
              <a:ext uri="{FF2B5EF4-FFF2-40B4-BE49-F238E27FC236}">
                <a16:creationId xmlns:a16="http://schemas.microsoft.com/office/drawing/2014/main" id="{77FBA8DC-EB94-8463-B2C3-E4D806B258F0}"/>
              </a:ext>
            </a:extLst>
          </p:cNvPr>
          <p:cNvSpPr txBox="1">
            <a:spLocks/>
          </p:cNvSpPr>
          <p:nvPr/>
        </p:nvSpPr>
        <p:spPr>
          <a:xfrm>
            <a:off x="112589" y="967936"/>
            <a:ext cx="10988798" cy="52682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solidFill>
                  <a:schemeClr val="bg1"/>
                </a:solidFill>
                <a:latin typeface="Helvetica" panose="020B0604020202020204" pitchFamily="34" charset="0"/>
                <a:cs typeface="Helvetica" panose="020B0604020202020204" pitchFamily="34" charset="0"/>
              </a:rPr>
              <a:t>Following a default – Borrower can expect a </a:t>
            </a:r>
            <a:r>
              <a:rPr lang="en-US" sz="1800" i="1" dirty="0">
                <a:solidFill>
                  <a:schemeClr val="bg1"/>
                </a:solidFill>
                <a:latin typeface="Helvetica" panose="020B0604020202020204" pitchFamily="34" charset="0"/>
                <a:cs typeface="Helvetica" panose="020B0604020202020204" pitchFamily="34" charset="0"/>
              </a:rPr>
              <a:t>reservation of rights</a:t>
            </a:r>
            <a:r>
              <a:rPr lang="en-US" sz="1800" dirty="0">
                <a:solidFill>
                  <a:schemeClr val="bg1"/>
                </a:solidFill>
                <a:latin typeface="Helvetica" panose="020B0604020202020204" pitchFamily="34" charset="0"/>
                <a:cs typeface="Helvetica" panose="020B0604020202020204" pitchFamily="34" charset="0"/>
              </a:rPr>
              <a:t> letter.</a:t>
            </a:r>
          </a:p>
          <a:p>
            <a:pPr marL="457200" lvl="1" indent="0">
              <a:buNone/>
            </a:pPr>
            <a:endParaRPr lang="en-US" sz="1800" dirty="0">
              <a:solidFill>
                <a:schemeClr val="bg1"/>
              </a:solidFill>
              <a:latin typeface="Helvetica" panose="020B0604020202020204" pitchFamily="34" charset="0"/>
              <a:cs typeface="Helvetica" panose="020B0604020202020204" pitchFamily="34" charset="0"/>
            </a:endParaRPr>
          </a:p>
          <a:p>
            <a:pPr lvl="1"/>
            <a:r>
              <a:rPr lang="en-US" sz="1800" dirty="0">
                <a:solidFill>
                  <a:schemeClr val="bg1"/>
                </a:solidFill>
                <a:latin typeface="Helvetica" panose="020B0604020202020204" pitchFamily="34" charset="0"/>
                <a:cs typeface="Helvetica" panose="020B0604020202020204" pitchFamily="34" charset="0"/>
              </a:rPr>
              <a:t>Then it is common for borrower and lender to work together to enter into a Forbearance Agreement, under which:</a:t>
            </a:r>
          </a:p>
          <a:p>
            <a:pPr marL="457200" lvl="1" indent="0">
              <a:buNone/>
            </a:pPr>
            <a:endParaRPr lang="en-US" sz="1800" dirty="0">
              <a:solidFill>
                <a:schemeClr val="bg1"/>
              </a:solidFill>
              <a:latin typeface="Helvetica" panose="020B0604020202020204" pitchFamily="34" charset="0"/>
              <a:cs typeface="Helvetica" panose="020B0604020202020204" pitchFamily="34" charset="0"/>
            </a:endParaRPr>
          </a:p>
          <a:p>
            <a:pPr lvl="2"/>
            <a:r>
              <a:rPr lang="en-US" sz="1800" dirty="0">
                <a:solidFill>
                  <a:schemeClr val="bg1"/>
                </a:solidFill>
                <a:latin typeface="Helvetica" panose="020B0604020202020204" pitchFamily="34" charset="0"/>
                <a:cs typeface="Helvetica" panose="020B0604020202020204" pitchFamily="34" charset="0"/>
              </a:rPr>
              <a:t>Borrower acknowledges default under original loan agreement</a:t>
            </a:r>
          </a:p>
          <a:p>
            <a:pPr lvl="2"/>
            <a:r>
              <a:rPr lang="en-US" sz="1800" dirty="0">
                <a:solidFill>
                  <a:schemeClr val="bg1"/>
                </a:solidFill>
                <a:latin typeface="Helvetica" panose="020B0604020202020204" pitchFamily="34" charset="0"/>
                <a:cs typeface="Helvetica" panose="020B0604020202020204" pitchFamily="34" charset="0"/>
              </a:rPr>
              <a:t>Lender agrees to refrain from exercising rights against borrower for defaulting, as long as Borrower performs or observes new conditions in forbearance agreement and cures default</a:t>
            </a:r>
          </a:p>
          <a:p>
            <a:pPr lvl="2"/>
            <a:endParaRPr lang="en-US" sz="1800" dirty="0">
              <a:solidFill>
                <a:schemeClr val="bg1"/>
              </a:solidFill>
              <a:latin typeface="Helvetica" panose="020B0604020202020204" pitchFamily="34" charset="0"/>
              <a:cs typeface="Helvetica" panose="020B0604020202020204" pitchFamily="34" charset="0"/>
            </a:endParaRPr>
          </a:p>
          <a:p>
            <a:pPr marL="742950" lvl="2" indent="-285750"/>
            <a:r>
              <a:rPr lang="en-US" sz="1800" dirty="0">
                <a:solidFill>
                  <a:schemeClr val="bg1"/>
                </a:solidFill>
                <a:latin typeface="Helvetica" panose="020B0604020202020204" pitchFamily="34" charset="0"/>
                <a:cs typeface="Helvetica" panose="020B0604020202020204" pitchFamily="34" charset="0"/>
              </a:rPr>
              <a:t>Contrast with </a:t>
            </a:r>
            <a:r>
              <a:rPr lang="en-US" sz="1800" i="1" dirty="0">
                <a:solidFill>
                  <a:schemeClr val="bg1"/>
                </a:solidFill>
                <a:latin typeface="Helvetica" panose="020B0604020202020204" pitchFamily="34" charset="0"/>
                <a:cs typeface="Helvetica" panose="020B0604020202020204" pitchFamily="34" charset="0"/>
              </a:rPr>
              <a:t>amendments</a:t>
            </a:r>
            <a:r>
              <a:rPr lang="en-US" sz="1800" dirty="0">
                <a:solidFill>
                  <a:schemeClr val="bg1"/>
                </a:solidFill>
                <a:latin typeface="Helvetica" panose="020B0604020202020204" pitchFamily="34" charset="0"/>
                <a:cs typeface="Helvetica" panose="020B0604020202020204" pitchFamily="34" charset="0"/>
              </a:rPr>
              <a:t> to loan agreements:</a:t>
            </a:r>
          </a:p>
          <a:p>
            <a:pPr marL="742950" lvl="2" indent="-285750"/>
            <a:endParaRPr lang="en-US" sz="1800" dirty="0">
              <a:solidFill>
                <a:schemeClr val="bg1"/>
              </a:solidFill>
              <a:latin typeface="Helvetica" panose="020B0604020202020204" pitchFamily="34" charset="0"/>
              <a:cs typeface="Helvetica" panose="020B0604020202020204" pitchFamily="34" charset="0"/>
            </a:endParaRPr>
          </a:p>
          <a:p>
            <a:pPr marL="1200150" lvl="3" indent="-285750"/>
            <a:r>
              <a:rPr lang="en-US" dirty="0">
                <a:solidFill>
                  <a:schemeClr val="bg1"/>
                </a:solidFill>
                <a:latin typeface="Helvetica" panose="020B0604020202020204" pitchFamily="34" charset="0"/>
                <a:cs typeface="Helvetica" panose="020B0604020202020204" pitchFamily="34" charset="0"/>
              </a:rPr>
              <a:t>Amendment – used to change terms of loan agreement, resulting in </a:t>
            </a:r>
            <a:r>
              <a:rPr lang="en-US" i="1" dirty="0">
                <a:solidFill>
                  <a:schemeClr val="bg1"/>
                </a:solidFill>
                <a:latin typeface="Helvetica" panose="020B0604020202020204" pitchFamily="34" charset="0"/>
                <a:cs typeface="Helvetica" panose="020B0604020202020204" pitchFamily="34" charset="0"/>
              </a:rPr>
              <a:t>extinguishment of event of default</a:t>
            </a:r>
            <a:r>
              <a:rPr lang="en-US" dirty="0">
                <a:solidFill>
                  <a:schemeClr val="bg1"/>
                </a:solidFill>
                <a:latin typeface="Helvetica" panose="020B0604020202020204" pitchFamily="34" charset="0"/>
                <a:cs typeface="Helvetica" panose="020B0604020202020204" pitchFamily="34" charset="0"/>
              </a:rPr>
              <a:t> under original agreement</a:t>
            </a:r>
          </a:p>
          <a:p>
            <a:pPr marL="1200150" lvl="3" indent="-285750"/>
            <a:r>
              <a:rPr lang="en-US" dirty="0">
                <a:solidFill>
                  <a:schemeClr val="bg1"/>
                </a:solidFill>
                <a:latin typeface="Helvetica" panose="020B0604020202020204" pitchFamily="34" charset="0"/>
                <a:cs typeface="Helvetica" panose="020B0604020202020204" pitchFamily="34" charset="0"/>
              </a:rPr>
              <a:t>Forbearance agreement – default under original agreement is acknowledged by parties &amp; </a:t>
            </a:r>
            <a:r>
              <a:rPr lang="en-US" i="1" dirty="0">
                <a:solidFill>
                  <a:schemeClr val="bg1"/>
                </a:solidFill>
                <a:latin typeface="Helvetica" panose="020B0604020202020204" pitchFamily="34" charset="0"/>
                <a:cs typeface="Helvetica" panose="020B0604020202020204" pitchFamily="34" charset="0"/>
              </a:rPr>
              <a:t>not</a:t>
            </a:r>
            <a:r>
              <a:rPr lang="en-US" dirty="0">
                <a:solidFill>
                  <a:schemeClr val="bg1"/>
                </a:solidFill>
                <a:latin typeface="Helvetica" panose="020B0604020202020204" pitchFamily="34" charset="0"/>
                <a:cs typeface="Helvetica" panose="020B0604020202020204" pitchFamily="34" charset="0"/>
              </a:rPr>
              <a:t> extinguished by entering into new agreement</a:t>
            </a:r>
          </a:p>
          <a:p>
            <a:pPr marL="914400" lvl="3" indent="0">
              <a:buNone/>
            </a:pPr>
            <a:endParaRPr lang="en-US" dirty="0">
              <a:solidFill>
                <a:schemeClr val="bg1"/>
              </a:solidFill>
              <a:latin typeface="Helvetica" panose="020B0604020202020204" pitchFamily="34" charset="0"/>
              <a:cs typeface="Helvetica" panose="020B0604020202020204" pitchFamily="34" charset="0"/>
            </a:endParaRPr>
          </a:p>
          <a:p>
            <a:pPr marL="914400" lvl="3" indent="0">
              <a:buNone/>
            </a:pPr>
            <a:r>
              <a:rPr lang="en-US" dirty="0">
                <a:solidFill>
                  <a:schemeClr val="bg1"/>
                </a:solidFill>
                <a:latin typeface="Helvetica" panose="020B0604020202020204" pitchFamily="34" charset="0"/>
                <a:cs typeface="Helvetica" panose="020B0604020202020204" pitchFamily="34" charset="0"/>
              </a:rPr>
              <a:t> * To read more, see </a:t>
            </a:r>
            <a:r>
              <a:rPr lang="en-US" i="1" dirty="0">
                <a:solidFill>
                  <a:schemeClr val="bg1"/>
                </a:solidFill>
                <a:latin typeface="Helvetica" panose="020B0604020202020204" pitchFamily="34" charset="0"/>
                <a:cs typeface="Helvetica" panose="020B0604020202020204" pitchFamily="34" charset="0"/>
                <a:hlinkClick r:id="rId3"/>
              </a:rPr>
              <a:t>What do Secured Lenders Want? The Basics of Loan Forbearance Agreements</a:t>
            </a:r>
            <a:endParaRPr lang="en-US" i="1" dirty="0">
              <a:solidFill>
                <a:schemeClr val="bg1"/>
              </a:solidFill>
              <a:latin typeface="Helvetica" panose="020B0604020202020204" pitchFamily="34" charset="0"/>
              <a:cs typeface="Helvetica" panose="020B0604020202020204" pitchFamily="34" charset="0"/>
            </a:endParaRPr>
          </a:p>
          <a:p>
            <a:pPr lvl="1">
              <a:spcBef>
                <a:spcPts val="0"/>
              </a:spcBef>
              <a:spcAft>
                <a:spcPts val="990"/>
              </a:spcAft>
            </a:pPr>
            <a:endParaRPr lang="en-US" sz="1800"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F47B8578-6F27-CC05-530D-67138C320ACA}"/>
              </a:ext>
            </a:extLst>
          </p:cNvPr>
          <p:cNvPicPr>
            <a:picLocks noChangeAspect="1"/>
          </p:cNvPicPr>
          <p:nvPr/>
        </p:nvPicPr>
        <p:blipFill>
          <a:blip r:embed="rId4"/>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CF16B040-17F2-7CCC-76DF-A93F37C30BA9}"/>
              </a:ext>
            </a:extLst>
          </p:cNvPr>
          <p:cNvSpPr>
            <a:spLocks noGrp="1"/>
          </p:cNvSpPr>
          <p:nvPr>
            <p:ph type="sldNum" sz="quarter" idx="12"/>
          </p:nvPr>
        </p:nvSpPr>
        <p:spPr>
          <a:xfrm>
            <a:off x="9353550" y="6146800"/>
            <a:ext cx="2743200" cy="365125"/>
          </a:xfrm>
        </p:spPr>
        <p:txBody>
          <a:bodyPr/>
          <a:lstStyle/>
          <a:p>
            <a:fld id="{0D5880FE-EB54-494A-9A0E-9E90B1F0DDED}" type="slidenum">
              <a:rPr lang="en-US"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239280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5">
            <a:extLst>
              <a:ext uri="{FF2B5EF4-FFF2-40B4-BE49-F238E27FC236}">
                <a16:creationId xmlns:a16="http://schemas.microsoft.com/office/drawing/2014/main" id="{552F7A08-46CF-7E36-D4D3-AA8463BC69A2}"/>
              </a:ext>
            </a:extLst>
          </p:cNvPr>
          <p:cNvSpPr txBox="1">
            <a:spLocks/>
          </p:cNvSpPr>
          <p:nvPr/>
        </p:nvSpPr>
        <p:spPr>
          <a:xfrm>
            <a:off x="853528" y="2945055"/>
            <a:ext cx="7833271" cy="9678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a:solidFill>
                  <a:schemeClr val="bg1"/>
                </a:solidFill>
                <a:latin typeface="Georgia" panose="02040502050405020303" pitchFamily="18" charset="0"/>
              </a:rPr>
              <a:t>Strategic Alternatives For and Against Distressed Businesses</a:t>
            </a: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94692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7B472814-3779-CA7F-4DFB-B604A030F21F}"/>
              </a:ext>
            </a:extLst>
          </p:cNvPr>
          <p:cNvPicPr>
            <a:picLocks noChangeAspect="1"/>
          </p:cNvPicPr>
          <p:nvPr/>
        </p:nvPicPr>
        <p:blipFill>
          <a:blip r:embed="rId3"/>
          <a:stretch>
            <a:fillRect/>
          </a:stretch>
        </p:blipFill>
        <p:spPr>
          <a:xfrm>
            <a:off x="171450" y="114300"/>
            <a:ext cx="10001250" cy="6300788"/>
          </a:xfrm>
          <a:prstGeom prst="rect">
            <a:avLst/>
          </a:prstGeom>
        </p:spPr>
      </p:pic>
      <p:pic>
        <p:nvPicPr>
          <p:cNvPr id="4" name="Picture 3">
            <a:extLst>
              <a:ext uri="{FF2B5EF4-FFF2-40B4-BE49-F238E27FC236}">
                <a16:creationId xmlns:a16="http://schemas.microsoft.com/office/drawing/2014/main" id="{DA50E1BE-9FE2-098C-B88C-A900254963BB}"/>
              </a:ext>
            </a:extLst>
          </p:cNvPr>
          <p:cNvPicPr>
            <a:picLocks noChangeAspect="1"/>
          </p:cNvPicPr>
          <p:nvPr/>
        </p:nvPicPr>
        <p:blipFill>
          <a:blip r:embed="rId4"/>
          <a:stretch>
            <a:fillRect/>
          </a:stretch>
        </p:blipFill>
        <p:spPr>
          <a:xfrm>
            <a:off x="10413457" y="12192"/>
            <a:ext cx="1484924" cy="646949"/>
          </a:xfrm>
          <a:prstGeom prst="rect">
            <a:avLst/>
          </a:prstGeom>
        </p:spPr>
      </p:pic>
      <p:sp>
        <p:nvSpPr>
          <p:cNvPr id="5" name="Slide Number Placeholder 4">
            <a:extLst>
              <a:ext uri="{FF2B5EF4-FFF2-40B4-BE49-F238E27FC236}">
                <a16:creationId xmlns:a16="http://schemas.microsoft.com/office/drawing/2014/main" id="{43EEC908-A3C7-2A71-75D4-EAC1FFDD4D68}"/>
              </a:ext>
            </a:extLst>
          </p:cNvPr>
          <p:cNvSpPr>
            <a:spLocks noGrp="1"/>
          </p:cNvSpPr>
          <p:nvPr>
            <p:ph type="sldNum" sz="quarter" idx="12"/>
          </p:nvPr>
        </p:nvSpPr>
        <p:spPr>
          <a:xfrm>
            <a:off x="9220200" y="6051550"/>
            <a:ext cx="2743200" cy="365125"/>
          </a:xfrm>
        </p:spPr>
        <p:txBody>
          <a:bodyPr/>
          <a:lstStyle/>
          <a:p>
            <a:fld id="{0D5880FE-EB54-494A-9A0E-9E90B1F0DDED}" type="slidenum">
              <a:rPr lang="en-US" smtClean="0">
                <a:solidFill>
                  <a:schemeClr val="bg1"/>
                </a:solidFill>
              </a:rPr>
              <a:t>22</a:t>
            </a:fld>
            <a:endParaRPr lang="en-US" dirty="0">
              <a:solidFill>
                <a:schemeClr val="bg1"/>
              </a:solidFill>
            </a:endParaRPr>
          </a:p>
        </p:txBody>
      </p:sp>
    </p:spTree>
    <p:extLst>
      <p:ext uri="{BB962C8B-B14F-4D97-AF65-F5344CB8AC3E}">
        <p14:creationId xmlns:p14="http://schemas.microsoft.com/office/powerpoint/2010/main" val="173546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Webinar Content Slide">
            <a:extLst>
              <a:ext uri="{FF2B5EF4-FFF2-40B4-BE49-F238E27FC236}">
                <a16:creationId xmlns:a16="http://schemas.microsoft.com/office/drawing/2014/main" id="{FEAA9DDC-4C9B-8208-35F1-D1491F1A8710}"/>
              </a:ext>
            </a:extLst>
          </p:cNvPr>
          <p:cNvSpPr txBox="1">
            <a:spLocks/>
          </p:cNvSpPr>
          <p:nvPr/>
        </p:nvSpPr>
        <p:spPr>
          <a:xfrm>
            <a:off x="428113" y="268770"/>
            <a:ext cx="9487412" cy="660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bg1"/>
                </a:solidFill>
                <a:latin typeface="Georgia" panose="02040502050405020303" pitchFamily="18" charset="0"/>
              </a:rPr>
              <a:t>What Does the Lifecyle of a Typical Chapter 11 Look Like?</a:t>
            </a:r>
            <a:endParaRPr lang="en-US" sz="2800" dirty="0">
              <a:solidFill>
                <a:schemeClr val="bg1"/>
              </a:solidFill>
              <a:latin typeface="Georgia" panose="02040502050405020303" pitchFamily="18" charset="0"/>
            </a:endParaRPr>
          </a:p>
        </p:txBody>
      </p:sp>
      <p:pic>
        <p:nvPicPr>
          <p:cNvPr id="5" name="Content Placeholder 5">
            <a:extLst>
              <a:ext uri="{FF2B5EF4-FFF2-40B4-BE49-F238E27FC236}">
                <a16:creationId xmlns:a16="http://schemas.microsoft.com/office/drawing/2014/main" id="{EEE2639D-967B-35BA-EB9F-7C3486947D82}"/>
              </a:ext>
            </a:extLst>
          </p:cNvPr>
          <p:cNvPicPr>
            <a:picLocks/>
          </p:cNvPicPr>
          <p:nvPr/>
        </p:nvPicPr>
        <p:blipFill>
          <a:blip r:embed="rId3" cstate="print">
            <a:extLst>
              <a:ext uri="{28A0092B-C50C-407E-A947-70E740481C1C}">
                <a14:useLocalDpi xmlns:a14="http://schemas.microsoft.com/office/drawing/2010/main" val="0"/>
              </a:ext>
            </a:extLst>
          </a:blip>
          <a:srcRect t="5413" r="22963" b="14244"/>
          <a:stretch>
            <a:fillRect/>
          </a:stretch>
        </p:blipFill>
        <p:spPr>
          <a:xfrm>
            <a:off x="516241" y="929617"/>
            <a:ext cx="10970909" cy="5528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 name="Picture 1">
            <a:extLst>
              <a:ext uri="{FF2B5EF4-FFF2-40B4-BE49-F238E27FC236}">
                <a16:creationId xmlns:a16="http://schemas.microsoft.com/office/drawing/2014/main" id="{772CD5F0-EC38-22A8-CAF2-8B5FBD894871}"/>
              </a:ext>
            </a:extLst>
          </p:cNvPr>
          <p:cNvPicPr>
            <a:picLocks noChangeAspect="1"/>
          </p:cNvPicPr>
          <p:nvPr/>
        </p:nvPicPr>
        <p:blipFill>
          <a:blip r:embed="rId4"/>
          <a:stretch>
            <a:fillRect/>
          </a:stretch>
        </p:blipFill>
        <p:spPr>
          <a:xfrm>
            <a:off x="10413457" y="24384"/>
            <a:ext cx="1484924" cy="646949"/>
          </a:xfrm>
          <a:prstGeom prst="rect">
            <a:avLst/>
          </a:prstGeom>
        </p:spPr>
      </p:pic>
      <p:sp>
        <p:nvSpPr>
          <p:cNvPr id="6" name="Slide Number Placeholder 5">
            <a:extLst>
              <a:ext uri="{FF2B5EF4-FFF2-40B4-BE49-F238E27FC236}">
                <a16:creationId xmlns:a16="http://schemas.microsoft.com/office/drawing/2014/main" id="{D0FBC083-0F02-8147-9E50-C2F083F58376}"/>
              </a:ext>
            </a:extLst>
          </p:cNvPr>
          <p:cNvSpPr>
            <a:spLocks noGrp="1"/>
          </p:cNvSpPr>
          <p:nvPr>
            <p:ph type="sldNum" sz="quarter" idx="12"/>
          </p:nvPr>
        </p:nvSpPr>
        <p:spPr>
          <a:xfrm>
            <a:off x="9296400" y="6146800"/>
            <a:ext cx="2743200" cy="365125"/>
          </a:xfrm>
        </p:spPr>
        <p:txBody>
          <a:bodyPr/>
          <a:lstStyle/>
          <a:p>
            <a:fld id="{0D5880FE-EB54-494A-9A0E-9E90B1F0DDED}" type="slidenum">
              <a:rPr lang="en-US" smtClean="0">
                <a:solidFill>
                  <a:schemeClr val="bg1"/>
                </a:solidFill>
              </a:rPr>
              <a:t>23</a:t>
            </a:fld>
            <a:endParaRPr lang="en-US" dirty="0">
              <a:solidFill>
                <a:schemeClr val="bg1"/>
              </a:solidFill>
            </a:endParaRPr>
          </a:p>
        </p:txBody>
      </p:sp>
    </p:spTree>
    <p:extLst>
      <p:ext uri="{BB962C8B-B14F-4D97-AF65-F5344CB8AC3E}">
        <p14:creationId xmlns:p14="http://schemas.microsoft.com/office/powerpoint/2010/main" val="2910129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Webinar Content Slide">
            <a:extLst>
              <a:ext uri="{FF2B5EF4-FFF2-40B4-BE49-F238E27FC236}">
                <a16:creationId xmlns:a16="http://schemas.microsoft.com/office/drawing/2014/main" id="{A3993384-2571-E3FF-B546-6DA5E08D9448}"/>
              </a:ext>
            </a:extLst>
          </p:cNvPr>
          <p:cNvSpPr txBox="1">
            <a:spLocks/>
          </p:cNvSpPr>
          <p:nvPr/>
        </p:nvSpPr>
        <p:spPr>
          <a:xfrm>
            <a:off x="570989" y="211617"/>
            <a:ext cx="8492008" cy="660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What Alternatives to Chapter 11 Exist for a Company in Financial Distress?</a:t>
            </a:r>
          </a:p>
        </p:txBody>
      </p:sp>
      <p:cxnSp>
        <p:nvCxnSpPr>
          <p:cNvPr id="4" name="Connector: Elbow 24">
            <a:extLst>
              <a:ext uri="{FF2B5EF4-FFF2-40B4-BE49-F238E27FC236}">
                <a16:creationId xmlns:a16="http://schemas.microsoft.com/office/drawing/2014/main" id="{13CFDDCD-245F-5C54-B7D5-C29532248225}"/>
              </a:ext>
            </a:extLst>
          </p:cNvPr>
          <p:cNvCxnSpPr>
            <a:cxnSpLocks/>
            <a:stCxn id="13" idx="4"/>
            <a:endCxn id="19" idx="0"/>
          </p:cNvCxnSpPr>
          <p:nvPr/>
        </p:nvCxnSpPr>
        <p:spPr>
          <a:xfrm rot="5400000">
            <a:off x="1430486" y="3376047"/>
            <a:ext cx="1262068" cy="1557510"/>
          </a:xfrm>
          <a:prstGeom prst="bentConnector3">
            <a:avLst>
              <a:gd name="adj1" fmla="val 50000"/>
            </a:avLst>
          </a:prstGeom>
          <a:ln w="28575">
            <a:solidFill>
              <a:srgbClr val="005189"/>
            </a:solidFill>
          </a:ln>
        </p:spPr>
        <p:style>
          <a:lnRef idx="1">
            <a:schemeClr val="accent1"/>
          </a:lnRef>
          <a:fillRef idx="0">
            <a:schemeClr val="accent1"/>
          </a:fillRef>
          <a:effectRef idx="0">
            <a:schemeClr val="accent1"/>
          </a:effectRef>
          <a:fontRef idx="minor">
            <a:schemeClr val="tx1"/>
          </a:fontRef>
        </p:style>
      </p:cxnSp>
      <p:sp>
        <p:nvSpPr>
          <p:cNvPr id="5" name="Rectangle: Rounded Corners 28">
            <a:extLst>
              <a:ext uri="{FF2B5EF4-FFF2-40B4-BE49-F238E27FC236}">
                <a16:creationId xmlns:a16="http://schemas.microsoft.com/office/drawing/2014/main" id="{5C2CC764-831B-7CF3-BD16-1020F04BFE5C}"/>
              </a:ext>
            </a:extLst>
          </p:cNvPr>
          <p:cNvSpPr/>
          <p:nvPr/>
        </p:nvSpPr>
        <p:spPr>
          <a:xfrm>
            <a:off x="4702373" y="4786646"/>
            <a:ext cx="917278" cy="725051"/>
          </a:xfrm>
          <a:prstGeom prst="round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9" b="1" dirty="0">
                <a:solidFill>
                  <a:schemeClr val="bg1"/>
                </a:solidFill>
              </a:rPr>
              <a:t>Chapter 7 Liquidation</a:t>
            </a:r>
          </a:p>
        </p:txBody>
      </p:sp>
      <p:cxnSp>
        <p:nvCxnSpPr>
          <p:cNvPr id="6" name="Connector: Elbow 37">
            <a:extLst>
              <a:ext uri="{FF2B5EF4-FFF2-40B4-BE49-F238E27FC236}">
                <a16:creationId xmlns:a16="http://schemas.microsoft.com/office/drawing/2014/main" id="{24D733DB-940B-48B3-A082-4174A9A59B75}"/>
              </a:ext>
            </a:extLst>
          </p:cNvPr>
          <p:cNvCxnSpPr>
            <a:cxnSpLocks/>
            <a:stCxn id="13" idx="4"/>
            <a:endCxn id="18" idx="0"/>
          </p:cNvCxnSpPr>
          <p:nvPr/>
        </p:nvCxnSpPr>
        <p:spPr>
          <a:xfrm rot="5400000">
            <a:off x="1979532" y="3925093"/>
            <a:ext cx="1262068" cy="459418"/>
          </a:xfrm>
          <a:prstGeom prst="bentConnector3">
            <a:avLst>
              <a:gd name="adj1" fmla="val 50000"/>
            </a:avLst>
          </a:prstGeom>
          <a:ln w="28575">
            <a:solidFill>
              <a:srgbClr val="005189"/>
            </a:solidFill>
          </a:ln>
        </p:spPr>
        <p:style>
          <a:lnRef idx="1">
            <a:schemeClr val="accent1"/>
          </a:lnRef>
          <a:fillRef idx="0">
            <a:schemeClr val="accent1"/>
          </a:fillRef>
          <a:effectRef idx="0">
            <a:schemeClr val="accent1"/>
          </a:effectRef>
          <a:fontRef idx="minor">
            <a:schemeClr val="tx1"/>
          </a:fontRef>
        </p:style>
      </p:cxnSp>
      <p:cxnSp>
        <p:nvCxnSpPr>
          <p:cNvPr id="7" name="Connector: Elbow 38">
            <a:extLst>
              <a:ext uri="{FF2B5EF4-FFF2-40B4-BE49-F238E27FC236}">
                <a16:creationId xmlns:a16="http://schemas.microsoft.com/office/drawing/2014/main" id="{E625DC82-A78A-94E6-C067-D16BE3E9C72E}"/>
              </a:ext>
            </a:extLst>
          </p:cNvPr>
          <p:cNvCxnSpPr>
            <a:cxnSpLocks/>
            <a:stCxn id="13" idx="4"/>
            <a:endCxn id="20" idx="0"/>
          </p:cNvCxnSpPr>
          <p:nvPr/>
        </p:nvCxnSpPr>
        <p:spPr>
          <a:xfrm rot="16200000" flipH="1">
            <a:off x="2487873" y="3876169"/>
            <a:ext cx="1262878" cy="558075"/>
          </a:xfrm>
          <a:prstGeom prst="bentConnector3">
            <a:avLst>
              <a:gd name="adj1" fmla="val 50000"/>
            </a:avLst>
          </a:prstGeom>
          <a:ln w="28575">
            <a:solidFill>
              <a:srgbClr val="005189"/>
            </a:solidFill>
          </a:ln>
        </p:spPr>
        <p:style>
          <a:lnRef idx="1">
            <a:schemeClr val="accent1"/>
          </a:lnRef>
          <a:fillRef idx="0">
            <a:schemeClr val="accent1"/>
          </a:fillRef>
          <a:effectRef idx="0">
            <a:schemeClr val="accent1"/>
          </a:effectRef>
          <a:fontRef idx="minor">
            <a:schemeClr val="tx1"/>
          </a:fontRef>
        </p:style>
      </p:cxnSp>
      <p:cxnSp>
        <p:nvCxnSpPr>
          <p:cNvPr id="8" name="Connector: Elbow 39">
            <a:extLst>
              <a:ext uri="{FF2B5EF4-FFF2-40B4-BE49-F238E27FC236}">
                <a16:creationId xmlns:a16="http://schemas.microsoft.com/office/drawing/2014/main" id="{400157CD-4C6D-6A54-FC39-7FFC41AE4823}"/>
              </a:ext>
            </a:extLst>
          </p:cNvPr>
          <p:cNvCxnSpPr>
            <a:cxnSpLocks/>
            <a:stCxn id="13" idx="4"/>
            <a:endCxn id="21" idx="0"/>
          </p:cNvCxnSpPr>
          <p:nvPr/>
        </p:nvCxnSpPr>
        <p:spPr>
          <a:xfrm rot="16200000" flipH="1">
            <a:off x="2928389" y="3435654"/>
            <a:ext cx="1253652" cy="1429878"/>
          </a:xfrm>
          <a:prstGeom prst="bentConnector3">
            <a:avLst>
              <a:gd name="adj1" fmla="val 50000"/>
            </a:avLst>
          </a:prstGeom>
          <a:ln w="28575">
            <a:solidFill>
              <a:srgbClr val="005189"/>
            </a:solidFill>
          </a:ln>
        </p:spPr>
        <p:style>
          <a:lnRef idx="1">
            <a:schemeClr val="accent1"/>
          </a:lnRef>
          <a:fillRef idx="0">
            <a:schemeClr val="accent1"/>
          </a:fillRef>
          <a:effectRef idx="0">
            <a:schemeClr val="accent1"/>
          </a:effectRef>
          <a:fontRef idx="minor">
            <a:schemeClr val="tx1"/>
          </a:fontRef>
        </p:style>
      </p:cxnSp>
      <p:cxnSp>
        <p:nvCxnSpPr>
          <p:cNvPr id="9" name="Connector: Elbow 41">
            <a:extLst>
              <a:ext uri="{FF2B5EF4-FFF2-40B4-BE49-F238E27FC236}">
                <a16:creationId xmlns:a16="http://schemas.microsoft.com/office/drawing/2014/main" id="{781A0AB4-E95B-CAED-4973-9C2798392897}"/>
              </a:ext>
            </a:extLst>
          </p:cNvPr>
          <p:cNvCxnSpPr>
            <a:cxnSpLocks/>
            <a:stCxn id="14" idx="4"/>
            <a:endCxn id="25" idx="0"/>
          </p:cNvCxnSpPr>
          <p:nvPr/>
        </p:nvCxnSpPr>
        <p:spPr>
          <a:xfrm rot="5400000">
            <a:off x="7300950" y="3630914"/>
            <a:ext cx="1262067" cy="1047778"/>
          </a:xfrm>
          <a:prstGeom prst="bentConnector3">
            <a:avLst>
              <a:gd name="adj1" fmla="val 50000"/>
            </a:avLst>
          </a:prstGeom>
          <a:ln w="28575">
            <a:solidFill>
              <a:srgbClr val="B820E8"/>
            </a:solidFill>
          </a:ln>
        </p:spPr>
        <p:style>
          <a:lnRef idx="1">
            <a:schemeClr val="accent1"/>
          </a:lnRef>
          <a:fillRef idx="0">
            <a:schemeClr val="accent1"/>
          </a:fillRef>
          <a:effectRef idx="0">
            <a:schemeClr val="accent1"/>
          </a:effectRef>
          <a:fontRef idx="minor">
            <a:schemeClr val="tx1"/>
          </a:fontRef>
        </p:style>
      </p:cxnSp>
      <p:cxnSp>
        <p:nvCxnSpPr>
          <p:cNvPr id="10" name="Connector: Elbow 42">
            <a:extLst>
              <a:ext uri="{FF2B5EF4-FFF2-40B4-BE49-F238E27FC236}">
                <a16:creationId xmlns:a16="http://schemas.microsoft.com/office/drawing/2014/main" id="{BB771D4D-0D2C-5E5B-1740-F5DD4D33DC82}"/>
              </a:ext>
            </a:extLst>
          </p:cNvPr>
          <p:cNvCxnSpPr>
            <a:cxnSpLocks/>
            <a:stCxn id="14" idx="4"/>
            <a:endCxn id="24" idx="0"/>
          </p:cNvCxnSpPr>
          <p:nvPr/>
        </p:nvCxnSpPr>
        <p:spPr>
          <a:xfrm rot="5400000">
            <a:off x="6787248" y="3117212"/>
            <a:ext cx="1262067" cy="2075181"/>
          </a:xfrm>
          <a:prstGeom prst="bentConnector3">
            <a:avLst>
              <a:gd name="adj1" fmla="val 50000"/>
            </a:avLst>
          </a:prstGeom>
          <a:ln w="28575">
            <a:solidFill>
              <a:srgbClr val="B820E8"/>
            </a:solidFill>
          </a:ln>
        </p:spPr>
        <p:style>
          <a:lnRef idx="1">
            <a:schemeClr val="accent1"/>
          </a:lnRef>
          <a:fillRef idx="0">
            <a:schemeClr val="accent1"/>
          </a:fillRef>
          <a:effectRef idx="0">
            <a:schemeClr val="accent1"/>
          </a:effectRef>
          <a:fontRef idx="minor">
            <a:schemeClr val="tx1"/>
          </a:fontRef>
        </p:style>
      </p:cxnSp>
      <p:cxnSp>
        <p:nvCxnSpPr>
          <p:cNvPr id="11" name="Connector: Elbow 43">
            <a:extLst>
              <a:ext uri="{FF2B5EF4-FFF2-40B4-BE49-F238E27FC236}">
                <a16:creationId xmlns:a16="http://schemas.microsoft.com/office/drawing/2014/main" id="{19178A11-0092-C095-665B-734BB2F0BB8B}"/>
              </a:ext>
            </a:extLst>
          </p:cNvPr>
          <p:cNvCxnSpPr>
            <a:cxnSpLocks/>
            <a:stCxn id="14" idx="4"/>
            <a:endCxn id="23" idx="0"/>
          </p:cNvCxnSpPr>
          <p:nvPr/>
        </p:nvCxnSpPr>
        <p:spPr>
          <a:xfrm rot="16200000" flipH="1">
            <a:off x="7833676" y="4145963"/>
            <a:ext cx="1262067" cy="17677"/>
          </a:xfrm>
          <a:prstGeom prst="bentConnector3">
            <a:avLst>
              <a:gd name="adj1" fmla="val 50000"/>
            </a:avLst>
          </a:prstGeom>
          <a:ln w="28575">
            <a:solidFill>
              <a:srgbClr val="B820E8"/>
            </a:solidFill>
          </a:ln>
        </p:spPr>
        <p:style>
          <a:lnRef idx="1">
            <a:schemeClr val="accent1"/>
          </a:lnRef>
          <a:fillRef idx="0">
            <a:schemeClr val="accent1"/>
          </a:fillRef>
          <a:effectRef idx="0">
            <a:schemeClr val="accent1"/>
          </a:effectRef>
          <a:fontRef idx="minor">
            <a:schemeClr val="tx1"/>
          </a:fontRef>
        </p:style>
      </p:cxnSp>
      <p:cxnSp>
        <p:nvCxnSpPr>
          <p:cNvPr id="12" name="Connector: Elbow 58">
            <a:extLst>
              <a:ext uri="{FF2B5EF4-FFF2-40B4-BE49-F238E27FC236}">
                <a16:creationId xmlns:a16="http://schemas.microsoft.com/office/drawing/2014/main" id="{5DF5B424-2DAA-4F0C-0BB7-9684687D9AC2}"/>
              </a:ext>
            </a:extLst>
          </p:cNvPr>
          <p:cNvCxnSpPr>
            <a:cxnSpLocks/>
            <a:stCxn id="14" idx="4"/>
            <a:endCxn id="22" idx="0"/>
          </p:cNvCxnSpPr>
          <p:nvPr/>
        </p:nvCxnSpPr>
        <p:spPr>
          <a:xfrm rot="16200000" flipH="1">
            <a:off x="8349431" y="3630209"/>
            <a:ext cx="1262067" cy="1049186"/>
          </a:xfrm>
          <a:prstGeom prst="bentConnector3">
            <a:avLst>
              <a:gd name="adj1" fmla="val 50000"/>
            </a:avLst>
          </a:prstGeom>
          <a:ln w="28575">
            <a:solidFill>
              <a:srgbClr val="B820E8"/>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23772D7-4330-DCED-5D5F-7E75E768DDE0}"/>
              </a:ext>
            </a:extLst>
          </p:cNvPr>
          <p:cNvSpPr/>
          <p:nvPr/>
        </p:nvSpPr>
        <p:spPr>
          <a:xfrm>
            <a:off x="2115705" y="2663188"/>
            <a:ext cx="1449140" cy="8605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99" b="1" dirty="0">
                <a:solidFill>
                  <a:schemeClr val="bg1"/>
                </a:solidFill>
              </a:rPr>
              <a:t>Alternatives for Debtor</a:t>
            </a:r>
          </a:p>
        </p:txBody>
      </p:sp>
      <p:sp>
        <p:nvSpPr>
          <p:cNvPr id="14" name="Oval 13">
            <a:extLst>
              <a:ext uri="{FF2B5EF4-FFF2-40B4-BE49-F238E27FC236}">
                <a16:creationId xmlns:a16="http://schemas.microsoft.com/office/drawing/2014/main" id="{3E56510D-1810-0CB9-15BF-1348175CA638}"/>
              </a:ext>
            </a:extLst>
          </p:cNvPr>
          <p:cNvSpPr/>
          <p:nvPr/>
        </p:nvSpPr>
        <p:spPr>
          <a:xfrm>
            <a:off x="7750560" y="2707781"/>
            <a:ext cx="1410621" cy="815988"/>
          </a:xfrm>
          <a:prstGeom prst="ellips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99" b="1" dirty="0">
                <a:solidFill>
                  <a:schemeClr val="bg1"/>
                </a:solidFill>
              </a:rPr>
              <a:t>Alternatives Against Debtor</a:t>
            </a:r>
          </a:p>
        </p:txBody>
      </p:sp>
      <p:cxnSp>
        <p:nvCxnSpPr>
          <p:cNvPr id="15" name="Connector: Elbow 93">
            <a:extLst>
              <a:ext uri="{FF2B5EF4-FFF2-40B4-BE49-F238E27FC236}">
                <a16:creationId xmlns:a16="http://schemas.microsoft.com/office/drawing/2014/main" id="{51ACD965-9D64-1EA7-40A6-8BAA4565D07A}"/>
              </a:ext>
            </a:extLst>
          </p:cNvPr>
          <p:cNvCxnSpPr>
            <a:cxnSpLocks/>
            <a:stCxn id="17" idx="2"/>
            <a:endCxn id="13" idx="0"/>
          </p:cNvCxnSpPr>
          <p:nvPr/>
        </p:nvCxnSpPr>
        <p:spPr>
          <a:xfrm rot="10800000" flipV="1">
            <a:off x="2840277" y="1887534"/>
            <a:ext cx="2170544" cy="775653"/>
          </a:xfrm>
          <a:prstGeom prst="bentConnector2">
            <a:avLst/>
          </a:prstGeom>
          <a:ln w="28575">
            <a:solidFill>
              <a:srgbClr val="00518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Connector: Elbow 96">
            <a:extLst>
              <a:ext uri="{FF2B5EF4-FFF2-40B4-BE49-F238E27FC236}">
                <a16:creationId xmlns:a16="http://schemas.microsoft.com/office/drawing/2014/main" id="{37331F77-A966-87D9-ECD2-4849D4C0D8B2}"/>
              </a:ext>
            </a:extLst>
          </p:cNvPr>
          <p:cNvCxnSpPr>
            <a:cxnSpLocks/>
            <a:stCxn id="17" idx="6"/>
            <a:endCxn id="14" idx="0"/>
          </p:cNvCxnSpPr>
          <p:nvPr/>
        </p:nvCxnSpPr>
        <p:spPr>
          <a:xfrm>
            <a:off x="6532897" y="1887535"/>
            <a:ext cx="1922974" cy="820246"/>
          </a:xfrm>
          <a:prstGeom prst="bentConnector2">
            <a:avLst/>
          </a:prstGeom>
          <a:ln w="28575">
            <a:solidFill>
              <a:srgbClr val="B820E8"/>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Flowchart: Connector 16">
            <a:extLst>
              <a:ext uri="{FF2B5EF4-FFF2-40B4-BE49-F238E27FC236}">
                <a16:creationId xmlns:a16="http://schemas.microsoft.com/office/drawing/2014/main" id="{DD2FDC8D-305E-3EA9-3D97-CB077EFA30EE}"/>
              </a:ext>
            </a:extLst>
          </p:cNvPr>
          <p:cNvSpPr/>
          <p:nvPr/>
        </p:nvSpPr>
        <p:spPr>
          <a:xfrm>
            <a:off x="5010820" y="1240651"/>
            <a:ext cx="1522077" cy="1293766"/>
          </a:xfrm>
          <a:prstGeom prst="flowChartConnector">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98" b="1" dirty="0"/>
              <a:t>Distressed Business</a:t>
            </a:r>
          </a:p>
        </p:txBody>
      </p:sp>
      <p:sp>
        <p:nvSpPr>
          <p:cNvPr id="18" name="Rectangle: Rounded Corners 26">
            <a:extLst>
              <a:ext uri="{FF2B5EF4-FFF2-40B4-BE49-F238E27FC236}">
                <a16:creationId xmlns:a16="http://schemas.microsoft.com/office/drawing/2014/main" id="{64EE3F5C-A89D-3F22-277E-BE7BA1401F2D}"/>
              </a:ext>
            </a:extLst>
          </p:cNvPr>
          <p:cNvSpPr/>
          <p:nvPr/>
        </p:nvSpPr>
        <p:spPr>
          <a:xfrm>
            <a:off x="1924233" y="4785836"/>
            <a:ext cx="913248" cy="725051"/>
          </a:xfrm>
          <a:prstGeom prst="round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9" b="1" dirty="0">
                <a:solidFill>
                  <a:schemeClr val="bg1"/>
                </a:solidFill>
              </a:rPr>
              <a:t>Friendly Article 9 / Surrender &amp; Satisfaction</a:t>
            </a:r>
          </a:p>
        </p:txBody>
      </p:sp>
      <p:sp>
        <p:nvSpPr>
          <p:cNvPr id="19" name="Rectangle: Rounded Corners 27">
            <a:extLst>
              <a:ext uri="{FF2B5EF4-FFF2-40B4-BE49-F238E27FC236}">
                <a16:creationId xmlns:a16="http://schemas.microsoft.com/office/drawing/2014/main" id="{3C63DF30-F50E-39DB-B2E6-9A9F0514801C}"/>
              </a:ext>
            </a:extLst>
          </p:cNvPr>
          <p:cNvSpPr/>
          <p:nvPr/>
        </p:nvSpPr>
        <p:spPr>
          <a:xfrm>
            <a:off x="750037" y="4785836"/>
            <a:ext cx="1065455" cy="725051"/>
          </a:xfrm>
          <a:prstGeom prst="round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9" b="1" dirty="0">
                <a:solidFill>
                  <a:schemeClr val="bg1"/>
                </a:solidFill>
              </a:rPr>
              <a:t>Out of Court Restructuring</a:t>
            </a:r>
          </a:p>
        </p:txBody>
      </p:sp>
      <p:sp>
        <p:nvSpPr>
          <p:cNvPr id="20" name="Rectangle: Rounded Corners 29">
            <a:extLst>
              <a:ext uri="{FF2B5EF4-FFF2-40B4-BE49-F238E27FC236}">
                <a16:creationId xmlns:a16="http://schemas.microsoft.com/office/drawing/2014/main" id="{56667335-4C1C-7B4C-2684-5DA957407E01}"/>
              </a:ext>
            </a:extLst>
          </p:cNvPr>
          <p:cNvSpPr/>
          <p:nvPr/>
        </p:nvSpPr>
        <p:spPr>
          <a:xfrm>
            <a:off x="2941727" y="4786646"/>
            <a:ext cx="913246" cy="725051"/>
          </a:xfrm>
          <a:prstGeom prst="round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9" b="1" dirty="0">
                <a:solidFill>
                  <a:schemeClr val="bg1"/>
                </a:solidFill>
              </a:rPr>
              <a:t>Assignment for Benefit of Creditors (ABC)</a:t>
            </a:r>
          </a:p>
        </p:txBody>
      </p:sp>
      <p:sp>
        <p:nvSpPr>
          <p:cNvPr id="21" name="Rectangle: Rounded Corners 30">
            <a:extLst>
              <a:ext uri="{FF2B5EF4-FFF2-40B4-BE49-F238E27FC236}">
                <a16:creationId xmlns:a16="http://schemas.microsoft.com/office/drawing/2014/main" id="{4EDE1504-BD5C-4D0F-F78C-F672E7555D84}"/>
              </a:ext>
            </a:extLst>
          </p:cNvPr>
          <p:cNvSpPr/>
          <p:nvPr/>
        </p:nvSpPr>
        <p:spPr>
          <a:xfrm>
            <a:off x="3910005" y="4777419"/>
            <a:ext cx="720296" cy="725051"/>
          </a:xfrm>
          <a:prstGeom prst="round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9" b="1" dirty="0">
                <a:solidFill>
                  <a:schemeClr val="bg1"/>
                </a:solidFill>
              </a:rPr>
              <a:t>Chapter 11</a:t>
            </a:r>
          </a:p>
        </p:txBody>
      </p:sp>
      <p:sp>
        <p:nvSpPr>
          <p:cNvPr id="22" name="Rectangle: Rounded Corners 31">
            <a:extLst>
              <a:ext uri="{FF2B5EF4-FFF2-40B4-BE49-F238E27FC236}">
                <a16:creationId xmlns:a16="http://schemas.microsoft.com/office/drawing/2014/main" id="{01482337-1D07-336B-4168-7AFF85BB13E1}"/>
              </a:ext>
            </a:extLst>
          </p:cNvPr>
          <p:cNvSpPr/>
          <p:nvPr/>
        </p:nvSpPr>
        <p:spPr>
          <a:xfrm>
            <a:off x="9048433" y="4785836"/>
            <a:ext cx="913247" cy="725051"/>
          </a:xfrm>
          <a:prstGeom prst="roundRect">
            <a:avLst/>
          </a:prstGeom>
          <a:solidFill>
            <a:srgbClr val="CC00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9" b="1" dirty="0">
                <a:solidFill>
                  <a:schemeClr val="bg1"/>
                </a:solidFill>
              </a:rPr>
              <a:t>Article 9 Foreclosure</a:t>
            </a:r>
          </a:p>
        </p:txBody>
      </p:sp>
      <p:sp>
        <p:nvSpPr>
          <p:cNvPr id="23" name="Rectangle: Rounded Corners 32">
            <a:extLst>
              <a:ext uri="{FF2B5EF4-FFF2-40B4-BE49-F238E27FC236}">
                <a16:creationId xmlns:a16="http://schemas.microsoft.com/office/drawing/2014/main" id="{F0AAD6D9-95AC-095E-6CDD-19B070FDECEF}"/>
              </a:ext>
            </a:extLst>
          </p:cNvPr>
          <p:cNvSpPr/>
          <p:nvPr/>
        </p:nvSpPr>
        <p:spPr>
          <a:xfrm>
            <a:off x="7978872" y="4785836"/>
            <a:ext cx="989351" cy="725051"/>
          </a:xfrm>
          <a:prstGeom prst="roundRect">
            <a:avLst/>
          </a:prstGeom>
          <a:solidFill>
            <a:srgbClr val="CC00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9" b="1" dirty="0">
                <a:solidFill>
                  <a:schemeClr val="bg1"/>
                </a:solidFill>
              </a:rPr>
              <a:t>State Court Receivership</a:t>
            </a:r>
          </a:p>
        </p:txBody>
      </p:sp>
      <p:sp>
        <p:nvSpPr>
          <p:cNvPr id="24" name="Rectangle: Rounded Corners 33">
            <a:extLst>
              <a:ext uri="{FF2B5EF4-FFF2-40B4-BE49-F238E27FC236}">
                <a16:creationId xmlns:a16="http://schemas.microsoft.com/office/drawing/2014/main" id="{8F1F021F-8131-19A4-5DE4-09B1E811BCDE}"/>
              </a:ext>
            </a:extLst>
          </p:cNvPr>
          <p:cNvSpPr/>
          <p:nvPr/>
        </p:nvSpPr>
        <p:spPr>
          <a:xfrm>
            <a:off x="5924067" y="4785836"/>
            <a:ext cx="913247" cy="725051"/>
          </a:xfrm>
          <a:prstGeom prst="roundRect">
            <a:avLst/>
          </a:prstGeom>
          <a:solidFill>
            <a:srgbClr val="CC00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9" b="1" dirty="0">
                <a:solidFill>
                  <a:schemeClr val="bg1"/>
                </a:solidFill>
              </a:rPr>
              <a:t>Involuntary Chapter 7 </a:t>
            </a:r>
          </a:p>
          <a:p>
            <a:pPr algn="ctr"/>
            <a:r>
              <a:rPr lang="en-US" sz="899" b="1" dirty="0">
                <a:solidFill>
                  <a:schemeClr val="bg1"/>
                </a:solidFill>
              </a:rPr>
              <a:t>or 11</a:t>
            </a:r>
          </a:p>
        </p:txBody>
      </p:sp>
      <p:sp>
        <p:nvSpPr>
          <p:cNvPr id="25" name="Rectangle: Rounded Corners 34">
            <a:extLst>
              <a:ext uri="{FF2B5EF4-FFF2-40B4-BE49-F238E27FC236}">
                <a16:creationId xmlns:a16="http://schemas.microsoft.com/office/drawing/2014/main" id="{7C1B89E4-949D-9592-4BE2-4B7BFEC73FC5}"/>
              </a:ext>
            </a:extLst>
          </p:cNvPr>
          <p:cNvSpPr/>
          <p:nvPr/>
        </p:nvSpPr>
        <p:spPr>
          <a:xfrm>
            <a:off x="6913417" y="4785836"/>
            <a:ext cx="989351" cy="725051"/>
          </a:xfrm>
          <a:prstGeom prst="roundRect">
            <a:avLst/>
          </a:prstGeom>
          <a:solidFill>
            <a:srgbClr val="CC00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9" b="1" dirty="0">
                <a:solidFill>
                  <a:schemeClr val="bg1"/>
                </a:solidFill>
              </a:rPr>
              <a:t>Federal Receivership</a:t>
            </a:r>
          </a:p>
        </p:txBody>
      </p:sp>
      <p:cxnSp>
        <p:nvCxnSpPr>
          <p:cNvPr id="26" name="Connector: Elbow 40">
            <a:extLst>
              <a:ext uri="{FF2B5EF4-FFF2-40B4-BE49-F238E27FC236}">
                <a16:creationId xmlns:a16="http://schemas.microsoft.com/office/drawing/2014/main" id="{01A232FE-E6A3-02D6-D03C-DBC3E6E42765}"/>
              </a:ext>
            </a:extLst>
          </p:cNvPr>
          <p:cNvCxnSpPr>
            <a:cxnSpLocks/>
          </p:cNvCxnSpPr>
          <p:nvPr/>
        </p:nvCxnSpPr>
        <p:spPr>
          <a:xfrm rot="16200000" flipH="1">
            <a:off x="3344361" y="3044083"/>
            <a:ext cx="1262878" cy="2222246"/>
          </a:xfrm>
          <a:prstGeom prst="bentConnector3">
            <a:avLst>
              <a:gd name="adj1" fmla="val 50000"/>
            </a:avLst>
          </a:prstGeom>
          <a:ln w="28575">
            <a:solidFill>
              <a:srgbClr val="005189"/>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8B2AC08-D4EA-5161-E007-7BBEF3FDB965}"/>
              </a:ext>
            </a:extLst>
          </p:cNvPr>
          <p:cNvPicPr>
            <a:picLocks noChangeAspect="1"/>
          </p:cNvPicPr>
          <p:nvPr/>
        </p:nvPicPr>
        <p:blipFill>
          <a:blip r:embed="rId3"/>
          <a:stretch>
            <a:fillRect/>
          </a:stretch>
        </p:blipFill>
        <p:spPr>
          <a:xfrm>
            <a:off x="10413457" y="12192"/>
            <a:ext cx="1484924" cy="646949"/>
          </a:xfrm>
          <a:prstGeom prst="rect">
            <a:avLst/>
          </a:prstGeom>
        </p:spPr>
      </p:pic>
      <p:sp>
        <p:nvSpPr>
          <p:cNvPr id="28" name="Slide Number Placeholder 27">
            <a:extLst>
              <a:ext uri="{FF2B5EF4-FFF2-40B4-BE49-F238E27FC236}">
                <a16:creationId xmlns:a16="http://schemas.microsoft.com/office/drawing/2014/main" id="{9907865B-09EC-7104-27D4-45E277EDBC49}"/>
              </a:ext>
            </a:extLst>
          </p:cNvPr>
          <p:cNvSpPr>
            <a:spLocks noGrp="1"/>
          </p:cNvSpPr>
          <p:nvPr>
            <p:ph type="sldNum" sz="quarter" idx="12"/>
          </p:nvPr>
        </p:nvSpPr>
        <p:spPr>
          <a:xfrm>
            <a:off x="9315450" y="6051550"/>
            <a:ext cx="2743200" cy="365125"/>
          </a:xfrm>
        </p:spPr>
        <p:txBody>
          <a:bodyPr/>
          <a:lstStyle/>
          <a:p>
            <a:fld id="{0D5880FE-EB54-494A-9A0E-9E90B1F0DDED}" type="slidenum">
              <a:rPr lang="en-US" smtClean="0">
                <a:solidFill>
                  <a:schemeClr val="bg1"/>
                </a:solidFill>
              </a:rPr>
              <a:t>24</a:t>
            </a:fld>
            <a:endParaRPr lang="en-US" dirty="0">
              <a:solidFill>
                <a:schemeClr val="bg1"/>
              </a:solidFill>
            </a:endParaRPr>
          </a:p>
        </p:txBody>
      </p:sp>
    </p:spTree>
    <p:extLst>
      <p:ext uri="{BB962C8B-B14F-4D97-AF65-F5344CB8AC3E}">
        <p14:creationId xmlns:p14="http://schemas.microsoft.com/office/powerpoint/2010/main" val="631785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Webinar Content Slide">
            <a:extLst>
              <a:ext uri="{FF2B5EF4-FFF2-40B4-BE49-F238E27FC236}">
                <a16:creationId xmlns:a16="http://schemas.microsoft.com/office/drawing/2014/main" id="{F188FF4D-4E5C-132A-4FFC-058021B92E41}"/>
              </a:ext>
            </a:extLst>
          </p:cNvPr>
          <p:cNvSpPr txBox="1">
            <a:spLocks/>
          </p:cNvSpPr>
          <p:nvPr/>
        </p:nvSpPr>
        <p:spPr>
          <a:xfrm>
            <a:off x="513836" y="240195"/>
            <a:ext cx="8492008" cy="6608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Hypothetical Shared Pain Restructuring</a:t>
            </a:r>
          </a:p>
        </p:txBody>
      </p:sp>
      <p:graphicFrame>
        <p:nvGraphicFramePr>
          <p:cNvPr id="4" name="Chart 3">
            <a:extLst>
              <a:ext uri="{FF2B5EF4-FFF2-40B4-BE49-F238E27FC236}">
                <a16:creationId xmlns:a16="http://schemas.microsoft.com/office/drawing/2014/main" id="{6DEFE2DD-7091-60C0-C98B-65327B86E990}"/>
              </a:ext>
            </a:extLst>
          </p:cNvPr>
          <p:cNvGraphicFramePr/>
          <p:nvPr>
            <p:extLst>
              <p:ext uri="{D42A27DB-BD31-4B8C-83A1-F6EECF244321}">
                <p14:modId xmlns:p14="http://schemas.microsoft.com/office/powerpoint/2010/main" val="227864211"/>
              </p:ext>
            </p:extLst>
          </p:nvPr>
        </p:nvGraphicFramePr>
        <p:xfrm>
          <a:off x="2995997" y="2548416"/>
          <a:ext cx="2466787" cy="2663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B582645-566F-C90E-AB8D-A2310CE90CE3}"/>
              </a:ext>
            </a:extLst>
          </p:cNvPr>
          <p:cNvGraphicFramePr/>
          <p:nvPr>
            <p:extLst>
              <p:ext uri="{D42A27DB-BD31-4B8C-83A1-F6EECF244321}">
                <p14:modId xmlns:p14="http://schemas.microsoft.com/office/powerpoint/2010/main" val="1800480271"/>
              </p:ext>
            </p:extLst>
          </p:nvPr>
        </p:nvGraphicFramePr>
        <p:xfrm>
          <a:off x="4224953" y="1269246"/>
          <a:ext cx="5281797" cy="485358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Top Corners Snipped 8">
            <a:extLst>
              <a:ext uri="{FF2B5EF4-FFF2-40B4-BE49-F238E27FC236}">
                <a16:creationId xmlns:a16="http://schemas.microsoft.com/office/drawing/2014/main" id="{3EF476D7-90A9-EE82-637B-7D332B7D199F}"/>
              </a:ext>
            </a:extLst>
          </p:cNvPr>
          <p:cNvSpPr/>
          <p:nvPr/>
        </p:nvSpPr>
        <p:spPr>
          <a:xfrm>
            <a:off x="950144" y="2376819"/>
            <a:ext cx="997655" cy="886207"/>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913211">
              <a:defRPr/>
            </a:pPr>
            <a:r>
              <a:rPr lang="en-US" sz="999" b="1" kern="0" dirty="0">
                <a:solidFill>
                  <a:schemeClr val="bg1"/>
                </a:solidFill>
                <a:latin typeface="Helvetica" panose="020B0604020202020204" pitchFamily="34" charset="0"/>
                <a:cs typeface="Helvetica" panose="020B0604020202020204" pitchFamily="34" charset="0"/>
              </a:rPr>
              <a:t>Landlords</a:t>
            </a:r>
            <a:endParaRPr lang="en-US" sz="599" b="1" kern="0" dirty="0">
              <a:solidFill>
                <a:schemeClr val="bg1"/>
              </a:solidFill>
              <a:latin typeface="Helvetica" panose="020B0604020202020204" pitchFamily="34" charset="0"/>
              <a:cs typeface="Helvetica" panose="020B0604020202020204" pitchFamily="34" charset="0"/>
            </a:endParaRPr>
          </a:p>
        </p:txBody>
      </p:sp>
      <p:sp>
        <p:nvSpPr>
          <p:cNvPr id="7" name="Isosceles Triangle 6">
            <a:extLst>
              <a:ext uri="{FF2B5EF4-FFF2-40B4-BE49-F238E27FC236}">
                <a16:creationId xmlns:a16="http://schemas.microsoft.com/office/drawing/2014/main" id="{69E5A47D-3551-7817-CCA6-EEB6B4FCB33B}"/>
              </a:ext>
            </a:extLst>
          </p:cNvPr>
          <p:cNvSpPr/>
          <p:nvPr/>
        </p:nvSpPr>
        <p:spPr>
          <a:xfrm>
            <a:off x="567301" y="4138092"/>
            <a:ext cx="1557512" cy="1249121"/>
          </a:xfrm>
          <a:prstGeom prst="triangle">
            <a:avLst>
              <a:gd name="adj" fmla="val 48148"/>
            </a:avLst>
          </a:prstGeom>
          <a:gradFill rotWithShape="1">
            <a:gsLst>
              <a:gs pos="0">
                <a:srgbClr val="F14124">
                  <a:satMod val="103000"/>
                  <a:lumMod val="102000"/>
                  <a:tint val="94000"/>
                </a:srgbClr>
              </a:gs>
              <a:gs pos="50000">
                <a:srgbClr val="F14124">
                  <a:satMod val="110000"/>
                  <a:lumMod val="100000"/>
                  <a:shade val="100000"/>
                </a:srgbClr>
              </a:gs>
              <a:gs pos="100000">
                <a:srgbClr val="F1412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t"/>
          <a:lstStyle/>
          <a:p>
            <a:pPr algn="ctr" defTabSz="913211">
              <a:defRPr/>
            </a:pPr>
            <a:r>
              <a:rPr lang="en-US" sz="999" b="1" kern="0" dirty="0">
                <a:solidFill>
                  <a:schemeClr val="bg1"/>
                </a:solidFill>
                <a:latin typeface="Helvetica" panose="020B0604020202020204" pitchFamily="34" charset="0"/>
                <a:cs typeface="Helvetica" panose="020B0604020202020204" pitchFamily="34" charset="0"/>
              </a:rPr>
              <a:t>Lenders</a:t>
            </a:r>
          </a:p>
        </p:txBody>
      </p:sp>
      <p:cxnSp>
        <p:nvCxnSpPr>
          <p:cNvPr id="8" name="Straight Connector 7">
            <a:extLst>
              <a:ext uri="{FF2B5EF4-FFF2-40B4-BE49-F238E27FC236}">
                <a16:creationId xmlns:a16="http://schemas.microsoft.com/office/drawing/2014/main" id="{9410A987-5111-E356-C61A-404552F340EF}"/>
              </a:ext>
            </a:extLst>
          </p:cNvPr>
          <p:cNvCxnSpPr>
            <a:cxnSpLocks/>
          </p:cNvCxnSpPr>
          <p:nvPr/>
        </p:nvCxnSpPr>
        <p:spPr>
          <a:xfrm rot="5400000">
            <a:off x="3331085" y="3309457"/>
            <a:ext cx="3958193" cy="792"/>
          </a:xfrm>
          <a:prstGeom prst="line">
            <a:avLst/>
          </a:prstGeom>
          <a:ln w="28575">
            <a:solidFill>
              <a:schemeClr val="accent6">
                <a:lumMod val="50000"/>
              </a:schemeClr>
            </a:solidFill>
          </a:ln>
        </p:spPr>
        <p:style>
          <a:lnRef idx="3">
            <a:schemeClr val="accent5"/>
          </a:lnRef>
          <a:fillRef idx="0">
            <a:schemeClr val="accent5"/>
          </a:fillRef>
          <a:effectRef idx="2">
            <a:schemeClr val="accent5"/>
          </a:effectRef>
          <a:fontRef idx="minor">
            <a:schemeClr val="tx1"/>
          </a:fontRef>
        </p:style>
      </p:cxnSp>
      <p:sp>
        <p:nvSpPr>
          <p:cNvPr id="9" name="TextBox 8">
            <a:extLst>
              <a:ext uri="{FF2B5EF4-FFF2-40B4-BE49-F238E27FC236}">
                <a16:creationId xmlns:a16="http://schemas.microsoft.com/office/drawing/2014/main" id="{1A19AA1A-505B-8E44-F0E9-754CCC481EFE}"/>
              </a:ext>
            </a:extLst>
          </p:cNvPr>
          <p:cNvSpPr txBox="1"/>
          <p:nvPr/>
        </p:nvSpPr>
        <p:spPr>
          <a:xfrm>
            <a:off x="1565089" y="1222248"/>
            <a:ext cx="2146742" cy="369012"/>
          </a:xfrm>
          <a:prstGeom prst="rect">
            <a:avLst/>
          </a:prstGeom>
          <a:noFill/>
        </p:spPr>
        <p:txBody>
          <a:bodyPr wrap="none" rtlCol="0">
            <a:spAutoFit/>
          </a:bodyPr>
          <a:lstStyle/>
          <a:p>
            <a:pPr algn="ctr"/>
            <a:r>
              <a:rPr lang="en-US" sz="1798" b="1" dirty="0">
                <a:solidFill>
                  <a:schemeClr val="bg1"/>
                </a:solidFill>
                <a:latin typeface="Helvetica" panose="020B0604020202020204" pitchFamily="34" charset="0"/>
                <a:cs typeface="Helvetica" panose="020B0604020202020204" pitchFamily="34" charset="0"/>
              </a:rPr>
              <a:t>Pre-Restructuring</a:t>
            </a:r>
          </a:p>
        </p:txBody>
      </p:sp>
      <p:sp>
        <p:nvSpPr>
          <p:cNvPr id="10" name="Rectangle: Top Corners Snipped 15">
            <a:extLst>
              <a:ext uri="{FF2B5EF4-FFF2-40B4-BE49-F238E27FC236}">
                <a16:creationId xmlns:a16="http://schemas.microsoft.com/office/drawing/2014/main" id="{BD5C34A5-B845-E7BD-3806-D446E8FF7DB7}"/>
              </a:ext>
            </a:extLst>
          </p:cNvPr>
          <p:cNvSpPr/>
          <p:nvPr/>
        </p:nvSpPr>
        <p:spPr>
          <a:xfrm>
            <a:off x="9399271" y="2074726"/>
            <a:ext cx="1095123" cy="833485"/>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913211">
              <a:defRPr/>
            </a:pPr>
            <a:r>
              <a:rPr lang="en-US" sz="999" b="1" kern="0" dirty="0">
                <a:solidFill>
                  <a:schemeClr val="bg1"/>
                </a:solidFill>
                <a:latin typeface="Helvetica" panose="020B0604020202020204" pitchFamily="34" charset="0"/>
                <a:cs typeface="Helvetica" panose="020B0604020202020204" pitchFamily="34" charset="0"/>
              </a:rPr>
              <a:t>Landlords</a:t>
            </a:r>
            <a:endParaRPr lang="en-US" sz="599" b="1" kern="0" dirty="0">
              <a:solidFill>
                <a:schemeClr val="bg1"/>
              </a:solidFill>
              <a:latin typeface="Helvetica" panose="020B0604020202020204" pitchFamily="34" charset="0"/>
              <a:cs typeface="Helvetica" panose="020B0604020202020204" pitchFamily="34" charset="0"/>
            </a:endParaRPr>
          </a:p>
        </p:txBody>
      </p:sp>
      <p:sp>
        <p:nvSpPr>
          <p:cNvPr id="11" name="Isosceles Triangle 10">
            <a:extLst>
              <a:ext uri="{FF2B5EF4-FFF2-40B4-BE49-F238E27FC236}">
                <a16:creationId xmlns:a16="http://schemas.microsoft.com/office/drawing/2014/main" id="{41607D79-4F78-DE38-149F-2B71E8D4707C}"/>
              </a:ext>
            </a:extLst>
          </p:cNvPr>
          <p:cNvSpPr/>
          <p:nvPr/>
        </p:nvSpPr>
        <p:spPr>
          <a:xfrm>
            <a:off x="9569652" y="3738811"/>
            <a:ext cx="1528128" cy="1299624"/>
          </a:xfrm>
          <a:prstGeom prst="triangle">
            <a:avLst>
              <a:gd name="adj" fmla="val 50357"/>
            </a:avLst>
          </a:prstGeom>
          <a:gradFill rotWithShape="1">
            <a:gsLst>
              <a:gs pos="0">
                <a:srgbClr val="F14124">
                  <a:satMod val="103000"/>
                  <a:lumMod val="102000"/>
                  <a:tint val="94000"/>
                </a:srgbClr>
              </a:gs>
              <a:gs pos="50000">
                <a:srgbClr val="F14124">
                  <a:satMod val="110000"/>
                  <a:lumMod val="100000"/>
                  <a:shade val="100000"/>
                </a:srgbClr>
              </a:gs>
              <a:gs pos="100000">
                <a:srgbClr val="F1412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t"/>
          <a:lstStyle/>
          <a:p>
            <a:pPr algn="ctr" defTabSz="913211">
              <a:defRPr/>
            </a:pPr>
            <a:r>
              <a:rPr lang="en-US" sz="999" b="1" kern="0" dirty="0">
                <a:solidFill>
                  <a:schemeClr val="bg1"/>
                </a:solidFill>
                <a:latin typeface="Helvetica" panose="020B0604020202020204" pitchFamily="34" charset="0"/>
                <a:cs typeface="Helvetica" panose="020B0604020202020204" pitchFamily="34" charset="0"/>
              </a:rPr>
              <a:t>Lenders</a:t>
            </a:r>
          </a:p>
        </p:txBody>
      </p:sp>
      <p:cxnSp>
        <p:nvCxnSpPr>
          <p:cNvPr id="12" name="Straight Arrow Connector 11">
            <a:extLst>
              <a:ext uri="{FF2B5EF4-FFF2-40B4-BE49-F238E27FC236}">
                <a16:creationId xmlns:a16="http://schemas.microsoft.com/office/drawing/2014/main" id="{A367BE20-495C-5B9B-5A4F-BC74D3B5580F}"/>
              </a:ext>
            </a:extLst>
          </p:cNvPr>
          <p:cNvCxnSpPr>
            <a:cxnSpLocks/>
            <a:endCxn id="6" idx="0"/>
          </p:cNvCxnSpPr>
          <p:nvPr/>
        </p:nvCxnSpPr>
        <p:spPr>
          <a:xfrm flipH="1" flipV="1">
            <a:off x="1947799" y="2819923"/>
            <a:ext cx="1445977" cy="455548"/>
          </a:xfrm>
          <a:prstGeom prst="straightConnector1">
            <a:avLst/>
          </a:prstGeom>
          <a:ln w="19050" cap="flat" cmpd="sng" algn="ctr">
            <a:solidFill>
              <a:srgbClr val="7030A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46E74E18-9EA2-BF7A-7300-0C1850794793}"/>
              </a:ext>
            </a:extLst>
          </p:cNvPr>
          <p:cNvCxnSpPr>
            <a:cxnSpLocks/>
          </p:cNvCxnSpPr>
          <p:nvPr/>
        </p:nvCxnSpPr>
        <p:spPr>
          <a:xfrm rot="10800000" flipV="1">
            <a:off x="1696385" y="4146598"/>
            <a:ext cx="1588762" cy="494511"/>
          </a:xfrm>
          <a:prstGeom prst="straightConnector1">
            <a:avLst/>
          </a:prstGeom>
          <a:ln w="19050" cap="flat" cmpd="sng" algn="ctr">
            <a:solidFill>
              <a:srgbClr val="7030A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D93F86F4-BA55-80D2-1E5A-BBECD10A78F9}"/>
              </a:ext>
            </a:extLst>
          </p:cNvPr>
          <p:cNvSpPr txBox="1"/>
          <p:nvPr/>
        </p:nvSpPr>
        <p:spPr>
          <a:xfrm rot="1040918">
            <a:off x="2131010" y="2521272"/>
            <a:ext cx="1547280" cy="461024"/>
          </a:xfrm>
          <a:prstGeom prst="rect">
            <a:avLst/>
          </a:prstGeom>
          <a:noFill/>
        </p:spPr>
        <p:txBody>
          <a:bodyPr wrap="square" rtlCol="0">
            <a:spAutoFit/>
          </a:bodyPr>
          <a:lstStyle/>
          <a:p>
            <a:r>
              <a:rPr lang="en-US" sz="1198" b="1" dirty="0">
                <a:solidFill>
                  <a:schemeClr val="bg1"/>
                </a:solidFill>
                <a:latin typeface="Helvetica" panose="020B0604020202020204" pitchFamily="34" charset="0"/>
                <a:cs typeface="Helvetica" panose="020B0604020202020204" pitchFamily="34" charset="0"/>
              </a:rPr>
              <a:t>$X</a:t>
            </a:r>
          </a:p>
          <a:p>
            <a:r>
              <a:rPr lang="en-US" sz="1198" dirty="0">
                <a:solidFill>
                  <a:schemeClr val="bg1"/>
                </a:solidFill>
                <a:latin typeface="Helvetica" panose="020B0604020202020204" pitchFamily="34" charset="0"/>
                <a:cs typeface="Helvetica" panose="020B0604020202020204" pitchFamily="34" charset="0"/>
              </a:rPr>
              <a:t>mo. lease payment</a:t>
            </a:r>
          </a:p>
        </p:txBody>
      </p:sp>
      <p:sp>
        <p:nvSpPr>
          <p:cNvPr id="15" name="TextBox 14">
            <a:extLst>
              <a:ext uri="{FF2B5EF4-FFF2-40B4-BE49-F238E27FC236}">
                <a16:creationId xmlns:a16="http://schemas.microsoft.com/office/drawing/2014/main" id="{03E0337E-B99B-F470-3761-B7921EC5430F}"/>
              </a:ext>
            </a:extLst>
          </p:cNvPr>
          <p:cNvSpPr txBox="1"/>
          <p:nvPr/>
        </p:nvSpPr>
        <p:spPr>
          <a:xfrm rot="20653153">
            <a:off x="1850757" y="3834355"/>
            <a:ext cx="1632427" cy="461083"/>
          </a:xfrm>
          <a:prstGeom prst="rect">
            <a:avLst/>
          </a:prstGeom>
          <a:noFill/>
        </p:spPr>
        <p:txBody>
          <a:bodyPr wrap="square" rtlCol="0">
            <a:spAutoFit/>
          </a:bodyPr>
          <a:lstStyle/>
          <a:p>
            <a:r>
              <a:rPr lang="en-US" sz="1198" b="1" dirty="0">
                <a:solidFill>
                  <a:schemeClr val="bg1"/>
                </a:solidFill>
                <a:latin typeface="Helvetica" panose="020B0604020202020204" pitchFamily="34" charset="0"/>
                <a:cs typeface="Helvetica" panose="020B0604020202020204" pitchFamily="34" charset="0"/>
              </a:rPr>
              <a:t>$Y</a:t>
            </a:r>
          </a:p>
          <a:p>
            <a:r>
              <a:rPr lang="en-US" sz="1198" dirty="0">
                <a:solidFill>
                  <a:schemeClr val="bg1"/>
                </a:solidFill>
                <a:latin typeface="Helvetica" panose="020B0604020202020204" pitchFamily="34" charset="0"/>
                <a:cs typeface="Helvetica" panose="020B0604020202020204" pitchFamily="34" charset="0"/>
              </a:rPr>
              <a:t>mo. debt payment</a:t>
            </a:r>
          </a:p>
        </p:txBody>
      </p:sp>
      <p:sp>
        <p:nvSpPr>
          <p:cNvPr id="16" name="TextBox 15">
            <a:extLst>
              <a:ext uri="{FF2B5EF4-FFF2-40B4-BE49-F238E27FC236}">
                <a16:creationId xmlns:a16="http://schemas.microsoft.com/office/drawing/2014/main" id="{E963F2F8-8C87-64E6-5113-2A4EFDBEDD54}"/>
              </a:ext>
            </a:extLst>
          </p:cNvPr>
          <p:cNvSpPr txBox="1"/>
          <p:nvPr/>
        </p:nvSpPr>
        <p:spPr>
          <a:xfrm rot="20624766">
            <a:off x="7674754" y="2343220"/>
            <a:ext cx="1568014" cy="461665"/>
          </a:xfrm>
          <a:prstGeom prst="rect">
            <a:avLst/>
          </a:prstGeom>
          <a:noFill/>
        </p:spPr>
        <p:txBody>
          <a:bodyPr wrap="square" rtlCol="0">
            <a:spAutoFit/>
          </a:bodyPr>
          <a:lstStyle/>
          <a:p>
            <a:r>
              <a:rPr lang="en-US" sz="1200" b="1" dirty="0">
                <a:solidFill>
                  <a:schemeClr val="bg1"/>
                </a:solidFill>
                <a:latin typeface="Helvetica" panose="020B0604020202020204" pitchFamily="34" charset="0"/>
                <a:cs typeface="Helvetica" panose="020B0604020202020204" pitchFamily="34" charset="0"/>
              </a:rPr>
              <a:t>$X-???</a:t>
            </a:r>
          </a:p>
          <a:p>
            <a:r>
              <a:rPr lang="en-US" sz="1200" dirty="0">
                <a:solidFill>
                  <a:schemeClr val="bg1"/>
                </a:solidFill>
                <a:latin typeface="Helvetica" panose="020B0604020202020204" pitchFamily="34" charset="0"/>
                <a:cs typeface="Helvetica" panose="020B0604020202020204" pitchFamily="34" charset="0"/>
              </a:rPr>
              <a:t>mo. lease payment</a:t>
            </a:r>
          </a:p>
        </p:txBody>
      </p:sp>
      <p:sp>
        <p:nvSpPr>
          <p:cNvPr id="17" name="TextBox 16">
            <a:extLst>
              <a:ext uri="{FF2B5EF4-FFF2-40B4-BE49-F238E27FC236}">
                <a16:creationId xmlns:a16="http://schemas.microsoft.com/office/drawing/2014/main" id="{4BDDD6B7-8437-8A9F-FF62-7B4F0D288E98}"/>
              </a:ext>
            </a:extLst>
          </p:cNvPr>
          <p:cNvSpPr txBox="1"/>
          <p:nvPr/>
        </p:nvSpPr>
        <p:spPr>
          <a:xfrm rot="970134">
            <a:off x="8400421" y="3609222"/>
            <a:ext cx="1901241" cy="461665"/>
          </a:xfrm>
          <a:prstGeom prst="rect">
            <a:avLst/>
          </a:prstGeom>
          <a:noFill/>
        </p:spPr>
        <p:txBody>
          <a:bodyPr wrap="square" rtlCol="0">
            <a:spAutoFit/>
          </a:bodyPr>
          <a:lstStyle/>
          <a:p>
            <a:r>
              <a:rPr lang="en-US" sz="1200" b="1" dirty="0">
                <a:solidFill>
                  <a:schemeClr val="bg1"/>
                </a:solidFill>
                <a:latin typeface="Helvetica" panose="020B0604020202020204" pitchFamily="34" charset="0"/>
                <a:cs typeface="Helvetica" panose="020B0604020202020204" pitchFamily="34" charset="0"/>
              </a:rPr>
              <a:t>$y-???</a:t>
            </a:r>
          </a:p>
          <a:p>
            <a:r>
              <a:rPr lang="en-US" sz="1200" dirty="0">
                <a:solidFill>
                  <a:schemeClr val="bg1"/>
                </a:solidFill>
                <a:latin typeface="Helvetica" panose="020B0604020202020204" pitchFamily="34" charset="0"/>
                <a:cs typeface="Helvetica" panose="020B0604020202020204" pitchFamily="34" charset="0"/>
              </a:rPr>
              <a:t>mo. debt payment</a:t>
            </a:r>
          </a:p>
        </p:txBody>
      </p:sp>
      <p:cxnSp>
        <p:nvCxnSpPr>
          <p:cNvPr id="18" name="Straight Arrow Connector 17">
            <a:extLst>
              <a:ext uri="{FF2B5EF4-FFF2-40B4-BE49-F238E27FC236}">
                <a16:creationId xmlns:a16="http://schemas.microsoft.com/office/drawing/2014/main" id="{1D361A33-B986-9C11-6C3D-5B8AE9B21582}"/>
              </a:ext>
            </a:extLst>
          </p:cNvPr>
          <p:cNvCxnSpPr>
            <a:cxnSpLocks/>
          </p:cNvCxnSpPr>
          <p:nvPr/>
        </p:nvCxnSpPr>
        <p:spPr>
          <a:xfrm>
            <a:off x="8002461" y="3762235"/>
            <a:ext cx="1927389" cy="558322"/>
          </a:xfrm>
          <a:prstGeom prst="straightConnector1">
            <a:avLst/>
          </a:prstGeom>
          <a:ln w="19050" cap="flat" cmpd="sng" algn="ctr">
            <a:solidFill>
              <a:srgbClr val="7030A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BC731EF3-2D93-09D1-B034-C581F7D09C8E}"/>
              </a:ext>
            </a:extLst>
          </p:cNvPr>
          <p:cNvCxnSpPr>
            <a:cxnSpLocks/>
          </p:cNvCxnSpPr>
          <p:nvPr/>
        </p:nvCxnSpPr>
        <p:spPr>
          <a:xfrm flipV="1">
            <a:off x="7600651" y="2604495"/>
            <a:ext cx="1750391" cy="497881"/>
          </a:xfrm>
          <a:prstGeom prst="straightConnector1">
            <a:avLst/>
          </a:prstGeom>
          <a:ln w="19050" cap="flat" cmpd="sng" algn="ctr">
            <a:solidFill>
              <a:srgbClr val="7030A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8FDCD721-DA1D-E661-FD7B-CAB408A832A2}"/>
              </a:ext>
            </a:extLst>
          </p:cNvPr>
          <p:cNvSpPr txBox="1"/>
          <p:nvPr/>
        </p:nvSpPr>
        <p:spPr>
          <a:xfrm>
            <a:off x="6881424" y="1263327"/>
            <a:ext cx="2274982" cy="369012"/>
          </a:xfrm>
          <a:prstGeom prst="rect">
            <a:avLst/>
          </a:prstGeom>
          <a:noFill/>
        </p:spPr>
        <p:txBody>
          <a:bodyPr wrap="none" rtlCol="0">
            <a:spAutoFit/>
          </a:bodyPr>
          <a:lstStyle/>
          <a:p>
            <a:pPr algn="ctr"/>
            <a:r>
              <a:rPr lang="en-US" sz="1798" b="1" dirty="0">
                <a:solidFill>
                  <a:schemeClr val="bg1"/>
                </a:solidFill>
                <a:latin typeface="Helvetica" panose="020B0604020202020204" pitchFamily="34" charset="0"/>
                <a:cs typeface="Helvetica" panose="020B0604020202020204" pitchFamily="34" charset="0"/>
              </a:rPr>
              <a:t>Post-Restructuring</a:t>
            </a:r>
          </a:p>
        </p:txBody>
      </p:sp>
      <p:pic>
        <p:nvPicPr>
          <p:cNvPr id="21" name="Picture 20">
            <a:extLst>
              <a:ext uri="{FF2B5EF4-FFF2-40B4-BE49-F238E27FC236}">
                <a16:creationId xmlns:a16="http://schemas.microsoft.com/office/drawing/2014/main" id="{FCF963D5-C649-3231-4641-5430E3AD5DFE}"/>
              </a:ext>
            </a:extLst>
          </p:cNvPr>
          <p:cNvPicPr>
            <a:picLocks noChangeAspect="1"/>
          </p:cNvPicPr>
          <p:nvPr/>
        </p:nvPicPr>
        <p:blipFill>
          <a:blip r:embed="rId5"/>
          <a:stretch>
            <a:fillRect/>
          </a:stretch>
        </p:blipFill>
        <p:spPr>
          <a:xfrm>
            <a:off x="10413457" y="12192"/>
            <a:ext cx="1484924" cy="646949"/>
          </a:xfrm>
          <a:prstGeom prst="rect">
            <a:avLst/>
          </a:prstGeom>
        </p:spPr>
      </p:pic>
      <p:sp>
        <p:nvSpPr>
          <p:cNvPr id="22" name="Slide Number Placeholder 21">
            <a:extLst>
              <a:ext uri="{FF2B5EF4-FFF2-40B4-BE49-F238E27FC236}">
                <a16:creationId xmlns:a16="http://schemas.microsoft.com/office/drawing/2014/main" id="{9A93F2D6-727B-A976-A7F1-44C1F7D2B1CB}"/>
              </a:ext>
            </a:extLst>
          </p:cNvPr>
          <p:cNvSpPr>
            <a:spLocks noGrp="1"/>
          </p:cNvSpPr>
          <p:nvPr>
            <p:ph type="sldNum" sz="quarter" idx="12"/>
          </p:nvPr>
        </p:nvSpPr>
        <p:spPr>
          <a:xfrm>
            <a:off x="9315450" y="6108700"/>
            <a:ext cx="2743200" cy="365125"/>
          </a:xfrm>
        </p:spPr>
        <p:txBody>
          <a:bodyPr/>
          <a:lstStyle/>
          <a:p>
            <a:fld id="{0D5880FE-EB54-494A-9A0E-9E90B1F0DDED}" type="slidenum">
              <a:rPr lang="en-US" smtClean="0">
                <a:solidFill>
                  <a:schemeClr val="bg1"/>
                </a:solidFill>
              </a:rPr>
              <a:t>25</a:t>
            </a:fld>
            <a:endParaRPr lang="en-US" dirty="0">
              <a:solidFill>
                <a:schemeClr val="bg1"/>
              </a:solidFill>
            </a:endParaRPr>
          </a:p>
        </p:txBody>
      </p:sp>
    </p:spTree>
    <p:extLst>
      <p:ext uri="{BB962C8B-B14F-4D97-AF65-F5344CB8AC3E}">
        <p14:creationId xmlns:p14="http://schemas.microsoft.com/office/powerpoint/2010/main" val="100618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3005"/>
            <a:ext cx="12191980" cy="6856718"/>
          </a:xfrm>
          <a:prstGeom prst="rect">
            <a:avLst/>
          </a:prstGeom>
        </p:spPr>
      </p:pic>
      <p:sp>
        <p:nvSpPr>
          <p:cNvPr id="2" name="Title 1">
            <a:extLst>
              <a:ext uri="{FF2B5EF4-FFF2-40B4-BE49-F238E27FC236}">
                <a16:creationId xmlns:a16="http://schemas.microsoft.com/office/drawing/2014/main" id="{1E554A5A-3D3F-8D20-9545-4CBD67D2ACE5}"/>
              </a:ext>
            </a:extLst>
          </p:cNvPr>
          <p:cNvSpPr txBox="1">
            <a:spLocks/>
          </p:cNvSpPr>
          <p:nvPr/>
        </p:nvSpPr>
        <p:spPr>
          <a:xfrm>
            <a:off x="514411" y="261864"/>
            <a:ext cx="8702032" cy="3309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One Size Doesn’t Fit All (Different Companies Require Different Solutions)</a:t>
            </a:r>
            <a:endPar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F4E76D4-7D3C-1757-ED78-948B4EBBBBEE}"/>
              </a:ext>
            </a:extLst>
          </p:cNvPr>
          <p:cNvSpPr>
            <a:spLocks noGrp="1"/>
          </p:cNvSpPr>
          <p:nvPr>
            <p:ph type="sldNum" sz="quarter" idx="12"/>
          </p:nvPr>
        </p:nvSpPr>
        <p:spPr>
          <a:xfrm>
            <a:off x="7715950" y="6027111"/>
            <a:ext cx="563755" cy="301228"/>
          </a:xfrm>
        </p:spPr>
        <p:txBody>
          <a:bodyPr>
            <a:normAutofit/>
          </a:bodyPr>
          <a:lstStyle/>
          <a:p>
            <a:pPr>
              <a:spcAft>
                <a:spcPts val="495"/>
              </a:spcAft>
            </a:pPr>
            <a:fld id="{2BC61911-FE61-4EBB-8585-6505F963B192}" type="slidenum">
              <a:rPr lang="en-US" smtClean="0"/>
              <a:pPr>
                <a:spcAft>
                  <a:spcPts val="495"/>
                </a:spcAft>
              </a:pPr>
              <a:t>26</a:t>
            </a:fld>
            <a:endParaRPr lang="en-US"/>
          </a:p>
        </p:txBody>
      </p:sp>
      <p:sp>
        <p:nvSpPr>
          <p:cNvPr id="5" name="Rectangle 4">
            <a:extLst>
              <a:ext uri="{FF2B5EF4-FFF2-40B4-BE49-F238E27FC236}">
                <a16:creationId xmlns:a16="http://schemas.microsoft.com/office/drawing/2014/main" id="{BFA2754B-8317-0F6A-2429-98A63F134113}"/>
              </a:ext>
            </a:extLst>
          </p:cNvPr>
          <p:cNvSpPr/>
          <p:nvPr/>
        </p:nvSpPr>
        <p:spPr>
          <a:xfrm>
            <a:off x="5168495" y="1522267"/>
            <a:ext cx="978898" cy="419100"/>
          </a:xfrm>
          <a:prstGeom prst="rect">
            <a:avLst/>
          </a:prstGeom>
          <a:gradFill rotWithShape="1">
            <a:gsLst>
              <a:gs pos="0">
                <a:srgbClr val="5DCEAF">
                  <a:satMod val="103000"/>
                  <a:lumMod val="102000"/>
                  <a:tint val="94000"/>
                </a:srgbClr>
              </a:gs>
              <a:gs pos="50000">
                <a:srgbClr val="5DCEAF">
                  <a:satMod val="110000"/>
                  <a:lumMod val="100000"/>
                  <a:shade val="100000"/>
                </a:srgbClr>
              </a:gs>
              <a:gs pos="100000">
                <a:srgbClr val="5DCEA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ln w="0"/>
                <a:solidFill>
                  <a:prstClr val="black"/>
                </a:solidFill>
                <a:latin typeface="Calibri" panose="020F0502020204030204"/>
              </a:rPr>
              <a:t>Owner</a:t>
            </a:r>
          </a:p>
        </p:txBody>
      </p:sp>
      <p:sp>
        <p:nvSpPr>
          <p:cNvPr id="6" name="Rectangle: Rounded Corners 5">
            <a:extLst>
              <a:ext uri="{FF2B5EF4-FFF2-40B4-BE49-F238E27FC236}">
                <a16:creationId xmlns:a16="http://schemas.microsoft.com/office/drawing/2014/main" id="{AA617D1E-C3BD-BCB1-BEF1-A91DA8F2933B}"/>
              </a:ext>
            </a:extLst>
          </p:cNvPr>
          <p:cNvSpPr/>
          <p:nvPr/>
        </p:nvSpPr>
        <p:spPr>
          <a:xfrm>
            <a:off x="5009558" y="3057937"/>
            <a:ext cx="1296590" cy="832148"/>
          </a:xfrm>
          <a:prstGeom prst="roundRect">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320" b="1" kern="0" dirty="0">
                <a:solidFill>
                  <a:prstClr val="black"/>
                </a:solidFill>
                <a:latin typeface="Calibri" panose="020F0502020204030204"/>
              </a:rPr>
              <a:t>HoldCo</a:t>
            </a:r>
          </a:p>
        </p:txBody>
      </p:sp>
      <p:sp>
        <p:nvSpPr>
          <p:cNvPr id="7" name="Isosceles Triangle 6">
            <a:extLst>
              <a:ext uri="{FF2B5EF4-FFF2-40B4-BE49-F238E27FC236}">
                <a16:creationId xmlns:a16="http://schemas.microsoft.com/office/drawing/2014/main" id="{77891D9C-9B73-D1F1-6A58-370E71660AC7}"/>
              </a:ext>
            </a:extLst>
          </p:cNvPr>
          <p:cNvSpPr/>
          <p:nvPr/>
        </p:nvSpPr>
        <p:spPr>
          <a:xfrm>
            <a:off x="7862332" y="1941366"/>
            <a:ext cx="1741163" cy="1116572"/>
          </a:xfrm>
          <a:prstGeom prst="triangle">
            <a:avLst>
              <a:gd name="adj" fmla="val 50357"/>
            </a:avLst>
          </a:prstGeom>
          <a:gradFill rotWithShape="1">
            <a:gsLst>
              <a:gs pos="0">
                <a:srgbClr val="F14124">
                  <a:satMod val="103000"/>
                  <a:lumMod val="102000"/>
                  <a:tint val="94000"/>
                </a:srgbClr>
              </a:gs>
              <a:gs pos="50000">
                <a:srgbClr val="F14124">
                  <a:satMod val="110000"/>
                  <a:lumMod val="100000"/>
                  <a:shade val="100000"/>
                </a:srgbClr>
              </a:gs>
              <a:gs pos="100000">
                <a:srgbClr val="F1412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t"/>
          <a:lstStyle/>
          <a:p>
            <a:pPr algn="ctr" defTabSz="754380">
              <a:defRPr/>
            </a:pPr>
            <a:r>
              <a:rPr lang="en-US" sz="1650" b="1" kern="0" dirty="0">
                <a:solidFill>
                  <a:prstClr val="white"/>
                </a:solidFill>
                <a:latin typeface="Calibri" panose="020F0502020204030204"/>
              </a:rPr>
              <a:t>Lenders</a:t>
            </a:r>
          </a:p>
        </p:txBody>
      </p:sp>
      <p:cxnSp>
        <p:nvCxnSpPr>
          <p:cNvPr id="8" name="Straight Connector 4">
            <a:extLst>
              <a:ext uri="{FF2B5EF4-FFF2-40B4-BE49-F238E27FC236}">
                <a16:creationId xmlns:a16="http://schemas.microsoft.com/office/drawing/2014/main" id="{DCC9DF7C-407A-1DCE-296C-6AE4291E80FD}"/>
              </a:ext>
            </a:extLst>
          </p:cNvPr>
          <p:cNvCxnSpPr>
            <a:cxnSpLocks/>
            <a:stCxn id="5" idx="2"/>
            <a:endCxn id="6" idx="0"/>
          </p:cNvCxnSpPr>
          <p:nvPr/>
        </p:nvCxnSpPr>
        <p:spPr>
          <a:xfrm rot="5400000">
            <a:off x="5099614" y="2499606"/>
            <a:ext cx="1116571" cy="91"/>
          </a:xfrm>
          <a:prstGeom prst="bentConnector3">
            <a:avLst>
              <a:gd name="adj1" fmla="val 50000"/>
            </a:avLst>
          </a:prstGeom>
          <a:noFill/>
          <a:ln w="19050" cap="flat" cmpd="sng" algn="ctr">
            <a:solidFill>
              <a:sysClr val="windowText" lastClr="000000"/>
            </a:solidFill>
            <a:prstDash val="solid"/>
            <a:round/>
            <a:headEnd type="none" w="med" len="med"/>
            <a:tailEnd type="arrow" w="med" len="med"/>
          </a:ln>
          <a:effectLst/>
        </p:spPr>
      </p:cxnSp>
      <p:sp>
        <p:nvSpPr>
          <p:cNvPr id="9" name="Flowchart: Alternate Process 8">
            <a:extLst>
              <a:ext uri="{FF2B5EF4-FFF2-40B4-BE49-F238E27FC236}">
                <a16:creationId xmlns:a16="http://schemas.microsoft.com/office/drawing/2014/main" id="{8D06E31E-4B8D-BA2C-D851-EBD406D473E2}"/>
              </a:ext>
            </a:extLst>
          </p:cNvPr>
          <p:cNvSpPr/>
          <p:nvPr/>
        </p:nvSpPr>
        <p:spPr>
          <a:xfrm>
            <a:off x="5344847" y="5201648"/>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prstClr val="black"/>
                </a:solidFill>
                <a:latin typeface="Calibri" panose="020F0502020204030204"/>
              </a:rPr>
              <a:t>Loc 5, Inc.</a:t>
            </a:r>
          </a:p>
        </p:txBody>
      </p:sp>
      <p:sp>
        <p:nvSpPr>
          <p:cNvPr id="10" name="Rectangle: Top Corners Snipped 9">
            <a:extLst>
              <a:ext uri="{FF2B5EF4-FFF2-40B4-BE49-F238E27FC236}">
                <a16:creationId xmlns:a16="http://schemas.microsoft.com/office/drawing/2014/main" id="{A18A3EA2-3ABB-EE5E-6762-211DB9FEA399}"/>
              </a:ext>
            </a:extLst>
          </p:cNvPr>
          <p:cNvSpPr/>
          <p:nvPr/>
        </p:nvSpPr>
        <p:spPr>
          <a:xfrm>
            <a:off x="1813154" y="1973450"/>
            <a:ext cx="1487171" cy="1034720"/>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650" b="1" kern="0" dirty="0">
                <a:solidFill>
                  <a:schemeClr val="bg1"/>
                </a:solidFill>
                <a:latin typeface="Calibri" panose="020F0502020204030204"/>
              </a:rPr>
              <a:t>Landlords</a:t>
            </a:r>
            <a:endParaRPr lang="en-US" sz="1320" b="1" kern="0" dirty="0">
              <a:solidFill>
                <a:schemeClr val="bg1"/>
              </a:solidFill>
              <a:latin typeface="Calibri" panose="020F0502020204030204"/>
            </a:endParaRPr>
          </a:p>
        </p:txBody>
      </p:sp>
      <p:sp>
        <p:nvSpPr>
          <p:cNvPr id="11" name="Rectangle: Top Corners Snipped 10">
            <a:extLst>
              <a:ext uri="{FF2B5EF4-FFF2-40B4-BE49-F238E27FC236}">
                <a16:creationId xmlns:a16="http://schemas.microsoft.com/office/drawing/2014/main" id="{4445E772-29FD-E86E-5940-2BA6E512A8F3}"/>
              </a:ext>
            </a:extLst>
          </p:cNvPr>
          <p:cNvSpPr/>
          <p:nvPr/>
        </p:nvSpPr>
        <p:spPr>
          <a:xfrm>
            <a:off x="5344456" y="5882450"/>
            <a:ext cx="624600" cy="376769"/>
          </a:xfrm>
          <a:prstGeom prst="snip2Same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990" b="1" kern="0" dirty="0">
                <a:solidFill>
                  <a:schemeClr val="bg1"/>
                </a:solidFill>
                <a:latin typeface="Calibri" panose="020F0502020204030204"/>
              </a:rPr>
              <a:t>Lease 5</a:t>
            </a:r>
          </a:p>
        </p:txBody>
      </p:sp>
      <p:cxnSp>
        <p:nvCxnSpPr>
          <p:cNvPr id="12" name="Straight Connector 11">
            <a:extLst>
              <a:ext uri="{FF2B5EF4-FFF2-40B4-BE49-F238E27FC236}">
                <a16:creationId xmlns:a16="http://schemas.microsoft.com/office/drawing/2014/main" id="{D2ED7FC1-6076-6E4B-55D7-2CAFB9014666}"/>
              </a:ext>
            </a:extLst>
          </p:cNvPr>
          <p:cNvCxnSpPr>
            <a:cxnSpLocks/>
            <a:stCxn id="9" idx="2"/>
            <a:endCxn id="11" idx="3"/>
          </p:cNvCxnSpPr>
          <p:nvPr/>
        </p:nvCxnSpPr>
        <p:spPr>
          <a:xfrm flipH="1">
            <a:off x="5656756" y="5578418"/>
            <a:ext cx="1098" cy="304033"/>
          </a:xfrm>
          <a:prstGeom prst="line">
            <a:avLst/>
          </a:prstGeom>
          <a:noFill/>
          <a:ln w="19050" cap="flat" cmpd="sng" algn="ctr">
            <a:solidFill>
              <a:srgbClr val="7030A0"/>
            </a:solidFill>
            <a:prstDash val="dash"/>
            <a:round/>
            <a:headEnd type="none" w="med" len="med"/>
            <a:tailEnd type="none" w="med" len="med"/>
          </a:ln>
          <a:effectLst/>
        </p:spPr>
      </p:cxnSp>
      <p:sp>
        <p:nvSpPr>
          <p:cNvPr id="13" name="Rectangle: Top Corners Snipped 12">
            <a:extLst>
              <a:ext uri="{FF2B5EF4-FFF2-40B4-BE49-F238E27FC236}">
                <a16:creationId xmlns:a16="http://schemas.microsoft.com/office/drawing/2014/main" id="{F81FC541-C7CF-EAC4-0064-5C5D90C25259}"/>
              </a:ext>
            </a:extLst>
          </p:cNvPr>
          <p:cNvSpPr/>
          <p:nvPr/>
        </p:nvSpPr>
        <p:spPr>
          <a:xfrm>
            <a:off x="4501938" y="5877681"/>
            <a:ext cx="626015" cy="376769"/>
          </a:xfrm>
          <a:prstGeom prst="snip2Same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990" b="1" kern="0" dirty="0">
                <a:solidFill>
                  <a:schemeClr val="bg1"/>
                </a:solidFill>
                <a:latin typeface="Calibri" panose="020F0502020204030204"/>
              </a:rPr>
              <a:t>Lease 4</a:t>
            </a:r>
          </a:p>
        </p:txBody>
      </p:sp>
      <p:sp>
        <p:nvSpPr>
          <p:cNvPr id="14" name="Flowchart: Alternate Process 13">
            <a:extLst>
              <a:ext uri="{FF2B5EF4-FFF2-40B4-BE49-F238E27FC236}">
                <a16:creationId xmlns:a16="http://schemas.microsoft.com/office/drawing/2014/main" id="{89A09199-B430-6680-BAFC-051D6920E0E7}"/>
              </a:ext>
            </a:extLst>
          </p:cNvPr>
          <p:cNvSpPr/>
          <p:nvPr/>
        </p:nvSpPr>
        <p:spPr>
          <a:xfrm>
            <a:off x="4497534" y="5201648"/>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prstClr val="black"/>
                </a:solidFill>
                <a:latin typeface="Calibri" panose="020F0502020204030204"/>
              </a:rPr>
              <a:t>Loc 4, Inc.</a:t>
            </a:r>
          </a:p>
        </p:txBody>
      </p:sp>
      <p:cxnSp>
        <p:nvCxnSpPr>
          <p:cNvPr id="15" name="Straight Connector 14">
            <a:extLst>
              <a:ext uri="{FF2B5EF4-FFF2-40B4-BE49-F238E27FC236}">
                <a16:creationId xmlns:a16="http://schemas.microsoft.com/office/drawing/2014/main" id="{814EA59D-E4D8-FB93-4EC7-BA28A218D297}"/>
              </a:ext>
            </a:extLst>
          </p:cNvPr>
          <p:cNvCxnSpPr>
            <a:cxnSpLocks/>
            <a:stCxn id="14" idx="2"/>
            <a:endCxn id="13" idx="3"/>
          </p:cNvCxnSpPr>
          <p:nvPr/>
        </p:nvCxnSpPr>
        <p:spPr>
          <a:xfrm>
            <a:off x="4810541" y="5578417"/>
            <a:ext cx="4405" cy="299264"/>
          </a:xfrm>
          <a:prstGeom prst="line">
            <a:avLst/>
          </a:prstGeom>
          <a:noFill/>
          <a:ln w="19050" cap="flat" cmpd="sng" algn="ctr">
            <a:solidFill>
              <a:srgbClr val="7030A0"/>
            </a:solidFill>
            <a:prstDash val="dash"/>
            <a:round/>
            <a:headEnd type="none" w="med" len="med"/>
            <a:tailEnd type="none" w="med" len="med"/>
          </a:ln>
          <a:effectLst/>
        </p:spPr>
      </p:cxnSp>
      <p:sp>
        <p:nvSpPr>
          <p:cNvPr id="16" name="Flowchart: Alternate Process 15">
            <a:extLst>
              <a:ext uri="{FF2B5EF4-FFF2-40B4-BE49-F238E27FC236}">
                <a16:creationId xmlns:a16="http://schemas.microsoft.com/office/drawing/2014/main" id="{22F02CA0-FC17-4825-71FC-70E79F2ADD09}"/>
              </a:ext>
            </a:extLst>
          </p:cNvPr>
          <p:cNvSpPr/>
          <p:nvPr/>
        </p:nvSpPr>
        <p:spPr>
          <a:xfrm>
            <a:off x="7073987" y="5196723"/>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7, Inc.</a:t>
            </a:r>
          </a:p>
        </p:txBody>
      </p:sp>
      <p:cxnSp>
        <p:nvCxnSpPr>
          <p:cNvPr id="17" name="Straight Connector 16">
            <a:extLst>
              <a:ext uri="{FF2B5EF4-FFF2-40B4-BE49-F238E27FC236}">
                <a16:creationId xmlns:a16="http://schemas.microsoft.com/office/drawing/2014/main" id="{81286635-334B-9F50-170A-D8BD31C7A19F}"/>
              </a:ext>
            </a:extLst>
          </p:cNvPr>
          <p:cNvCxnSpPr>
            <a:cxnSpLocks/>
            <a:stCxn id="16" idx="2"/>
            <a:endCxn id="18" idx="3"/>
          </p:cNvCxnSpPr>
          <p:nvPr/>
        </p:nvCxnSpPr>
        <p:spPr>
          <a:xfrm flipH="1">
            <a:off x="7385896" y="5573492"/>
            <a:ext cx="1098" cy="304033"/>
          </a:xfrm>
          <a:prstGeom prst="line">
            <a:avLst/>
          </a:prstGeom>
          <a:noFill/>
          <a:ln w="19050" cap="flat" cmpd="sng" algn="ctr">
            <a:solidFill>
              <a:srgbClr val="7030A0"/>
            </a:solidFill>
            <a:prstDash val="dash"/>
            <a:round/>
            <a:headEnd type="none" w="med" len="med"/>
            <a:tailEnd type="none" w="med" len="med"/>
          </a:ln>
          <a:effectLst/>
        </p:spPr>
      </p:cxnSp>
      <p:sp>
        <p:nvSpPr>
          <p:cNvPr id="18" name="Rectangle: Top Corners Snipped 17">
            <a:extLst>
              <a:ext uri="{FF2B5EF4-FFF2-40B4-BE49-F238E27FC236}">
                <a16:creationId xmlns:a16="http://schemas.microsoft.com/office/drawing/2014/main" id="{806CDFB9-FF99-BEF7-5722-4761653EE2E3}"/>
              </a:ext>
            </a:extLst>
          </p:cNvPr>
          <p:cNvSpPr/>
          <p:nvPr/>
        </p:nvSpPr>
        <p:spPr>
          <a:xfrm>
            <a:off x="7073596" y="5877525"/>
            <a:ext cx="624600" cy="376769"/>
          </a:xfrm>
          <a:prstGeom prst="snip2Same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990" b="1" kern="0" dirty="0">
                <a:solidFill>
                  <a:schemeClr val="bg1"/>
                </a:solidFill>
                <a:latin typeface="Calibri" panose="020F0502020204030204"/>
              </a:rPr>
              <a:t>Lease 7</a:t>
            </a:r>
          </a:p>
        </p:txBody>
      </p:sp>
      <p:sp>
        <p:nvSpPr>
          <p:cNvPr id="19" name="Rectangle: Top Corners Snipped 18">
            <a:extLst>
              <a:ext uri="{FF2B5EF4-FFF2-40B4-BE49-F238E27FC236}">
                <a16:creationId xmlns:a16="http://schemas.microsoft.com/office/drawing/2014/main" id="{72F9C033-2817-016A-BCAD-6E43C00416EC}"/>
              </a:ext>
            </a:extLst>
          </p:cNvPr>
          <p:cNvSpPr/>
          <p:nvPr/>
        </p:nvSpPr>
        <p:spPr>
          <a:xfrm>
            <a:off x="6231078" y="5872756"/>
            <a:ext cx="626015" cy="376769"/>
          </a:xfrm>
          <a:prstGeom prst="snip2Same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990" b="1" kern="0" dirty="0">
                <a:solidFill>
                  <a:schemeClr val="bg1"/>
                </a:solidFill>
                <a:latin typeface="Calibri" panose="020F0502020204030204"/>
              </a:rPr>
              <a:t>Lease 6</a:t>
            </a:r>
          </a:p>
        </p:txBody>
      </p:sp>
      <p:sp>
        <p:nvSpPr>
          <p:cNvPr id="20" name="Flowchart: Alternate Process 19">
            <a:extLst>
              <a:ext uri="{FF2B5EF4-FFF2-40B4-BE49-F238E27FC236}">
                <a16:creationId xmlns:a16="http://schemas.microsoft.com/office/drawing/2014/main" id="{ED89D0C3-5355-EDBD-8B36-9FF47F0425B0}"/>
              </a:ext>
            </a:extLst>
          </p:cNvPr>
          <p:cNvSpPr/>
          <p:nvPr/>
        </p:nvSpPr>
        <p:spPr>
          <a:xfrm>
            <a:off x="6226674" y="5196723"/>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prstClr val="black"/>
                </a:solidFill>
                <a:latin typeface="Calibri" panose="020F0502020204030204"/>
              </a:rPr>
              <a:t>Loc 6, Inc.</a:t>
            </a:r>
          </a:p>
        </p:txBody>
      </p:sp>
      <p:cxnSp>
        <p:nvCxnSpPr>
          <p:cNvPr id="21" name="Straight Connector 20">
            <a:extLst>
              <a:ext uri="{FF2B5EF4-FFF2-40B4-BE49-F238E27FC236}">
                <a16:creationId xmlns:a16="http://schemas.microsoft.com/office/drawing/2014/main" id="{98FEA8D1-88CF-2117-362D-BFEEB5AC861B}"/>
              </a:ext>
            </a:extLst>
          </p:cNvPr>
          <p:cNvCxnSpPr>
            <a:cxnSpLocks/>
            <a:stCxn id="20" idx="2"/>
            <a:endCxn id="19" idx="3"/>
          </p:cNvCxnSpPr>
          <p:nvPr/>
        </p:nvCxnSpPr>
        <p:spPr>
          <a:xfrm>
            <a:off x="6539681" y="5573492"/>
            <a:ext cx="4405" cy="299264"/>
          </a:xfrm>
          <a:prstGeom prst="line">
            <a:avLst/>
          </a:prstGeom>
          <a:noFill/>
          <a:ln w="19050" cap="flat" cmpd="sng" algn="ctr">
            <a:solidFill>
              <a:srgbClr val="7030A0"/>
            </a:solidFill>
            <a:prstDash val="dash"/>
            <a:round/>
            <a:headEnd type="none" w="med" len="med"/>
            <a:tailEnd type="none" w="med" len="med"/>
          </a:ln>
          <a:effectLst/>
        </p:spPr>
      </p:cxnSp>
      <p:sp>
        <p:nvSpPr>
          <p:cNvPr id="22" name="Flowchart: Alternate Process 21">
            <a:extLst>
              <a:ext uri="{FF2B5EF4-FFF2-40B4-BE49-F238E27FC236}">
                <a16:creationId xmlns:a16="http://schemas.microsoft.com/office/drawing/2014/main" id="{31951DBA-22C6-035D-19AB-CCC67EC653A6}"/>
              </a:ext>
            </a:extLst>
          </p:cNvPr>
          <p:cNvSpPr/>
          <p:nvPr/>
        </p:nvSpPr>
        <p:spPr>
          <a:xfrm>
            <a:off x="1918205" y="5195387"/>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prstClr val="black"/>
                </a:solidFill>
                <a:latin typeface="Calibri" panose="020F0502020204030204"/>
              </a:rPr>
              <a:t>Loc 1, Inc.</a:t>
            </a:r>
          </a:p>
        </p:txBody>
      </p:sp>
      <p:sp>
        <p:nvSpPr>
          <p:cNvPr id="23" name="Rectangle: Top Corners Snipped 22">
            <a:extLst>
              <a:ext uri="{FF2B5EF4-FFF2-40B4-BE49-F238E27FC236}">
                <a16:creationId xmlns:a16="http://schemas.microsoft.com/office/drawing/2014/main" id="{2D45BD1E-9A5C-FA9A-F443-E358DDC0722D}"/>
              </a:ext>
            </a:extLst>
          </p:cNvPr>
          <p:cNvSpPr/>
          <p:nvPr/>
        </p:nvSpPr>
        <p:spPr>
          <a:xfrm>
            <a:off x="1917814" y="5876189"/>
            <a:ext cx="624600" cy="376769"/>
          </a:xfrm>
          <a:prstGeom prst="snip2Same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990" b="1" kern="0" dirty="0">
                <a:solidFill>
                  <a:schemeClr val="bg1"/>
                </a:solidFill>
                <a:latin typeface="Calibri" panose="020F0502020204030204"/>
              </a:rPr>
              <a:t>Lease 1</a:t>
            </a:r>
          </a:p>
        </p:txBody>
      </p:sp>
      <p:cxnSp>
        <p:nvCxnSpPr>
          <p:cNvPr id="24" name="Straight Connector 23">
            <a:extLst>
              <a:ext uri="{FF2B5EF4-FFF2-40B4-BE49-F238E27FC236}">
                <a16:creationId xmlns:a16="http://schemas.microsoft.com/office/drawing/2014/main" id="{01CBCAF2-921A-F49B-D7AA-36B521F2117B}"/>
              </a:ext>
            </a:extLst>
          </p:cNvPr>
          <p:cNvCxnSpPr>
            <a:cxnSpLocks/>
            <a:stCxn id="22" idx="2"/>
            <a:endCxn id="23" idx="3"/>
          </p:cNvCxnSpPr>
          <p:nvPr/>
        </p:nvCxnSpPr>
        <p:spPr>
          <a:xfrm flipH="1">
            <a:off x="2230115" y="5572157"/>
            <a:ext cx="1098" cy="304033"/>
          </a:xfrm>
          <a:prstGeom prst="line">
            <a:avLst/>
          </a:prstGeom>
          <a:noFill/>
          <a:ln w="19050" cap="flat" cmpd="sng" algn="ctr">
            <a:solidFill>
              <a:srgbClr val="7030A0"/>
            </a:solidFill>
            <a:prstDash val="dash"/>
            <a:round/>
            <a:headEnd type="none" w="med" len="med"/>
            <a:tailEnd type="none" w="med" len="med"/>
          </a:ln>
          <a:effectLst/>
        </p:spPr>
      </p:cxnSp>
      <p:sp>
        <p:nvSpPr>
          <p:cNvPr id="25" name="Flowchart: Alternate Process 24">
            <a:extLst>
              <a:ext uri="{FF2B5EF4-FFF2-40B4-BE49-F238E27FC236}">
                <a16:creationId xmlns:a16="http://schemas.microsoft.com/office/drawing/2014/main" id="{DA0BF382-91B8-3352-568E-41260C5670AA}"/>
              </a:ext>
            </a:extLst>
          </p:cNvPr>
          <p:cNvSpPr/>
          <p:nvPr/>
        </p:nvSpPr>
        <p:spPr>
          <a:xfrm>
            <a:off x="3647345" y="5190462"/>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prstClr val="black"/>
                </a:solidFill>
                <a:latin typeface="Calibri" panose="020F0502020204030204"/>
              </a:rPr>
              <a:t>Loc 3, Inc.</a:t>
            </a:r>
          </a:p>
        </p:txBody>
      </p:sp>
      <p:sp>
        <p:nvSpPr>
          <p:cNvPr id="26" name="Rectangle: Top Corners Snipped 25">
            <a:extLst>
              <a:ext uri="{FF2B5EF4-FFF2-40B4-BE49-F238E27FC236}">
                <a16:creationId xmlns:a16="http://schemas.microsoft.com/office/drawing/2014/main" id="{C3F80686-4DDA-278F-BF62-5D5635B95C0B}"/>
              </a:ext>
            </a:extLst>
          </p:cNvPr>
          <p:cNvSpPr/>
          <p:nvPr/>
        </p:nvSpPr>
        <p:spPr>
          <a:xfrm>
            <a:off x="3646954" y="5871264"/>
            <a:ext cx="624600" cy="376769"/>
          </a:xfrm>
          <a:prstGeom prst="snip2Same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990" b="1" kern="0" dirty="0">
                <a:solidFill>
                  <a:schemeClr val="bg1"/>
                </a:solidFill>
                <a:latin typeface="Calibri" panose="020F0502020204030204"/>
              </a:rPr>
              <a:t>Lease 3</a:t>
            </a:r>
          </a:p>
        </p:txBody>
      </p:sp>
      <p:cxnSp>
        <p:nvCxnSpPr>
          <p:cNvPr id="27" name="Straight Connector 26">
            <a:extLst>
              <a:ext uri="{FF2B5EF4-FFF2-40B4-BE49-F238E27FC236}">
                <a16:creationId xmlns:a16="http://schemas.microsoft.com/office/drawing/2014/main" id="{D0D92FA3-D452-6E50-5A9C-DE8091285C3C}"/>
              </a:ext>
            </a:extLst>
          </p:cNvPr>
          <p:cNvCxnSpPr>
            <a:cxnSpLocks/>
            <a:stCxn id="25" idx="2"/>
            <a:endCxn id="26" idx="3"/>
          </p:cNvCxnSpPr>
          <p:nvPr/>
        </p:nvCxnSpPr>
        <p:spPr>
          <a:xfrm flipH="1">
            <a:off x="3959254" y="5567231"/>
            <a:ext cx="1098" cy="304033"/>
          </a:xfrm>
          <a:prstGeom prst="line">
            <a:avLst/>
          </a:prstGeom>
          <a:noFill/>
          <a:ln w="19050" cap="flat" cmpd="sng" algn="ctr">
            <a:solidFill>
              <a:srgbClr val="7030A0"/>
            </a:solidFill>
            <a:prstDash val="dash"/>
            <a:round/>
            <a:headEnd type="none" w="med" len="med"/>
            <a:tailEnd type="none" w="med" len="med"/>
          </a:ln>
          <a:effectLst/>
        </p:spPr>
      </p:cxnSp>
      <p:sp>
        <p:nvSpPr>
          <p:cNvPr id="28" name="Rectangle: Top Corners Snipped 27">
            <a:extLst>
              <a:ext uri="{FF2B5EF4-FFF2-40B4-BE49-F238E27FC236}">
                <a16:creationId xmlns:a16="http://schemas.microsoft.com/office/drawing/2014/main" id="{4F8FAA06-FB50-71D8-E061-F56267F45140}"/>
              </a:ext>
            </a:extLst>
          </p:cNvPr>
          <p:cNvSpPr/>
          <p:nvPr/>
        </p:nvSpPr>
        <p:spPr>
          <a:xfrm>
            <a:off x="2804436" y="5866495"/>
            <a:ext cx="626015" cy="376769"/>
          </a:xfrm>
          <a:prstGeom prst="snip2Same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990" b="1" kern="0" dirty="0">
                <a:solidFill>
                  <a:schemeClr val="bg1"/>
                </a:solidFill>
                <a:latin typeface="Calibri" panose="020F0502020204030204"/>
              </a:rPr>
              <a:t>Lease 2</a:t>
            </a:r>
          </a:p>
        </p:txBody>
      </p:sp>
      <p:sp>
        <p:nvSpPr>
          <p:cNvPr id="29" name="Flowchart: Alternate Process 28">
            <a:extLst>
              <a:ext uri="{FF2B5EF4-FFF2-40B4-BE49-F238E27FC236}">
                <a16:creationId xmlns:a16="http://schemas.microsoft.com/office/drawing/2014/main" id="{63E45904-8930-7ACE-51DE-E5177BE0377A}"/>
              </a:ext>
            </a:extLst>
          </p:cNvPr>
          <p:cNvSpPr/>
          <p:nvPr/>
        </p:nvSpPr>
        <p:spPr>
          <a:xfrm>
            <a:off x="2800032" y="5190462"/>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prstClr val="black"/>
                </a:solidFill>
                <a:latin typeface="Calibri" panose="020F0502020204030204"/>
              </a:rPr>
              <a:t>Loc 2, Inc.</a:t>
            </a:r>
          </a:p>
        </p:txBody>
      </p:sp>
      <p:sp>
        <p:nvSpPr>
          <p:cNvPr id="30" name="Rectangle: Top Corners Snipped 29">
            <a:extLst>
              <a:ext uri="{FF2B5EF4-FFF2-40B4-BE49-F238E27FC236}">
                <a16:creationId xmlns:a16="http://schemas.microsoft.com/office/drawing/2014/main" id="{2A2BD027-3377-BA86-9DCF-95316DFEC054}"/>
              </a:ext>
            </a:extLst>
          </p:cNvPr>
          <p:cNvSpPr/>
          <p:nvPr/>
        </p:nvSpPr>
        <p:spPr>
          <a:xfrm>
            <a:off x="7991097" y="5864559"/>
            <a:ext cx="626015" cy="376769"/>
          </a:xfrm>
          <a:prstGeom prst="snip2Same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990" b="1" kern="0" dirty="0">
                <a:solidFill>
                  <a:schemeClr val="bg1"/>
                </a:solidFill>
                <a:latin typeface="Calibri" panose="020F0502020204030204"/>
              </a:rPr>
              <a:t>Lease 8</a:t>
            </a:r>
          </a:p>
        </p:txBody>
      </p:sp>
      <p:sp>
        <p:nvSpPr>
          <p:cNvPr id="31" name="Flowchart: Alternate Process 30">
            <a:extLst>
              <a:ext uri="{FF2B5EF4-FFF2-40B4-BE49-F238E27FC236}">
                <a16:creationId xmlns:a16="http://schemas.microsoft.com/office/drawing/2014/main" id="{126F7C2F-13C8-A7B8-4F5E-12EDC305A0A1}"/>
              </a:ext>
            </a:extLst>
          </p:cNvPr>
          <p:cNvSpPr/>
          <p:nvPr/>
        </p:nvSpPr>
        <p:spPr>
          <a:xfrm>
            <a:off x="7986693" y="5188526"/>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8, Inc.</a:t>
            </a:r>
          </a:p>
        </p:txBody>
      </p:sp>
      <p:cxnSp>
        <p:nvCxnSpPr>
          <p:cNvPr id="32" name="Straight Connector 31">
            <a:extLst>
              <a:ext uri="{FF2B5EF4-FFF2-40B4-BE49-F238E27FC236}">
                <a16:creationId xmlns:a16="http://schemas.microsoft.com/office/drawing/2014/main" id="{8CB4A8B2-C766-F971-BEE6-0FE89A1F13F7}"/>
              </a:ext>
            </a:extLst>
          </p:cNvPr>
          <p:cNvCxnSpPr>
            <a:cxnSpLocks/>
            <a:stCxn id="31" idx="2"/>
            <a:endCxn id="30" idx="3"/>
          </p:cNvCxnSpPr>
          <p:nvPr/>
        </p:nvCxnSpPr>
        <p:spPr>
          <a:xfrm>
            <a:off x="8299700" y="5565295"/>
            <a:ext cx="4405" cy="299264"/>
          </a:xfrm>
          <a:prstGeom prst="line">
            <a:avLst/>
          </a:prstGeom>
          <a:noFill/>
          <a:ln w="19050" cap="flat" cmpd="sng" algn="ctr">
            <a:solidFill>
              <a:srgbClr val="7030A0"/>
            </a:solidFill>
            <a:prstDash val="dash"/>
            <a:round/>
            <a:headEnd type="none" w="med" len="med"/>
            <a:tailEnd type="none" w="med" len="med"/>
          </a:ln>
          <a:effectLst/>
        </p:spPr>
      </p:cxnSp>
      <p:sp>
        <p:nvSpPr>
          <p:cNvPr id="33" name="Rectangle: Top Corners Snipped 32">
            <a:extLst>
              <a:ext uri="{FF2B5EF4-FFF2-40B4-BE49-F238E27FC236}">
                <a16:creationId xmlns:a16="http://schemas.microsoft.com/office/drawing/2014/main" id="{E4330958-ACC9-90FE-C20C-8CC422B01D87}"/>
              </a:ext>
            </a:extLst>
          </p:cNvPr>
          <p:cNvSpPr/>
          <p:nvPr/>
        </p:nvSpPr>
        <p:spPr>
          <a:xfrm>
            <a:off x="8817338" y="5864559"/>
            <a:ext cx="626015" cy="376769"/>
          </a:xfrm>
          <a:prstGeom prst="snip2SameRect">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990" b="1" kern="0" dirty="0">
                <a:solidFill>
                  <a:schemeClr val="bg1"/>
                </a:solidFill>
                <a:latin typeface="Calibri" panose="020F0502020204030204"/>
              </a:rPr>
              <a:t>Lease 9</a:t>
            </a:r>
          </a:p>
        </p:txBody>
      </p:sp>
      <p:sp>
        <p:nvSpPr>
          <p:cNvPr id="34" name="Flowchart: Alternate Process 33">
            <a:extLst>
              <a:ext uri="{FF2B5EF4-FFF2-40B4-BE49-F238E27FC236}">
                <a16:creationId xmlns:a16="http://schemas.microsoft.com/office/drawing/2014/main" id="{E920FC63-4BA2-7131-F88A-689EC979F488}"/>
              </a:ext>
            </a:extLst>
          </p:cNvPr>
          <p:cNvSpPr/>
          <p:nvPr/>
        </p:nvSpPr>
        <p:spPr>
          <a:xfrm>
            <a:off x="8812934" y="5188526"/>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9, Inc.</a:t>
            </a:r>
          </a:p>
        </p:txBody>
      </p:sp>
      <p:cxnSp>
        <p:nvCxnSpPr>
          <p:cNvPr id="35" name="Straight Connector 34">
            <a:extLst>
              <a:ext uri="{FF2B5EF4-FFF2-40B4-BE49-F238E27FC236}">
                <a16:creationId xmlns:a16="http://schemas.microsoft.com/office/drawing/2014/main" id="{92076BEC-AB7A-6BBE-876A-B11F88E0508B}"/>
              </a:ext>
            </a:extLst>
          </p:cNvPr>
          <p:cNvCxnSpPr>
            <a:cxnSpLocks/>
            <a:stCxn id="34" idx="2"/>
            <a:endCxn id="33" idx="3"/>
          </p:cNvCxnSpPr>
          <p:nvPr/>
        </p:nvCxnSpPr>
        <p:spPr>
          <a:xfrm>
            <a:off x="9125941" y="5565295"/>
            <a:ext cx="4405" cy="299264"/>
          </a:xfrm>
          <a:prstGeom prst="line">
            <a:avLst/>
          </a:prstGeom>
          <a:noFill/>
          <a:ln w="19050" cap="flat" cmpd="sng" algn="ctr">
            <a:solidFill>
              <a:srgbClr val="7030A0"/>
            </a:solidFill>
            <a:prstDash val="dash"/>
            <a:round/>
            <a:headEnd type="none" w="med" len="med"/>
            <a:tailEnd type="none" w="med" len="med"/>
          </a:ln>
          <a:effectLst/>
        </p:spPr>
      </p:cxnSp>
      <p:cxnSp>
        <p:nvCxnSpPr>
          <p:cNvPr id="36" name="Straight Connector 35">
            <a:extLst>
              <a:ext uri="{FF2B5EF4-FFF2-40B4-BE49-F238E27FC236}">
                <a16:creationId xmlns:a16="http://schemas.microsoft.com/office/drawing/2014/main" id="{E3611A8F-8BB6-793D-AA4A-A6A4B70A83F0}"/>
              </a:ext>
            </a:extLst>
          </p:cNvPr>
          <p:cNvCxnSpPr>
            <a:cxnSpLocks/>
            <a:stCxn id="29" idx="2"/>
            <a:endCxn id="28" idx="3"/>
          </p:cNvCxnSpPr>
          <p:nvPr/>
        </p:nvCxnSpPr>
        <p:spPr>
          <a:xfrm>
            <a:off x="3113039" y="5567231"/>
            <a:ext cx="4405" cy="299264"/>
          </a:xfrm>
          <a:prstGeom prst="line">
            <a:avLst/>
          </a:prstGeom>
          <a:noFill/>
          <a:ln w="19050" cap="flat" cmpd="sng" algn="ctr">
            <a:solidFill>
              <a:srgbClr val="7030A0"/>
            </a:solidFill>
            <a:prstDash val="dash"/>
            <a:round/>
            <a:headEnd type="none" w="med" len="med"/>
            <a:tailEnd type="none" w="med" len="med"/>
          </a:ln>
          <a:effectLst/>
        </p:spPr>
      </p:cxnSp>
      <p:cxnSp>
        <p:nvCxnSpPr>
          <p:cNvPr id="37" name="Straight Arrow Connector 36">
            <a:extLst>
              <a:ext uri="{FF2B5EF4-FFF2-40B4-BE49-F238E27FC236}">
                <a16:creationId xmlns:a16="http://schemas.microsoft.com/office/drawing/2014/main" id="{4D249FA7-4919-8CA2-45EB-46A06BAA444D}"/>
              </a:ext>
            </a:extLst>
          </p:cNvPr>
          <p:cNvCxnSpPr>
            <a:cxnSpLocks/>
            <a:stCxn id="10" idx="0"/>
            <a:endCxn id="6" idx="1"/>
          </p:cNvCxnSpPr>
          <p:nvPr/>
        </p:nvCxnSpPr>
        <p:spPr>
          <a:xfrm>
            <a:off x="3300325" y="2490810"/>
            <a:ext cx="1709233" cy="983201"/>
          </a:xfrm>
          <a:prstGeom prst="straightConnector1">
            <a:avLst/>
          </a:prstGeom>
          <a:ln w="19050" cap="flat" cmpd="sng" algn="ctr">
            <a:solidFill>
              <a:srgbClr val="7030A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D45DFE6D-2F63-C651-DFFF-A285A26990DE}"/>
              </a:ext>
            </a:extLst>
          </p:cNvPr>
          <p:cNvCxnSpPr>
            <a:cxnSpLocks/>
            <a:stCxn id="7" idx="1"/>
            <a:endCxn id="6" idx="3"/>
          </p:cNvCxnSpPr>
          <p:nvPr/>
        </p:nvCxnSpPr>
        <p:spPr>
          <a:xfrm flipH="1">
            <a:off x="6306148" y="2499653"/>
            <a:ext cx="1994583" cy="974359"/>
          </a:xfrm>
          <a:prstGeom prst="straightConnector1">
            <a:avLst/>
          </a:prstGeom>
          <a:ln w="19050" cap="flat" cmpd="sng" algn="ctr">
            <a:solidFill>
              <a:srgbClr val="7030A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id="{D2B8A240-1D7A-95B2-E2D2-A7D3D2D4F432}"/>
              </a:ext>
            </a:extLst>
          </p:cNvPr>
          <p:cNvSpPr txBox="1"/>
          <p:nvPr/>
        </p:nvSpPr>
        <p:spPr>
          <a:xfrm rot="19983132">
            <a:off x="6676137" y="2898140"/>
            <a:ext cx="756938" cy="397032"/>
          </a:xfrm>
          <a:prstGeom prst="rect">
            <a:avLst/>
          </a:prstGeom>
          <a:noFill/>
        </p:spPr>
        <p:txBody>
          <a:bodyPr wrap="none" rtlCol="0">
            <a:spAutoFit/>
          </a:bodyPr>
          <a:lstStyle/>
          <a:p>
            <a:pPr algn="ctr"/>
            <a:r>
              <a:rPr lang="en-US" sz="990" dirty="0">
                <a:solidFill>
                  <a:schemeClr val="bg1"/>
                </a:solidFill>
                <a:latin typeface="Calibri" panose="020F0502020204030204" pitchFamily="34" charset="0"/>
                <a:cs typeface="Calibri" panose="020F0502020204030204" pitchFamily="34" charset="0"/>
              </a:rPr>
              <a:t>Loans</a:t>
            </a:r>
          </a:p>
          <a:p>
            <a:pPr algn="ctr"/>
            <a:r>
              <a:rPr lang="en-US" sz="990" dirty="0">
                <a:solidFill>
                  <a:schemeClr val="bg1"/>
                </a:solidFill>
                <a:latin typeface="Calibri" panose="020F0502020204030204" pitchFamily="34" charset="0"/>
                <a:cs typeface="Calibri" panose="020F0502020204030204" pitchFamily="34" charset="0"/>
              </a:rPr>
              <a:t>$50 million</a:t>
            </a:r>
          </a:p>
        </p:txBody>
      </p:sp>
      <p:sp>
        <p:nvSpPr>
          <p:cNvPr id="40" name="TextBox 39">
            <a:extLst>
              <a:ext uri="{FF2B5EF4-FFF2-40B4-BE49-F238E27FC236}">
                <a16:creationId xmlns:a16="http://schemas.microsoft.com/office/drawing/2014/main" id="{B217DFDF-5019-E0C3-366B-E0698CE6B164}"/>
              </a:ext>
            </a:extLst>
          </p:cNvPr>
          <p:cNvSpPr txBox="1"/>
          <p:nvPr/>
        </p:nvSpPr>
        <p:spPr>
          <a:xfrm rot="1873223">
            <a:off x="3630192" y="2772777"/>
            <a:ext cx="1087157" cy="397032"/>
          </a:xfrm>
          <a:prstGeom prst="rect">
            <a:avLst/>
          </a:prstGeom>
          <a:noFill/>
        </p:spPr>
        <p:txBody>
          <a:bodyPr wrap="none" rtlCol="0">
            <a:spAutoFit/>
          </a:bodyPr>
          <a:lstStyle/>
          <a:p>
            <a:pPr algn="ctr"/>
            <a:r>
              <a:rPr lang="en-US" sz="990" dirty="0">
                <a:solidFill>
                  <a:schemeClr val="bg1"/>
                </a:solidFill>
                <a:latin typeface="Calibri" panose="020F0502020204030204" pitchFamily="34" charset="0"/>
                <a:cs typeface="Calibri" panose="020F0502020204030204" pitchFamily="34" charset="0"/>
              </a:rPr>
              <a:t>Lease Obligations</a:t>
            </a:r>
          </a:p>
          <a:p>
            <a:pPr algn="ctr"/>
            <a:r>
              <a:rPr lang="en-US" sz="990" dirty="0">
                <a:solidFill>
                  <a:schemeClr val="bg1"/>
                </a:solidFill>
                <a:latin typeface="Calibri" panose="020F0502020204030204" pitchFamily="34" charset="0"/>
                <a:cs typeface="Calibri" panose="020F0502020204030204" pitchFamily="34" charset="0"/>
              </a:rPr>
              <a:t>$70 million</a:t>
            </a:r>
          </a:p>
        </p:txBody>
      </p:sp>
      <p:cxnSp>
        <p:nvCxnSpPr>
          <p:cNvPr id="41" name="Straight Arrow Connector 40">
            <a:extLst>
              <a:ext uri="{FF2B5EF4-FFF2-40B4-BE49-F238E27FC236}">
                <a16:creationId xmlns:a16="http://schemas.microsoft.com/office/drawing/2014/main" id="{A25958AE-4BD9-D84D-AB1B-C9BDC5715054}"/>
              </a:ext>
            </a:extLst>
          </p:cNvPr>
          <p:cNvCxnSpPr>
            <a:cxnSpLocks/>
            <a:stCxn id="5" idx="1"/>
            <a:endCxn id="10" idx="0"/>
          </p:cNvCxnSpPr>
          <p:nvPr/>
        </p:nvCxnSpPr>
        <p:spPr>
          <a:xfrm flipH="1">
            <a:off x="3300325" y="1731817"/>
            <a:ext cx="1868170" cy="758993"/>
          </a:xfrm>
          <a:prstGeom prst="straightConnector1">
            <a:avLst/>
          </a:prstGeom>
          <a:ln w="19050" cap="flat" cmpd="sng" algn="ctr">
            <a:solidFill>
              <a:srgbClr val="7030A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AFA1BF2A-E69B-F981-9521-1D8AE9C2AE9F}"/>
              </a:ext>
            </a:extLst>
          </p:cNvPr>
          <p:cNvCxnSpPr>
            <a:cxnSpLocks/>
            <a:stCxn id="5" idx="3"/>
            <a:endCxn id="7" idx="1"/>
          </p:cNvCxnSpPr>
          <p:nvPr/>
        </p:nvCxnSpPr>
        <p:spPr>
          <a:xfrm>
            <a:off x="6147393" y="1731817"/>
            <a:ext cx="2153338" cy="767836"/>
          </a:xfrm>
          <a:prstGeom prst="straightConnector1">
            <a:avLst/>
          </a:prstGeom>
          <a:ln w="19050" cap="flat" cmpd="sng" algn="ctr">
            <a:solidFill>
              <a:srgbClr val="7030A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TextBox 42">
            <a:extLst>
              <a:ext uri="{FF2B5EF4-FFF2-40B4-BE49-F238E27FC236}">
                <a16:creationId xmlns:a16="http://schemas.microsoft.com/office/drawing/2014/main" id="{D24C9DD1-5013-E6C5-9E41-8088916FA79B}"/>
              </a:ext>
            </a:extLst>
          </p:cNvPr>
          <p:cNvSpPr txBox="1"/>
          <p:nvPr/>
        </p:nvSpPr>
        <p:spPr>
          <a:xfrm rot="1211655">
            <a:off x="6820661" y="1884157"/>
            <a:ext cx="750526" cy="244682"/>
          </a:xfrm>
          <a:prstGeom prst="rect">
            <a:avLst/>
          </a:prstGeom>
          <a:noFill/>
        </p:spPr>
        <p:txBody>
          <a:bodyPr wrap="none" rtlCol="0">
            <a:spAutoFit/>
          </a:bodyPr>
          <a:lstStyle/>
          <a:p>
            <a:pPr algn="ctr"/>
            <a:r>
              <a:rPr lang="en-US" sz="990" dirty="0">
                <a:solidFill>
                  <a:schemeClr val="bg1"/>
                </a:solidFill>
                <a:latin typeface="Calibri" panose="020F0502020204030204" pitchFamily="34" charset="0"/>
                <a:cs typeface="Calibri" panose="020F0502020204030204" pitchFamily="34" charset="0"/>
              </a:rPr>
              <a:t>Guaranties</a:t>
            </a:r>
          </a:p>
        </p:txBody>
      </p:sp>
      <p:sp>
        <p:nvSpPr>
          <p:cNvPr id="44" name="TextBox 43">
            <a:extLst>
              <a:ext uri="{FF2B5EF4-FFF2-40B4-BE49-F238E27FC236}">
                <a16:creationId xmlns:a16="http://schemas.microsoft.com/office/drawing/2014/main" id="{C5BD3560-8592-8C23-6E9E-E9207EA9E6A4}"/>
              </a:ext>
            </a:extLst>
          </p:cNvPr>
          <p:cNvSpPr txBox="1"/>
          <p:nvPr/>
        </p:nvSpPr>
        <p:spPr>
          <a:xfrm rot="20287585">
            <a:off x="3903961" y="1844700"/>
            <a:ext cx="750526" cy="244682"/>
          </a:xfrm>
          <a:prstGeom prst="rect">
            <a:avLst/>
          </a:prstGeom>
          <a:noFill/>
        </p:spPr>
        <p:txBody>
          <a:bodyPr wrap="none" rtlCol="0">
            <a:spAutoFit/>
          </a:bodyPr>
          <a:lstStyle/>
          <a:p>
            <a:pPr algn="ctr"/>
            <a:r>
              <a:rPr lang="en-US" sz="990" dirty="0">
                <a:solidFill>
                  <a:schemeClr val="bg1"/>
                </a:solidFill>
                <a:latin typeface="Calibri" panose="020F0502020204030204" pitchFamily="34" charset="0"/>
                <a:cs typeface="Calibri" panose="020F0502020204030204" pitchFamily="34" charset="0"/>
              </a:rPr>
              <a:t>Guaranties</a:t>
            </a:r>
          </a:p>
        </p:txBody>
      </p:sp>
      <p:cxnSp>
        <p:nvCxnSpPr>
          <p:cNvPr id="45" name="Connector: Elbow 44">
            <a:extLst>
              <a:ext uri="{FF2B5EF4-FFF2-40B4-BE49-F238E27FC236}">
                <a16:creationId xmlns:a16="http://schemas.microsoft.com/office/drawing/2014/main" id="{3849F2F1-CC3D-B8DC-F368-29E93029DB9F}"/>
              </a:ext>
            </a:extLst>
          </p:cNvPr>
          <p:cNvCxnSpPr>
            <a:cxnSpLocks/>
            <a:stCxn id="6" idx="2"/>
            <a:endCxn id="22" idx="0"/>
          </p:cNvCxnSpPr>
          <p:nvPr/>
        </p:nvCxnSpPr>
        <p:spPr>
          <a:xfrm rot="5400000">
            <a:off x="3291882" y="2829416"/>
            <a:ext cx="1305302" cy="3426641"/>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46" name="Connector: Elbow 45">
            <a:extLst>
              <a:ext uri="{FF2B5EF4-FFF2-40B4-BE49-F238E27FC236}">
                <a16:creationId xmlns:a16="http://schemas.microsoft.com/office/drawing/2014/main" id="{55BBA9D9-805D-CE23-83AC-5A915048D786}"/>
              </a:ext>
            </a:extLst>
          </p:cNvPr>
          <p:cNvCxnSpPr>
            <a:cxnSpLocks/>
            <a:stCxn id="6" idx="2"/>
            <a:endCxn id="29" idx="0"/>
          </p:cNvCxnSpPr>
          <p:nvPr/>
        </p:nvCxnSpPr>
        <p:spPr>
          <a:xfrm rot="5400000">
            <a:off x="3735258" y="3267867"/>
            <a:ext cx="1300377" cy="2544814"/>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47" name="Connector: Elbow 46">
            <a:extLst>
              <a:ext uri="{FF2B5EF4-FFF2-40B4-BE49-F238E27FC236}">
                <a16:creationId xmlns:a16="http://schemas.microsoft.com/office/drawing/2014/main" id="{CD158576-8E6C-7209-42B7-7F0023347D5F}"/>
              </a:ext>
            </a:extLst>
          </p:cNvPr>
          <p:cNvCxnSpPr>
            <a:cxnSpLocks/>
            <a:stCxn id="6" idx="2"/>
            <a:endCxn id="25" idx="0"/>
          </p:cNvCxnSpPr>
          <p:nvPr/>
        </p:nvCxnSpPr>
        <p:spPr>
          <a:xfrm rot="5400000">
            <a:off x="4158914" y="3691524"/>
            <a:ext cx="1300377" cy="1697501"/>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48" name="Connector: Elbow 47">
            <a:extLst>
              <a:ext uri="{FF2B5EF4-FFF2-40B4-BE49-F238E27FC236}">
                <a16:creationId xmlns:a16="http://schemas.microsoft.com/office/drawing/2014/main" id="{B5F599E0-2B75-ADC9-0A97-B3F7DD3CA29C}"/>
              </a:ext>
            </a:extLst>
          </p:cNvPr>
          <p:cNvCxnSpPr>
            <a:cxnSpLocks/>
            <a:stCxn id="6" idx="2"/>
            <a:endCxn id="14" idx="0"/>
          </p:cNvCxnSpPr>
          <p:nvPr/>
        </p:nvCxnSpPr>
        <p:spPr>
          <a:xfrm rot="5400000">
            <a:off x="4578417" y="4122211"/>
            <a:ext cx="1311563" cy="847312"/>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49" name="Connector: Elbow 48">
            <a:extLst>
              <a:ext uri="{FF2B5EF4-FFF2-40B4-BE49-F238E27FC236}">
                <a16:creationId xmlns:a16="http://schemas.microsoft.com/office/drawing/2014/main" id="{2E16D8A0-7173-25F1-F4F5-0DFF304A285D}"/>
              </a:ext>
            </a:extLst>
          </p:cNvPr>
          <p:cNvCxnSpPr>
            <a:cxnSpLocks/>
            <a:stCxn id="6" idx="2"/>
            <a:endCxn id="9" idx="0"/>
          </p:cNvCxnSpPr>
          <p:nvPr/>
        </p:nvCxnSpPr>
        <p:spPr>
          <a:xfrm rot="16200000" flipH="1">
            <a:off x="5002072" y="4545866"/>
            <a:ext cx="1311563" cy="1"/>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id="{2D5310B7-24CD-93BA-FDBB-6D863DB978B6}"/>
              </a:ext>
            </a:extLst>
          </p:cNvPr>
          <p:cNvCxnSpPr>
            <a:cxnSpLocks/>
            <a:stCxn id="6" idx="2"/>
            <a:endCxn id="20" idx="0"/>
          </p:cNvCxnSpPr>
          <p:nvPr/>
        </p:nvCxnSpPr>
        <p:spPr>
          <a:xfrm rot="16200000" flipH="1">
            <a:off x="5445449" y="4102489"/>
            <a:ext cx="1306637" cy="881828"/>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id="{4378B5E5-CBD2-90C7-BA09-EDEC5B669D73}"/>
              </a:ext>
            </a:extLst>
          </p:cNvPr>
          <p:cNvCxnSpPr>
            <a:cxnSpLocks/>
            <a:stCxn id="6" idx="2"/>
            <a:endCxn id="16" idx="0"/>
          </p:cNvCxnSpPr>
          <p:nvPr/>
        </p:nvCxnSpPr>
        <p:spPr>
          <a:xfrm rot="16200000" flipH="1">
            <a:off x="5869106" y="3678833"/>
            <a:ext cx="1306637" cy="1729141"/>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52" name="Connector: Elbow 51">
            <a:extLst>
              <a:ext uri="{FF2B5EF4-FFF2-40B4-BE49-F238E27FC236}">
                <a16:creationId xmlns:a16="http://schemas.microsoft.com/office/drawing/2014/main" id="{5D324E3D-9FF1-7B26-CD46-6BB4D29519F6}"/>
              </a:ext>
            </a:extLst>
          </p:cNvPr>
          <p:cNvCxnSpPr>
            <a:cxnSpLocks/>
            <a:stCxn id="6" idx="2"/>
            <a:endCxn id="31" idx="0"/>
          </p:cNvCxnSpPr>
          <p:nvPr/>
        </p:nvCxnSpPr>
        <p:spPr>
          <a:xfrm rot="16200000" flipH="1">
            <a:off x="6329556" y="3218382"/>
            <a:ext cx="1298441" cy="2641847"/>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53" name="Connector: Elbow 52">
            <a:extLst>
              <a:ext uri="{FF2B5EF4-FFF2-40B4-BE49-F238E27FC236}">
                <a16:creationId xmlns:a16="http://schemas.microsoft.com/office/drawing/2014/main" id="{96BCE2BB-4012-AF36-9FBF-C2608B5663C3}"/>
              </a:ext>
            </a:extLst>
          </p:cNvPr>
          <p:cNvCxnSpPr>
            <a:cxnSpLocks/>
          </p:cNvCxnSpPr>
          <p:nvPr/>
        </p:nvCxnSpPr>
        <p:spPr>
          <a:xfrm rot="16200000" flipH="1">
            <a:off x="6742677" y="2805263"/>
            <a:ext cx="1298441" cy="3468088"/>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sp>
        <p:nvSpPr>
          <p:cNvPr id="173" name="Rectangle 172">
            <a:extLst>
              <a:ext uri="{FF2B5EF4-FFF2-40B4-BE49-F238E27FC236}">
                <a16:creationId xmlns:a16="http://schemas.microsoft.com/office/drawing/2014/main" id="{783AD71B-E6F2-A88C-3733-4734DC0EAB14}"/>
              </a:ext>
            </a:extLst>
          </p:cNvPr>
          <p:cNvSpPr/>
          <p:nvPr/>
        </p:nvSpPr>
        <p:spPr>
          <a:xfrm>
            <a:off x="5168495" y="1522294"/>
            <a:ext cx="978898" cy="419100"/>
          </a:xfrm>
          <a:prstGeom prst="rect">
            <a:avLst/>
          </a:prstGeom>
          <a:gradFill rotWithShape="1">
            <a:gsLst>
              <a:gs pos="0">
                <a:srgbClr val="5DCEAF">
                  <a:satMod val="103000"/>
                  <a:lumMod val="102000"/>
                  <a:tint val="94000"/>
                </a:srgbClr>
              </a:gs>
              <a:gs pos="50000">
                <a:srgbClr val="5DCEAF">
                  <a:satMod val="110000"/>
                  <a:lumMod val="100000"/>
                  <a:shade val="100000"/>
                </a:srgbClr>
              </a:gs>
              <a:gs pos="100000">
                <a:srgbClr val="5DCEA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ln w="0"/>
                <a:solidFill>
                  <a:schemeClr val="bg1"/>
                </a:solidFill>
                <a:latin typeface="Calibri" panose="020F0502020204030204"/>
              </a:rPr>
              <a:t>Owner</a:t>
            </a:r>
          </a:p>
        </p:txBody>
      </p:sp>
      <p:sp>
        <p:nvSpPr>
          <p:cNvPr id="174" name="Rectangle: Rounded Corners 173">
            <a:extLst>
              <a:ext uri="{FF2B5EF4-FFF2-40B4-BE49-F238E27FC236}">
                <a16:creationId xmlns:a16="http://schemas.microsoft.com/office/drawing/2014/main" id="{32458013-F2D6-37C5-049F-056A7210315C}"/>
              </a:ext>
            </a:extLst>
          </p:cNvPr>
          <p:cNvSpPr/>
          <p:nvPr/>
        </p:nvSpPr>
        <p:spPr>
          <a:xfrm>
            <a:off x="5009558" y="3057964"/>
            <a:ext cx="1296590" cy="832148"/>
          </a:xfrm>
          <a:prstGeom prst="roundRect">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320" b="1" kern="0" dirty="0">
                <a:solidFill>
                  <a:schemeClr val="bg1"/>
                </a:solidFill>
                <a:latin typeface="Calibri" panose="020F0502020204030204"/>
              </a:rPr>
              <a:t>HoldCo</a:t>
            </a:r>
          </a:p>
        </p:txBody>
      </p:sp>
      <p:sp>
        <p:nvSpPr>
          <p:cNvPr id="175" name="Flowchart: Alternate Process 174">
            <a:extLst>
              <a:ext uri="{FF2B5EF4-FFF2-40B4-BE49-F238E27FC236}">
                <a16:creationId xmlns:a16="http://schemas.microsoft.com/office/drawing/2014/main" id="{DB0C3B00-6D09-1426-809B-931CC49F2FD0}"/>
              </a:ext>
            </a:extLst>
          </p:cNvPr>
          <p:cNvSpPr/>
          <p:nvPr/>
        </p:nvSpPr>
        <p:spPr>
          <a:xfrm>
            <a:off x="5344847" y="5201675"/>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5, Inc.</a:t>
            </a:r>
          </a:p>
        </p:txBody>
      </p:sp>
      <p:sp>
        <p:nvSpPr>
          <p:cNvPr id="176" name="Flowchart: Alternate Process 175">
            <a:extLst>
              <a:ext uri="{FF2B5EF4-FFF2-40B4-BE49-F238E27FC236}">
                <a16:creationId xmlns:a16="http://schemas.microsoft.com/office/drawing/2014/main" id="{A074597D-298E-6319-892C-15AE063520AF}"/>
              </a:ext>
            </a:extLst>
          </p:cNvPr>
          <p:cNvSpPr/>
          <p:nvPr/>
        </p:nvSpPr>
        <p:spPr>
          <a:xfrm>
            <a:off x="4497534" y="5201675"/>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4, Inc.</a:t>
            </a:r>
          </a:p>
        </p:txBody>
      </p:sp>
      <p:sp>
        <p:nvSpPr>
          <p:cNvPr id="177" name="Flowchart: Alternate Process 176">
            <a:extLst>
              <a:ext uri="{FF2B5EF4-FFF2-40B4-BE49-F238E27FC236}">
                <a16:creationId xmlns:a16="http://schemas.microsoft.com/office/drawing/2014/main" id="{86D0A332-13C9-AAE5-9011-56D75C50F691}"/>
              </a:ext>
            </a:extLst>
          </p:cNvPr>
          <p:cNvSpPr/>
          <p:nvPr/>
        </p:nvSpPr>
        <p:spPr>
          <a:xfrm>
            <a:off x="6226674" y="5196750"/>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6, Inc.</a:t>
            </a:r>
          </a:p>
        </p:txBody>
      </p:sp>
      <p:sp>
        <p:nvSpPr>
          <p:cNvPr id="178" name="Flowchart: Alternate Process 177">
            <a:extLst>
              <a:ext uri="{FF2B5EF4-FFF2-40B4-BE49-F238E27FC236}">
                <a16:creationId xmlns:a16="http://schemas.microsoft.com/office/drawing/2014/main" id="{E0C5141E-BC65-7826-4F85-540D910E895C}"/>
              </a:ext>
            </a:extLst>
          </p:cNvPr>
          <p:cNvSpPr/>
          <p:nvPr/>
        </p:nvSpPr>
        <p:spPr>
          <a:xfrm>
            <a:off x="1918205" y="5195414"/>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1, Inc.</a:t>
            </a:r>
          </a:p>
        </p:txBody>
      </p:sp>
      <p:sp>
        <p:nvSpPr>
          <p:cNvPr id="179" name="Flowchart: Alternate Process 178">
            <a:extLst>
              <a:ext uri="{FF2B5EF4-FFF2-40B4-BE49-F238E27FC236}">
                <a16:creationId xmlns:a16="http://schemas.microsoft.com/office/drawing/2014/main" id="{69850684-92BB-BE20-4C29-E8AE0CCBBEE9}"/>
              </a:ext>
            </a:extLst>
          </p:cNvPr>
          <p:cNvSpPr/>
          <p:nvPr/>
        </p:nvSpPr>
        <p:spPr>
          <a:xfrm>
            <a:off x="3647345" y="5190489"/>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3, Inc.</a:t>
            </a:r>
          </a:p>
        </p:txBody>
      </p:sp>
      <p:sp>
        <p:nvSpPr>
          <p:cNvPr id="180" name="Flowchart: Alternate Process 179">
            <a:extLst>
              <a:ext uri="{FF2B5EF4-FFF2-40B4-BE49-F238E27FC236}">
                <a16:creationId xmlns:a16="http://schemas.microsoft.com/office/drawing/2014/main" id="{0EB0F736-986E-CD15-2B63-1A7710CF063A}"/>
              </a:ext>
            </a:extLst>
          </p:cNvPr>
          <p:cNvSpPr/>
          <p:nvPr/>
        </p:nvSpPr>
        <p:spPr>
          <a:xfrm>
            <a:off x="2800032" y="5190489"/>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2, Inc.</a:t>
            </a:r>
          </a:p>
        </p:txBody>
      </p:sp>
      <p:pic>
        <p:nvPicPr>
          <p:cNvPr id="54" name="Picture 53">
            <a:extLst>
              <a:ext uri="{FF2B5EF4-FFF2-40B4-BE49-F238E27FC236}">
                <a16:creationId xmlns:a16="http://schemas.microsoft.com/office/drawing/2014/main" id="{C016AA03-E475-E347-151D-693247600FF1}"/>
              </a:ext>
            </a:extLst>
          </p:cNvPr>
          <p:cNvPicPr>
            <a:picLocks noChangeAspect="1"/>
          </p:cNvPicPr>
          <p:nvPr/>
        </p:nvPicPr>
        <p:blipFill>
          <a:blip r:embed="rId3"/>
          <a:stretch>
            <a:fillRect/>
          </a:stretch>
        </p:blipFill>
        <p:spPr>
          <a:xfrm>
            <a:off x="10413457" y="12192"/>
            <a:ext cx="1484924" cy="646949"/>
          </a:xfrm>
          <a:prstGeom prst="rect">
            <a:avLst/>
          </a:prstGeom>
        </p:spPr>
      </p:pic>
      <p:sp>
        <p:nvSpPr>
          <p:cNvPr id="55" name="Slide Number Placeholder 21">
            <a:extLst>
              <a:ext uri="{FF2B5EF4-FFF2-40B4-BE49-F238E27FC236}">
                <a16:creationId xmlns:a16="http://schemas.microsoft.com/office/drawing/2014/main" id="{FEB79953-899D-3CCA-8132-AF028443896D}"/>
              </a:ext>
            </a:extLst>
          </p:cNvPr>
          <p:cNvSpPr txBox="1">
            <a:spLocks/>
          </p:cNvSpPr>
          <p:nvPr/>
        </p:nvSpPr>
        <p:spPr>
          <a:xfrm>
            <a:off x="9315450" y="61087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5880FE-EB54-494A-9A0E-9E90B1F0DDED}"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3173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0"/>
            <a:ext cx="12191980" cy="6856718"/>
          </a:xfrm>
          <a:prstGeom prst="rect">
            <a:avLst/>
          </a:prstGeom>
        </p:spPr>
      </p:pic>
      <p:sp>
        <p:nvSpPr>
          <p:cNvPr id="2" name="Title 1">
            <a:extLst>
              <a:ext uri="{FF2B5EF4-FFF2-40B4-BE49-F238E27FC236}">
                <a16:creationId xmlns:a16="http://schemas.microsoft.com/office/drawing/2014/main" id="{FE24D96C-57BB-1539-506F-5B5D24AC0FF3}"/>
              </a:ext>
            </a:extLst>
          </p:cNvPr>
          <p:cNvSpPr txBox="1">
            <a:spLocks/>
          </p:cNvSpPr>
          <p:nvPr/>
        </p:nvSpPr>
        <p:spPr>
          <a:xfrm>
            <a:off x="502086" y="127388"/>
            <a:ext cx="8702032" cy="3309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One Size Doesn’t Fit All (Different Companies Require Different Solutions cont.) </a:t>
            </a:r>
            <a:endPar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BB3F76-06D8-75F7-8F62-71F8F4100883}"/>
              </a:ext>
            </a:extLst>
          </p:cNvPr>
          <p:cNvSpPr>
            <a:spLocks noGrp="1"/>
          </p:cNvSpPr>
          <p:nvPr>
            <p:ph type="sldNum" sz="quarter" idx="12"/>
          </p:nvPr>
        </p:nvSpPr>
        <p:spPr>
          <a:xfrm>
            <a:off x="7087297" y="5712775"/>
            <a:ext cx="563755" cy="301228"/>
          </a:xfrm>
        </p:spPr>
        <p:txBody>
          <a:bodyPr>
            <a:normAutofit/>
          </a:bodyPr>
          <a:lstStyle/>
          <a:p>
            <a:pPr>
              <a:spcAft>
                <a:spcPts val="495"/>
              </a:spcAft>
            </a:pPr>
            <a:fld id="{2BC61911-FE61-4EBB-8585-6505F963B192}" type="slidenum">
              <a:rPr lang="en-US" smtClean="0">
                <a:solidFill>
                  <a:schemeClr val="bg1"/>
                </a:solidFill>
              </a:rPr>
              <a:pPr>
                <a:spcAft>
                  <a:spcPts val="495"/>
                </a:spcAft>
              </a:pPr>
              <a:t>27</a:t>
            </a:fld>
            <a:endParaRPr lang="en-US">
              <a:solidFill>
                <a:schemeClr val="bg1"/>
              </a:solidFill>
            </a:endParaRPr>
          </a:p>
        </p:txBody>
      </p:sp>
      <p:sp>
        <p:nvSpPr>
          <p:cNvPr id="5" name="Rectangle 4">
            <a:extLst>
              <a:ext uri="{FF2B5EF4-FFF2-40B4-BE49-F238E27FC236}">
                <a16:creationId xmlns:a16="http://schemas.microsoft.com/office/drawing/2014/main" id="{3D5F29FD-4668-B71B-5ADE-357437ABACBC}"/>
              </a:ext>
            </a:extLst>
          </p:cNvPr>
          <p:cNvSpPr/>
          <p:nvPr/>
        </p:nvSpPr>
        <p:spPr>
          <a:xfrm>
            <a:off x="3989773" y="1207931"/>
            <a:ext cx="978898" cy="419100"/>
          </a:xfrm>
          <a:prstGeom prst="rect">
            <a:avLst/>
          </a:prstGeom>
          <a:gradFill rotWithShape="1">
            <a:gsLst>
              <a:gs pos="0">
                <a:srgbClr val="5DCEAF">
                  <a:satMod val="103000"/>
                  <a:lumMod val="102000"/>
                  <a:tint val="94000"/>
                </a:srgbClr>
              </a:gs>
              <a:gs pos="50000">
                <a:srgbClr val="5DCEAF">
                  <a:satMod val="110000"/>
                  <a:lumMod val="100000"/>
                  <a:shade val="100000"/>
                </a:srgbClr>
              </a:gs>
              <a:gs pos="100000">
                <a:srgbClr val="5DCEA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ln w="0"/>
                <a:solidFill>
                  <a:schemeClr val="bg1"/>
                </a:solidFill>
                <a:latin typeface="Calibri" panose="020F0502020204030204"/>
              </a:rPr>
              <a:t>Founder</a:t>
            </a:r>
          </a:p>
        </p:txBody>
      </p:sp>
      <p:sp>
        <p:nvSpPr>
          <p:cNvPr id="6" name="Rectangle: Rounded Corners 5">
            <a:extLst>
              <a:ext uri="{FF2B5EF4-FFF2-40B4-BE49-F238E27FC236}">
                <a16:creationId xmlns:a16="http://schemas.microsoft.com/office/drawing/2014/main" id="{E741E0CB-5567-5904-2DFC-D83CD08B5236}"/>
              </a:ext>
            </a:extLst>
          </p:cNvPr>
          <p:cNvSpPr/>
          <p:nvPr/>
        </p:nvSpPr>
        <p:spPr>
          <a:xfrm>
            <a:off x="2941196" y="2713869"/>
            <a:ext cx="1048577" cy="513058"/>
          </a:xfrm>
          <a:prstGeom prst="roundRect">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320" b="1" kern="0" dirty="0" err="1">
                <a:solidFill>
                  <a:schemeClr val="bg1"/>
                </a:solidFill>
                <a:latin typeface="Calibri" panose="020F0502020204030204"/>
              </a:rPr>
              <a:t>HoldCo</a:t>
            </a:r>
            <a:endParaRPr lang="en-US" sz="1320" b="1" kern="0" dirty="0">
              <a:solidFill>
                <a:schemeClr val="bg1"/>
              </a:solidFill>
              <a:latin typeface="Calibri" panose="020F0502020204030204"/>
            </a:endParaRPr>
          </a:p>
        </p:txBody>
      </p:sp>
      <p:sp>
        <p:nvSpPr>
          <p:cNvPr id="7" name="Isosceles Triangle 6">
            <a:extLst>
              <a:ext uri="{FF2B5EF4-FFF2-40B4-BE49-F238E27FC236}">
                <a16:creationId xmlns:a16="http://schemas.microsoft.com/office/drawing/2014/main" id="{54C744F7-2BFF-356B-5ADD-A0FD67249E13}"/>
              </a:ext>
            </a:extLst>
          </p:cNvPr>
          <p:cNvSpPr/>
          <p:nvPr/>
        </p:nvSpPr>
        <p:spPr>
          <a:xfrm>
            <a:off x="6412740" y="2025123"/>
            <a:ext cx="1143588" cy="664587"/>
          </a:xfrm>
          <a:prstGeom prst="triangle">
            <a:avLst/>
          </a:prstGeom>
          <a:gradFill rotWithShape="1">
            <a:gsLst>
              <a:gs pos="0">
                <a:srgbClr val="F14124">
                  <a:satMod val="103000"/>
                  <a:lumMod val="102000"/>
                  <a:tint val="94000"/>
                </a:srgbClr>
              </a:gs>
              <a:gs pos="50000">
                <a:srgbClr val="F14124">
                  <a:satMod val="110000"/>
                  <a:lumMod val="100000"/>
                  <a:shade val="100000"/>
                </a:srgbClr>
              </a:gs>
              <a:gs pos="100000">
                <a:srgbClr val="F1412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b"/>
          <a:lstStyle/>
          <a:p>
            <a:pPr algn="ctr" defTabSz="754380">
              <a:defRPr/>
            </a:pPr>
            <a:r>
              <a:rPr lang="en-US" sz="1320" b="1" kern="0" dirty="0">
                <a:solidFill>
                  <a:schemeClr val="bg1"/>
                </a:solidFill>
                <a:latin typeface="Calibri" panose="020F0502020204030204"/>
              </a:rPr>
              <a:t>Bank 1</a:t>
            </a:r>
          </a:p>
        </p:txBody>
      </p:sp>
      <p:cxnSp>
        <p:nvCxnSpPr>
          <p:cNvPr id="8" name="Straight Connector 4">
            <a:extLst>
              <a:ext uri="{FF2B5EF4-FFF2-40B4-BE49-F238E27FC236}">
                <a16:creationId xmlns:a16="http://schemas.microsoft.com/office/drawing/2014/main" id="{3300682D-2B7F-4ED1-9B84-7CE16C46D672}"/>
              </a:ext>
            </a:extLst>
          </p:cNvPr>
          <p:cNvCxnSpPr>
            <a:cxnSpLocks/>
            <a:stCxn id="5" idx="2"/>
            <a:endCxn id="6" idx="0"/>
          </p:cNvCxnSpPr>
          <p:nvPr/>
        </p:nvCxnSpPr>
        <p:spPr>
          <a:xfrm rot="5400000">
            <a:off x="3428934" y="1663582"/>
            <a:ext cx="1086839" cy="1013738"/>
          </a:xfrm>
          <a:prstGeom prst="bentConnector3">
            <a:avLst>
              <a:gd name="adj1" fmla="val 50000"/>
            </a:avLst>
          </a:prstGeom>
          <a:noFill/>
          <a:ln w="19050" cap="flat" cmpd="sng" algn="ctr">
            <a:solidFill>
              <a:sysClr val="windowText" lastClr="000000"/>
            </a:solidFill>
            <a:prstDash val="solid"/>
            <a:round/>
            <a:headEnd type="none" w="med" len="med"/>
            <a:tailEnd type="arrow" w="med" len="med"/>
          </a:ln>
          <a:effectLst/>
        </p:spPr>
      </p:cxnSp>
      <p:cxnSp>
        <p:nvCxnSpPr>
          <p:cNvPr id="9" name="Connector: Elbow 8">
            <a:extLst>
              <a:ext uri="{FF2B5EF4-FFF2-40B4-BE49-F238E27FC236}">
                <a16:creationId xmlns:a16="http://schemas.microsoft.com/office/drawing/2014/main" id="{FE660040-7C4B-5BA0-AEB5-AAF13197F588}"/>
              </a:ext>
            </a:extLst>
          </p:cNvPr>
          <p:cNvCxnSpPr>
            <a:cxnSpLocks/>
            <a:endCxn id="7" idx="1"/>
          </p:cNvCxnSpPr>
          <p:nvPr/>
        </p:nvCxnSpPr>
        <p:spPr>
          <a:xfrm flipV="1">
            <a:off x="4017279" y="2357417"/>
            <a:ext cx="2681358" cy="612981"/>
          </a:xfrm>
          <a:prstGeom prst="bentConnector3">
            <a:avLst>
              <a:gd name="adj1" fmla="val 50000"/>
            </a:avLst>
          </a:prstGeom>
          <a:noFill/>
          <a:ln w="19050" cap="flat" cmpd="sng" algn="ctr">
            <a:solidFill>
              <a:srgbClr val="7030A0"/>
            </a:solidFill>
            <a:prstDash val="dash"/>
            <a:round/>
            <a:headEnd type="none" w="med" len="med"/>
            <a:tailEnd type="none" w="med" len="med"/>
          </a:ln>
          <a:effectLst/>
        </p:spPr>
      </p:cxnSp>
      <p:cxnSp>
        <p:nvCxnSpPr>
          <p:cNvPr id="10" name="Connector: Elbow 9">
            <a:extLst>
              <a:ext uri="{FF2B5EF4-FFF2-40B4-BE49-F238E27FC236}">
                <a16:creationId xmlns:a16="http://schemas.microsoft.com/office/drawing/2014/main" id="{384F36E6-B680-A895-F986-13B1BC7ED8AB}"/>
              </a:ext>
            </a:extLst>
          </p:cNvPr>
          <p:cNvCxnSpPr>
            <a:cxnSpLocks/>
            <a:stCxn id="13" idx="4"/>
            <a:endCxn id="6" idx="1"/>
          </p:cNvCxnSpPr>
          <p:nvPr/>
        </p:nvCxnSpPr>
        <p:spPr>
          <a:xfrm rot="16200000" flipH="1">
            <a:off x="1629821" y="1659024"/>
            <a:ext cx="675142" cy="1947605"/>
          </a:xfrm>
          <a:prstGeom prst="bentConnector2">
            <a:avLst/>
          </a:prstGeom>
          <a:noFill/>
          <a:ln w="19050" cap="flat" cmpd="sng" algn="ctr">
            <a:solidFill>
              <a:srgbClr val="7030A0"/>
            </a:solidFill>
            <a:prstDash val="dash"/>
            <a:round/>
            <a:headEnd type="arrow" w="med" len="med"/>
            <a:tailEnd type="arrow" w="med" len="med"/>
          </a:ln>
          <a:effectLst/>
        </p:spPr>
      </p:cxnSp>
      <p:sp>
        <p:nvSpPr>
          <p:cNvPr id="11" name="TextBox 10">
            <a:extLst>
              <a:ext uri="{FF2B5EF4-FFF2-40B4-BE49-F238E27FC236}">
                <a16:creationId xmlns:a16="http://schemas.microsoft.com/office/drawing/2014/main" id="{DDC3C4B0-88EC-E9C7-DD14-851629CFDF9F}"/>
              </a:ext>
            </a:extLst>
          </p:cNvPr>
          <p:cNvSpPr txBox="1"/>
          <p:nvPr/>
        </p:nvSpPr>
        <p:spPr>
          <a:xfrm>
            <a:off x="1360855" y="2773307"/>
            <a:ext cx="930063" cy="225575"/>
          </a:xfrm>
          <a:prstGeom prst="rect">
            <a:avLst/>
          </a:prstGeom>
          <a:noFill/>
        </p:spPr>
        <p:txBody>
          <a:bodyPr wrap="none" rtlCol="0">
            <a:spAutoFit/>
          </a:bodyPr>
          <a:lstStyle/>
          <a:p>
            <a:pPr defTabSz="754380"/>
            <a:r>
              <a:rPr lang="en-US" sz="866" dirty="0">
                <a:solidFill>
                  <a:schemeClr val="bg1"/>
                </a:solidFill>
                <a:latin typeface="Calibri" panose="020F0502020204030204"/>
              </a:rPr>
              <a:t>Studio Contracts</a:t>
            </a:r>
          </a:p>
        </p:txBody>
      </p:sp>
      <p:cxnSp>
        <p:nvCxnSpPr>
          <p:cNvPr id="12" name="Connector: Elbow 11">
            <a:extLst>
              <a:ext uri="{FF2B5EF4-FFF2-40B4-BE49-F238E27FC236}">
                <a16:creationId xmlns:a16="http://schemas.microsoft.com/office/drawing/2014/main" id="{7512809F-B9A5-6575-1DC5-9B9D39DD6F0F}"/>
              </a:ext>
            </a:extLst>
          </p:cNvPr>
          <p:cNvCxnSpPr>
            <a:cxnSpLocks/>
            <a:stCxn id="5" idx="3"/>
            <a:endCxn id="7" idx="0"/>
          </p:cNvCxnSpPr>
          <p:nvPr/>
        </p:nvCxnSpPr>
        <p:spPr>
          <a:xfrm>
            <a:off x="4968671" y="1417481"/>
            <a:ext cx="2015863" cy="607642"/>
          </a:xfrm>
          <a:prstGeom prst="bentConnector2">
            <a:avLst/>
          </a:prstGeom>
          <a:noFill/>
          <a:ln w="19050" cap="flat" cmpd="sng" algn="ctr">
            <a:solidFill>
              <a:srgbClr val="7030A0"/>
            </a:solidFill>
            <a:prstDash val="dash"/>
            <a:round/>
            <a:headEnd type="none" w="med" len="med"/>
            <a:tailEnd type="arrow" w="med" len="med"/>
          </a:ln>
          <a:effectLst/>
        </p:spPr>
      </p:cxnSp>
      <p:sp>
        <p:nvSpPr>
          <p:cNvPr id="13" name="Flowchart: Connector 12">
            <a:extLst>
              <a:ext uri="{FF2B5EF4-FFF2-40B4-BE49-F238E27FC236}">
                <a16:creationId xmlns:a16="http://schemas.microsoft.com/office/drawing/2014/main" id="{D894BCAF-BE12-DD3C-89E6-6B047940C803}"/>
              </a:ext>
            </a:extLst>
          </p:cNvPr>
          <p:cNvSpPr/>
          <p:nvPr/>
        </p:nvSpPr>
        <p:spPr>
          <a:xfrm>
            <a:off x="517040" y="1828789"/>
            <a:ext cx="953101" cy="466467"/>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Studios</a:t>
            </a:r>
            <a:endParaRPr lang="en-US" sz="1485" b="1" kern="0" dirty="0">
              <a:solidFill>
                <a:schemeClr val="bg1"/>
              </a:solidFill>
              <a:latin typeface="Calibri" panose="020F0502020204030204"/>
            </a:endParaRPr>
          </a:p>
        </p:txBody>
      </p:sp>
      <p:sp>
        <p:nvSpPr>
          <p:cNvPr id="14" name="Rectangle: Top Corners Snipped 13">
            <a:extLst>
              <a:ext uri="{FF2B5EF4-FFF2-40B4-BE49-F238E27FC236}">
                <a16:creationId xmlns:a16="http://schemas.microsoft.com/office/drawing/2014/main" id="{A630A16E-77E2-A62D-2116-C9B9FF3A216A}"/>
              </a:ext>
            </a:extLst>
          </p:cNvPr>
          <p:cNvSpPr/>
          <p:nvPr/>
        </p:nvSpPr>
        <p:spPr>
          <a:xfrm>
            <a:off x="1242658" y="5551657"/>
            <a:ext cx="626015" cy="376769"/>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b="1" kern="0" dirty="0">
                <a:solidFill>
                  <a:schemeClr val="bg1"/>
                </a:solidFill>
                <a:latin typeface="Calibri" panose="020F0502020204030204"/>
              </a:rPr>
              <a:t>LL 1</a:t>
            </a:r>
            <a:endParaRPr lang="en-US" sz="907" b="1" kern="0" dirty="0">
              <a:solidFill>
                <a:schemeClr val="bg1"/>
              </a:solidFill>
              <a:latin typeface="Calibri" panose="020F0502020204030204"/>
            </a:endParaRPr>
          </a:p>
        </p:txBody>
      </p:sp>
      <p:sp>
        <p:nvSpPr>
          <p:cNvPr id="15" name="Rectangle 14">
            <a:extLst>
              <a:ext uri="{FF2B5EF4-FFF2-40B4-BE49-F238E27FC236}">
                <a16:creationId xmlns:a16="http://schemas.microsoft.com/office/drawing/2014/main" id="{EA3D3C89-162D-869B-14A5-BF712BAA927F}"/>
              </a:ext>
            </a:extLst>
          </p:cNvPr>
          <p:cNvSpPr/>
          <p:nvPr/>
        </p:nvSpPr>
        <p:spPr>
          <a:xfrm>
            <a:off x="2022934" y="1207931"/>
            <a:ext cx="978898" cy="419100"/>
          </a:xfrm>
          <a:prstGeom prst="rect">
            <a:avLst/>
          </a:prstGeom>
          <a:gradFill rotWithShape="1">
            <a:gsLst>
              <a:gs pos="0">
                <a:srgbClr val="5DCEAF">
                  <a:satMod val="103000"/>
                  <a:lumMod val="102000"/>
                  <a:tint val="94000"/>
                </a:srgbClr>
              </a:gs>
              <a:gs pos="50000">
                <a:srgbClr val="5DCEAF">
                  <a:satMod val="110000"/>
                  <a:lumMod val="100000"/>
                  <a:shade val="100000"/>
                </a:srgbClr>
              </a:gs>
              <a:gs pos="100000">
                <a:srgbClr val="5DCEAF">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ln w="0"/>
                <a:solidFill>
                  <a:schemeClr val="bg1"/>
                </a:solidFill>
                <a:latin typeface="Calibri" panose="020F0502020204030204"/>
              </a:rPr>
              <a:t>Equity Partner</a:t>
            </a:r>
          </a:p>
        </p:txBody>
      </p:sp>
      <p:cxnSp>
        <p:nvCxnSpPr>
          <p:cNvPr id="16" name="Straight Connector 4">
            <a:extLst>
              <a:ext uri="{FF2B5EF4-FFF2-40B4-BE49-F238E27FC236}">
                <a16:creationId xmlns:a16="http://schemas.microsoft.com/office/drawing/2014/main" id="{8C03FBD3-5796-8A69-09E5-D51D0A2C41F6}"/>
              </a:ext>
            </a:extLst>
          </p:cNvPr>
          <p:cNvCxnSpPr>
            <a:cxnSpLocks/>
            <a:stCxn id="15" idx="2"/>
            <a:endCxn id="6" idx="0"/>
          </p:cNvCxnSpPr>
          <p:nvPr/>
        </p:nvCxnSpPr>
        <p:spPr>
          <a:xfrm rot="16200000" flipH="1">
            <a:off x="2445514" y="1693899"/>
            <a:ext cx="1086839" cy="953101"/>
          </a:xfrm>
          <a:prstGeom prst="bentConnector3">
            <a:avLst>
              <a:gd name="adj1" fmla="val 50000"/>
            </a:avLst>
          </a:prstGeom>
          <a:noFill/>
          <a:ln w="19050" cap="flat" cmpd="sng" algn="ctr">
            <a:solidFill>
              <a:sysClr val="windowText" lastClr="000000"/>
            </a:solidFill>
            <a:prstDash val="solid"/>
            <a:round/>
            <a:headEnd type="none" w="med" len="med"/>
            <a:tailEnd type="arrow" w="med" len="med"/>
          </a:ln>
          <a:effectLst/>
        </p:spPr>
      </p:cxnSp>
      <p:sp>
        <p:nvSpPr>
          <p:cNvPr id="17" name="Isosceles Triangle 16">
            <a:extLst>
              <a:ext uri="{FF2B5EF4-FFF2-40B4-BE49-F238E27FC236}">
                <a16:creationId xmlns:a16="http://schemas.microsoft.com/office/drawing/2014/main" id="{86B078E8-7890-BB69-9B27-8F28562AED46}"/>
              </a:ext>
            </a:extLst>
          </p:cNvPr>
          <p:cNvSpPr/>
          <p:nvPr/>
        </p:nvSpPr>
        <p:spPr>
          <a:xfrm>
            <a:off x="7410046" y="3016873"/>
            <a:ext cx="1094763" cy="664587"/>
          </a:xfrm>
          <a:prstGeom prst="triangle">
            <a:avLst/>
          </a:prstGeom>
          <a:gradFill rotWithShape="1">
            <a:gsLst>
              <a:gs pos="0">
                <a:srgbClr val="F14124">
                  <a:satMod val="103000"/>
                  <a:lumMod val="102000"/>
                  <a:tint val="94000"/>
                </a:srgbClr>
              </a:gs>
              <a:gs pos="50000">
                <a:srgbClr val="F14124">
                  <a:satMod val="110000"/>
                  <a:lumMod val="100000"/>
                  <a:shade val="100000"/>
                </a:srgbClr>
              </a:gs>
              <a:gs pos="100000">
                <a:srgbClr val="F1412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b"/>
          <a:lstStyle/>
          <a:p>
            <a:pPr algn="ctr" defTabSz="754380">
              <a:defRPr/>
            </a:pPr>
            <a:r>
              <a:rPr lang="en-US" sz="1320" b="1" kern="0" dirty="0">
                <a:solidFill>
                  <a:schemeClr val="bg1"/>
                </a:solidFill>
                <a:latin typeface="Calibri" panose="020F0502020204030204"/>
              </a:rPr>
              <a:t>Bank 2</a:t>
            </a:r>
          </a:p>
        </p:txBody>
      </p:sp>
      <p:sp>
        <p:nvSpPr>
          <p:cNvPr id="18" name="TextBox 17">
            <a:extLst>
              <a:ext uri="{FF2B5EF4-FFF2-40B4-BE49-F238E27FC236}">
                <a16:creationId xmlns:a16="http://schemas.microsoft.com/office/drawing/2014/main" id="{0AE275A3-58EA-186E-09CF-7752AAFF9A5D}"/>
              </a:ext>
            </a:extLst>
          </p:cNvPr>
          <p:cNvSpPr txBox="1"/>
          <p:nvPr/>
        </p:nvSpPr>
        <p:spPr>
          <a:xfrm>
            <a:off x="3610218" y="3409326"/>
            <a:ext cx="515775" cy="225575"/>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algn="ctr" defTabSz="754380">
              <a:defRPr/>
            </a:pPr>
            <a:r>
              <a:rPr lang="en-US" sz="866" b="1" kern="0" dirty="0">
                <a:latin typeface="Calibri" panose="020F0502020204030204"/>
              </a:rPr>
              <a:t>100%</a:t>
            </a:r>
            <a:r>
              <a:rPr lang="en-US" sz="866" b="1" kern="0" dirty="0">
                <a:solidFill>
                  <a:schemeClr val="bg1"/>
                </a:solidFill>
                <a:latin typeface="Calibri" panose="020F0502020204030204"/>
              </a:rPr>
              <a:t>%</a:t>
            </a:r>
          </a:p>
        </p:txBody>
      </p:sp>
      <p:cxnSp>
        <p:nvCxnSpPr>
          <p:cNvPr id="19" name="Straight Connector 18">
            <a:extLst>
              <a:ext uri="{FF2B5EF4-FFF2-40B4-BE49-F238E27FC236}">
                <a16:creationId xmlns:a16="http://schemas.microsoft.com/office/drawing/2014/main" id="{35EB8A1B-6DDD-659B-F3AE-79AF464977E1}"/>
              </a:ext>
            </a:extLst>
          </p:cNvPr>
          <p:cNvCxnSpPr>
            <a:cxnSpLocks/>
            <a:stCxn id="18" idx="1"/>
          </p:cNvCxnSpPr>
          <p:nvPr/>
        </p:nvCxnSpPr>
        <p:spPr>
          <a:xfrm flipH="1" flipV="1">
            <a:off x="3467694" y="3517239"/>
            <a:ext cx="142524" cy="4875"/>
          </a:xfrm>
          <a:prstGeom prst="line">
            <a:avLst/>
          </a:prstGeom>
          <a:noFill/>
          <a:ln w="6350" cap="flat" cmpd="sng" algn="ctr">
            <a:solidFill>
              <a:sysClr val="windowText" lastClr="000000"/>
            </a:solidFill>
            <a:prstDash val="solid"/>
            <a:miter lim="800000"/>
          </a:ln>
          <a:effectLst/>
        </p:spPr>
      </p:cxnSp>
      <p:sp>
        <p:nvSpPr>
          <p:cNvPr id="20" name="Flowchart: Alternate Process 19">
            <a:extLst>
              <a:ext uri="{FF2B5EF4-FFF2-40B4-BE49-F238E27FC236}">
                <a16:creationId xmlns:a16="http://schemas.microsoft.com/office/drawing/2014/main" id="{0B7F113E-4DED-5BB7-644B-89DC2C2DA1B9}"/>
              </a:ext>
            </a:extLst>
          </p:cNvPr>
          <p:cNvSpPr/>
          <p:nvPr/>
        </p:nvSpPr>
        <p:spPr>
          <a:xfrm>
            <a:off x="6523488" y="4887312"/>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8, Inc.</a:t>
            </a:r>
          </a:p>
        </p:txBody>
      </p:sp>
      <p:sp>
        <p:nvSpPr>
          <p:cNvPr id="21" name="Flowchart: Alternate Process 20">
            <a:extLst>
              <a:ext uri="{FF2B5EF4-FFF2-40B4-BE49-F238E27FC236}">
                <a16:creationId xmlns:a16="http://schemas.microsoft.com/office/drawing/2014/main" id="{63DABAE8-5129-28C2-C42C-85120108E7DA}"/>
              </a:ext>
            </a:extLst>
          </p:cNvPr>
          <p:cNvSpPr/>
          <p:nvPr/>
        </p:nvSpPr>
        <p:spPr>
          <a:xfrm>
            <a:off x="7404881" y="4887312"/>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9, Inc.</a:t>
            </a:r>
          </a:p>
        </p:txBody>
      </p:sp>
      <p:sp>
        <p:nvSpPr>
          <p:cNvPr id="22" name="Flowchart: Alternate Process 21">
            <a:extLst>
              <a:ext uri="{FF2B5EF4-FFF2-40B4-BE49-F238E27FC236}">
                <a16:creationId xmlns:a16="http://schemas.microsoft.com/office/drawing/2014/main" id="{C984915E-A24F-AD67-A2DD-660A4C78E9EB}"/>
              </a:ext>
            </a:extLst>
          </p:cNvPr>
          <p:cNvSpPr/>
          <p:nvPr/>
        </p:nvSpPr>
        <p:spPr>
          <a:xfrm>
            <a:off x="8282355" y="4887733"/>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10, Inc.</a:t>
            </a:r>
          </a:p>
        </p:txBody>
      </p:sp>
      <p:sp>
        <p:nvSpPr>
          <p:cNvPr id="23" name="Flowchart: Alternate Process 22">
            <a:extLst>
              <a:ext uri="{FF2B5EF4-FFF2-40B4-BE49-F238E27FC236}">
                <a16:creationId xmlns:a16="http://schemas.microsoft.com/office/drawing/2014/main" id="{D1EF3F1A-ADBD-A92C-0C75-B53332B9ABF6}"/>
              </a:ext>
            </a:extLst>
          </p:cNvPr>
          <p:cNvSpPr/>
          <p:nvPr/>
        </p:nvSpPr>
        <p:spPr>
          <a:xfrm>
            <a:off x="3883226" y="4887312"/>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5, Inc.</a:t>
            </a:r>
          </a:p>
        </p:txBody>
      </p:sp>
      <p:sp>
        <p:nvSpPr>
          <p:cNvPr id="24" name="Flowchart: Alternate Process 23">
            <a:extLst>
              <a:ext uri="{FF2B5EF4-FFF2-40B4-BE49-F238E27FC236}">
                <a16:creationId xmlns:a16="http://schemas.microsoft.com/office/drawing/2014/main" id="{F2002ACA-2C73-8DC8-6E6E-62BEC350D270}"/>
              </a:ext>
            </a:extLst>
          </p:cNvPr>
          <p:cNvSpPr/>
          <p:nvPr/>
        </p:nvSpPr>
        <p:spPr>
          <a:xfrm>
            <a:off x="4764620" y="4887312"/>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6, Inc.</a:t>
            </a:r>
          </a:p>
        </p:txBody>
      </p:sp>
      <p:sp>
        <p:nvSpPr>
          <p:cNvPr id="25" name="Flowchart: Alternate Process 24">
            <a:extLst>
              <a:ext uri="{FF2B5EF4-FFF2-40B4-BE49-F238E27FC236}">
                <a16:creationId xmlns:a16="http://schemas.microsoft.com/office/drawing/2014/main" id="{27F55D15-4940-0AF3-D9C9-DB61598333F6}"/>
              </a:ext>
            </a:extLst>
          </p:cNvPr>
          <p:cNvSpPr/>
          <p:nvPr/>
        </p:nvSpPr>
        <p:spPr>
          <a:xfrm>
            <a:off x="5642094" y="4887733"/>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7, Inc.</a:t>
            </a:r>
          </a:p>
        </p:txBody>
      </p:sp>
      <p:sp>
        <p:nvSpPr>
          <p:cNvPr id="26" name="Flowchart: Alternate Process 25">
            <a:extLst>
              <a:ext uri="{FF2B5EF4-FFF2-40B4-BE49-F238E27FC236}">
                <a16:creationId xmlns:a16="http://schemas.microsoft.com/office/drawing/2014/main" id="{D8812D0D-E5FF-A8EB-18DD-15C8EF4BA01F}"/>
              </a:ext>
            </a:extLst>
          </p:cNvPr>
          <p:cNvSpPr/>
          <p:nvPr/>
        </p:nvSpPr>
        <p:spPr>
          <a:xfrm>
            <a:off x="1239045" y="4887312"/>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2, Inc.</a:t>
            </a:r>
          </a:p>
        </p:txBody>
      </p:sp>
      <p:sp>
        <p:nvSpPr>
          <p:cNvPr id="27" name="Flowchart: Alternate Process 26">
            <a:extLst>
              <a:ext uri="{FF2B5EF4-FFF2-40B4-BE49-F238E27FC236}">
                <a16:creationId xmlns:a16="http://schemas.microsoft.com/office/drawing/2014/main" id="{EC2FEF8A-B481-BAC5-56CE-F697BA07FB48}"/>
              </a:ext>
            </a:extLst>
          </p:cNvPr>
          <p:cNvSpPr/>
          <p:nvPr/>
        </p:nvSpPr>
        <p:spPr>
          <a:xfrm>
            <a:off x="2120439" y="4883740"/>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3, Inc.</a:t>
            </a:r>
          </a:p>
        </p:txBody>
      </p:sp>
      <p:sp>
        <p:nvSpPr>
          <p:cNvPr id="28" name="Flowchart: Alternate Process 27">
            <a:extLst>
              <a:ext uri="{FF2B5EF4-FFF2-40B4-BE49-F238E27FC236}">
                <a16:creationId xmlns:a16="http://schemas.microsoft.com/office/drawing/2014/main" id="{284BDE2A-BD64-B5E3-4680-417F2C741848}"/>
              </a:ext>
            </a:extLst>
          </p:cNvPr>
          <p:cNvSpPr/>
          <p:nvPr/>
        </p:nvSpPr>
        <p:spPr>
          <a:xfrm>
            <a:off x="3001832" y="4887312"/>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4, Inc.</a:t>
            </a:r>
          </a:p>
        </p:txBody>
      </p:sp>
      <p:sp>
        <p:nvSpPr>
          <p:cNvPr id="29" name="Rectangle: Top Corners Snipped 28">
            <a:extLst>
              <a:ext uri="{FF2B5EF4-FFF2-40B4-BE49-F238E27FC236}">
                <a16:creationId xmlns:a16="http://schemas.microsoft.com/office/drawing/2014/main" id="{D8034FD0-2F36-AAD3-192C-824B38BB33C4}"/>
              </a:ext>
            </a:extLst>
          </p:cNvPr>
          <p:cNvSpPr/>
          <p:nvPr/>
        </p:nvSpPr>
        <p:spPr>
          <a:xfrm>
            <a:off x="2116519" y="5548771"/>
            <a:ext cx="626015" cy="376769"/>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b="1" kern="0" dirty="0">
                <a:solidFill>
                  <a:schemeClr val="bg1"/>
                </a:solidFill>
                <a:latin typeface="Calibri" panose="020F0502020204030204"/>
              </a:rPr>
              <a:t>LL 2</a:t>
            </a:r>
            <a:endParaRPr lang="en-US" sz="907" b="1" kern="0" dirty="0">
              <a:solidFill>
                <a:schemeClr val="bg1"/>
              </a:solidFill>
              <a:latin typeface="Calibri" panose="020F0502020204030204"/>
            </a:endParaRPr>
          </a:p>
        </p:txBody>
      </p:sp>
      <p:sp>
        <p:nvSpPr>
          <p:cNvPr id="30" name="Rectangle: Top Corners Snipped 29">
            <a:extLst>
              <a:ext uri="{FF2B5EF4-FFF2-40B4-BE49-F238E27FC236}">
                <a16:creationId xmlns:a16="http://schemas.microsoft.com/office/drawing/2014/main" id="{DA068AA6-7CB8-EB69-11C1-4B76675D4C77}"/>
              </a:ext>
            </a:extLst>
          </p:cNvPr>
          <p:cNvSpPr/>
          <p:nvPr/>
        </p:nvSpPr>
        <p:spPr>
          <a:xfrm>
            <a:off x="3005444" y="5548771"/>
            <a:ext cx="626015" cy="376769"/>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b="1" kern="0" dirty="0">
                <a:solidFill>
                  <a:schemeClr val="bg1"/>
                </a:solidFill>
                <a:latin typeface="Calibri" panose="020F0502020204030204"/>
              </a:rPr>
              <a:t>LL 3</a:t>
            </a:r>
            <a:endParaRPr lang="en-US" sz="907" b="1" kern="0" dirty="0">
              <a:solidFill>
                <a:schemeClr val="bg1"/>
              </a:solidFill>
              <a:latin typeface="Calibri" panose="020F0502020204030204"/>
            </a:endParaRPr>
          </a:p>
        </p:txBody>
      </p:sp>
      <p:sp>
        <p:nvSpPr>
          <p:cNvPr id="31" name="Rectangle: Top Corners Snipped 30">
            <a:extLst>
              <a:ext uri="{FF2B5EF4-FFF2-40B4-BE49-F238E27FC236}">
                <a16:creationId xmlns:a16="http://schemas.microsoft.com/office/drawing/2014/main" id="{9BCE2A23-94E1-FAC9-F260-F4EFC6369D01}"/>
              </a:ext>
            </a:extLst>
          </p:cNvPr>
          <p:cNvSpPr/>
          <p:nvPr/>
        </p:nvSpPr>
        <p:spPr>
          <a:xfrm>
            <a:off x="3882919" y="5571001"/>
            <a:ext cx="626015" cy="376769"/>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b="1" kern="0" dirty="0">
                <a:solidFill>
                  <a:schemeClr val="bg1"/>
                </a:solidFill>
                <a:latin typeface="Calibri" panose="020F0502020204030204"/>
              </a:rPr>
              <a:t>LL 3</a:t>
            </a:r>
            <a:endParaRPr lang="en-US" sz="907" b="1" kern="0" dirty="0">
              <a:solidFill>
                <a:schemeClr val="bg1"/>
              </a:solidFill>
              <a:latin typeface="Calibri" panose="020F0502020204030204"/>
            </a:endParaRPr>
          </a:p>
        </p:txBody>
      </p:sp>
      <p:sp>
        <p:nvSpPr>
          <p:cNvPr id="32" name="Rectangle: Top Corners Snipped 31">
            <a:extLst>
              <a:ext uri="{FF2B5EF4-FFF2-40B4-BE49-F238E27FC236}">
                <a16:creationId xmlns:a16="http://schemas.microsoft.com/office/drawing/2014/main" id="{AFE6F8DA-4A7C-4627-5E0A-DD548491C075}"/>
              </a:ext>
            </a:extLst>
          </p:cNvPr>
          <p:cNvSpPr/>
          <p:nvPr/>
        </p:nvSpPr>
        <p:spPr>
          <a:xfrm>
            <a:off x="4768231" y="5551657"/>
            <a:ext cx="626015" cy="376769"/>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b="1" kern="0" dirty="0">
                <a:solidFill>
                  <a:schemeClr val="bg1"/>
                </a:solidFill>
                <a:latin typeface="Calibri" panose="020F0502020204030204"/>
              </a:rPr>
              <a:t>LL 3</a:t>
            </a:r>
            <a:endParaRPr lang="en-US" sz="907" b="1" kern="0" dirty="0">
              <a:solidFill>
                <a:schemeClr val="bg1"/>
              </a:solidFill>
              <a:latin typeface="Calibri" panose="020F0502020204030204"/>
            </a:endParaRPr>
          </a:p>
        </p:txBody>
      </p:sp>
      <p:sp>
        <p:nvSpPr>
          <p:cNvPr id="33" name="Rectangle: Top Corners Snipped 32">
            <a:extLst>
              <a:ext uri="{FF2B5EF4-FFF2-40B4-BE49-F238E27FC236}">
                <a16:creationId xmlns:a16="http://schemas.microsoft.com/office/drawing/2014/main" id="{27852330-6A23-2FEA-ADF7-8F25F23AF573}"/>
              </a:ext>
            </a:extLst>
          </p:cNvPr>
          <p:cNvSpPr/>
          <p:nvPr/>
        </p:nvSpPr>
        <p:spPr>
          <a:xfrm>
            <a:off x="5642093" y="5568114"/>
            <a:ext cx="626015" cy="376769"/>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b="1" kern="0" dirty="0">
                <a:solidFill>
                  <a:schemeClr val="bg1"/>
                </a:solidFill>
                <a:latin typeface="Calibri" panose="020F0502020204030204"/>
              </a:rPr>
              <a:t>LL 4</a:t>
            </a:r>
            <a:endParaRPr lang="en-US" sz="907" b="1" kern="0" dirty="0">
              <a:solidFill>
                <a:schemeClr val="bg1"/>
              </a:solidFill>
              <a:latin typeface="Calibri" panose="020F0502020204030204"/>
            </a:endParaRPr>
          </a:p>
        </p:txBody>
      </p:sp>
      <p:sp>
        <p:nvSpPr>
          <p:cNvPr id="34" name="Rectangle: Top Corners Snipped 33">
            <a:extLst>
              <a:ext uri="{FF2B5EF4-FFF2-40B4-BE49-F238E27FC236}">
                <a16:creationId xmlns:a16="http://schemas.microsoft.com/office/drawing/2014/main" id="{7BFA4750-E8E6-5837-B3D0-665BC200E789}"/>
              </a:ext>
            </a:extLst>
          </p:cNvPr>
          <p:cNvSpPr/>
          <p:nvPr/>
        </p:nvSpPr>
        <p:spPr>
          <a:xfrm>
            <a:off x="6519567" y="5570523"/>
            <a:ext cx="626015" cy="376769"/>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b="1" kern="0" dirty="0">
                <a:solidFill>
                  <a:schemeClr val="bg1"/>
                </a:solidFill>
                <a:latin typeface="Calibri" panose="020F0502020204030204"/>
              </a:rPr>
              <a:t>LL 5</a:t>
            </a:r>
            <a:endParaRPr lang="en-US" sz="907" b="1" kern="0" dirty="0">
              <a:solidFill>
                <a:schemeClr val="bg1"/>
              </a:solidFill>
              <a:latin typeface="Calibri" panose="020F0502020204030204"/>
            </a:endParaRPr>
          </a:p>
        </p:txBody>
      </p:sp>
      <p:sp>
        <p:nvSpPr>
          <p:cNvPr id="35" name="Rectangle: Top Corners Snipped 34">
            <a:extLst>
              <a:ext uri="{FF2B5EF4-FFF2-40B4-BE49-F238E27FC236}">
                <a16:creationId xmlns:a16="http://schemas.microsoft.com/office/drawing/2014/main" id="{0FBFB06A-F432-3FE0-9545-43007F855599}"/>
              </a:ext>
            </a:extLst>
          </p:cNvPr>
          <p:cNvSpPr/>
          <p:nvPr/>
        </p:nvSpPr>
        <p:spPr>
          <a:xfrm>
            <a:off x="7400962" y="5568114"/>
            <a:ext cx="626015" cy="376769"/>
          </a:xfrm>
          <a:prstGeom prst="snip2Same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kern="0" dirty="0">
                <a:ln w="0"/>
                <a:solidFill>
                  <a:schemeClr val="bg1"/>
                </a:solidFill>
                <a:effectLst>
                  <a:outerShdw blurRad="38100" dist="19050" dir="2700000" algn="tl" rotWithShape="0">
                    <a:prstClr val="black">
                      <a:alpha val="40000"/>
                    </a:prstClr>
                  </a:outerShdw>
                </a:effectLst>
                <a:latin typeface="Calibri" panose="020F0502020204030204"/>
              </a:rPr>
              <a:t>LL 6</a:t>
            </a:r>
            <a:endParaRPr lang="en-US" sz="907" kern="0" dirty="0">
              <a:ln w="0"/>
              <a:solidFill>
                <a:schemeClr val="bg1"/>
              </a:solidFill>
              <a:effectLst>
                <a:outerShdw blurRad="38100" dist="19050" dir="2700000" algn="tl" rotWithShape="0">
                  <a:prstClr val="black">
                    <a:alpha val="40000"/>
                  </a:prstClr>
                </a:outerShdw>
              </a:effectLst>
              <a:latin typeface="Calibri" panose="020F0502020204030204"/>
            </a:endParaRPr>
          </a:p>
        </p:txBody>
      </p:sp>
      <p:sp>
        <p:nvSpPr>
          <p:cNvPr id="36" name="Rectangle: Top Corners Snipped 35">
            <a:extLst>
              <a:ext uri="{FF2B5EF4-FFF2-40B4-BE49-F238E27FC236}">
                <a16:creationId xmlns:a16="http://schemas.microsoft.com/office/drawing/2014/main" id="{EC262463-D2B1-C358-A561-73731B47FF5B}"/>
              </a:ext>
            </a:extLst>
          </p:cNvPr>
          <p:cNvSpPr/>
          <p:nvPr/>
        </p:nvSpPr>
        <p:spPr>
          <a:xfrm>
            <a:off x="8282354" y="5551409"/>
            <a:ext cx="626015" cy="376769"/>
          </a:xfrm>
          <a:prstGeom prst="snip2SameRect">
            <a:avLst/>
          </a:prstGeom>
          <a:ln>
            <a:solidFill>
              <a:schemeClr val="accent4"/>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b="1" kern="0" dirty="0">
                <a:solidFill>
                  <a:schemeClr val="bg1"/>
                </a:solidFill>
                <a:latin typeface="Calibri" panose="020F0502020204030204"/>
              </a:rPr>
              <a:t>LL 3</a:t>
            </a:r>
            <a:endParaRPr lang="en-US" sz="907" b="1" kern="0" dirty="0">
              <a:solidFill>
                <a:schemeClr val="bg1"/>
              </a:solidFill>
              <a:latin typeface="Calibri" panose="020F0502020204030204"/>
            </a:endParaRPr>
          </a:p>
        </p:txBody>
      </p:sp>
      <p:cxnSp>
        <p:nvCxnSpPr>
          <p:cNvPr id="37" name="Connector: Elbow 36">
            <a:extLst>
              <a:ext uri="{FF2B5EF4-FFF2-40B4-BE49-F238E27FC236}">
                <a16:creationId xmlns:a16="http://schemas.microsoft.com/office/drawing/2014/main" id="{B7A44138-E643-C820-2D4F-ED0D32F5C570}"/>
              </a:ext>
            </a:extLst>
          </p:cNvPr>
          <p:cNvCxnSpPr>
            <a:cxnSpLocks/>
          </p:cNvCxnSpPr>
          <p:nvPr/>
        </p:nvCxnSpPr>
        <p:spPr>
          <a:xfrm rot="10800000">
            <a:off x="3989774" y="2970398"/>
            <a:ext cx="3674713" cy="378769"/>
          </a:xfrm>
          <a:prstGeom prst="bentConnector3">
            <a:avLst>
              <a:gd name="adj1" fmla="val 57501"/>
            </a:avLst>
          </a:prstGeom>
          <a:noFill/>
          <a:ln w="19050" cap="flat" cmpd="sng" algn="ctr">
            <a:solidFill>
              <a:srgbClr val="7030A0"/>
            </a:solidFill>
            <a:prstDash val="dash"/>
            <a:round/>
            <a:headEnd type="none" w="med" len="med"/>
            <a:tailEnd type="arrow" w="med" len="med"/>
          </a:ln>
          <a:effectLst/>
        </p:spPr>
      </p:cxnSp>
      <p:cxnSp>
        <p:nvCxnSpPr>
          <p:cNvPr id="38" name="Connector: Elbow 37">
            <a:extLst>
              <a:ext uri="{FF2B5EF4-FFF2-40B4-BE49-F238E27FC236}">
                <a16:creationId xmlns:a16="http://schemas.microsoft.com/office/drawing/2014/main" id="{A002F113-FD09-6A75-AD6D-4A91F3A597AA}"/>
              </a:ext>
            </a:extLst>
          </p:cNvPr>
          <p:cNvCxnSpPr>
            <a:cxnSpLocks/>
            <a:stCxn id="6" idx="2"/>
            <a:endCxn id="80" idx="0"/>
          </p:cNvCxnSpPr>
          <p:nvPr/>
        </p:nvCxnSpPr>
        <p:spPr>
          <a:xfrm rot="5400000">
            <a:off x="1234600" y="2652856"/>
            <a:ext cx="1656813" cy="2804956"/>
          </a:xfrm>
          <a:prstGeom prst="bentConnector3">
            <a:avLst/>
          </a:prstGeom>
          <a:noFill/>
          <a:ln w="19050" cap="flat" cmpd="sng" algn="ctr">
            <a:solidFill>
              <a:sysClr val="windowText" lastClr="000000"/>
            </a:solidFill>
            <a:prstDash val="solid"/>
            <a:miter lim="800000"/>
            <a:tailEnd type="triangle"/>
          </a:ln>
          <a:effectLst/>
        </p:spPr>
      </p:cxnSp>
      <p:cxnSp>
        <p:nvCxnSpPr>
          <p:cNvPr id="39" name="Connector: Elbow 38">
            <a:extLst>
              <a:ext uri="{FF2B5EF4-FFF2-40B4-BE49-F238E27FC236}">
                <a16:creationId xmlns:a16="http://schemas.microsoft.com/office/drawing/2014/main" id="{DAC9CB63-FA99-9297-1184-402D9317F593}"/>
              </a:ext>
            </a:extLst>
          </p:cNvPr>
          <p:cNvCxnSpPr>
            <a:cxnSpLocks/>
            <a:stCxn id="6" idx="2"/>
            <a:endCxn id="26" idx="0"/>
          </p:cNvCxnSpPr>
          <p:nvPr/>
        </p:nvCxnSpPr>
        <p:spPr>
          <a:xfrm rot="5400000">
            <a:off x="1678576" y="3100403"/>
            <a:ext cx="1660385" cy="1913432"/>
          </a:xfrm>
          <a:prstGeom prst="bentConnector3">
            <a:avLst>
              <a:gd name="adj1" fmla="val 50000"/>
            </a:avLst>
          </a:prstGeom>
          <a:noFill/>
          <a:ln w="19050" cap="flat" cmpd="sng" algn="ctr">
            <a:solidFill>
              <a:sysClr val="windowText" lastClr="000000"/>
            </a:solidFill>
            <a:prstDash val="solid"/>
            <a:miter lim="800000"/>
            <a:tailEnd type="triangle"/>
          </a:ln>
          <a:effectLst/>
        </p:spPr>
      </p:cxnSp>
      <p:cxnSp>
        <p:nvCxnSpPr>
          <p:cNvPr id="40" name="Connector: Elbow 39">
            <a:extLst>
              <a:ext uri="{FF2B5EF4-FFF2-40B4-BE49-F238E27FC236}">
                <a16:creationId xmlns:a16="http://schemas.microsoft.com/office/drawing/2014/main" id="{A9B2211B-C7E8-BC8F-F3ED-ECF8ABC1A02B}"/>
              </a:ext>
            </a:extLst>
          </p:cNvPr>
          <p:cNvCxnSpPr>
            <a:cxnSpLocks/>
            <a:stCxn id="6" idx="2"/>
            <a:endCxn id="27" idx="0"/>
          </p:cNvCxnSpPr>
          <p:nvPr/>
        </p:nvCxnSpPr>
        <p:spPr>
          <a:xfrm rot="5400000">
            <a:off x="2121058" y="3539314"/>
            <a:ext cx="1656813" cy="1032039"/>
          </a:xfrm>
          <a:prstGeom prst="bentConnector3">
            <a:avLst>
              <a:gd name="adj1" fmla="val 50000"/>
            </a:avLst>
          </a:prstGeom>
          <a:noFill/>
          <a:ln w="19050" cap="flat" cmpd="sng" algn="ctr">
            <a:solidFill>
              <a:sysClr val="windowText" lastClr="000000"/>
            </a:solidFill>
            <a:prstDash val="solid"/>
            <a:miter lim="800000"/>
            <a:tailEnd type="triangle"/>
          </a:ln>
          <a:effectLst/>
        </p:spPr>
      </p:cxnSp>
      <p:cxnSp>
        <p:nvCxnSpPr>
          <p:cNvPr id="41" name="Connector: Elbow 40">
            <a:extLst>
              <a:ext uri="{FF2B5EF4-FFF2-40B4-BE49-F238E27FC236}">
                <a16:creationId xmlns:a16="http://schemas.microsoft.com/office/drawing/2014/main" id="{9394B53E-18E8-900A-BF16-016933CE3A1B}"/>
              </a:ext>
            </a:extLst>
          </p:cNvPr>
          <p:cNvCxnSpPr>
            <a:cxnSpLocks/>
            <a:stCxn id="6" idx="2"/>
            <a:endCxn id="28" idx="0"/>
          </p:cNvCxnSpPr>
          <p:nvPr/>
        </p:nvCxnSpPr>
        <p:spPr>
          <a:xfrm rot="5400000">
            <a:off x="2559969" y="3981797"/>
            <a:ext cx="1660385" cy="150645"/>
          </a:xfrm>
          <a:prstGeom prst="bentConnector3">
            <a:avLst>
              <a:gd name="adj1" fmla="val 50000"/>
            </a:avLst>
          </a:prstGeom>
          <a:noFill/>
          <a:ln w="19050" cap="flat" cmpd="sng" algn="ctr">
            <a:solidFill>
              <a:sysClr val="windowText" lastClr="000000"/>
            </a:solidFill>
            <a:prstDash val="solid"/>
            <a:miter lim="800000"/>
            <a:tailEnd type="triangle"/>
          </a:ln>
          <a:effectLst/>
        </p:spPr>
      </p:cxnSp>
      <p:cxnSp>
        <p:nvCxnSpPr>
          <p:cNvPr id="42" name="Connector: Elbow 41">
            <a:extLst>
              <a:ext uri="{FF2B5EF4-FFF2-40B4-BE49-F238E27FC236}">
                <a16:creationId xmlns:a16="http://schemas.microsoft.com/office/drawing/2014/main" id="{881DCA1E-C2E7-AF5A-4BBF-9725C1F78585}"/>
              </a:ext>
            </a:extLst>
          </p:cNvPr>
          <p:cNvCxnSpPr>
            <a:cxnSpLocks/>
            <a:stCxn id="6" idx="2"/>
            <a:endCxn id="23" idx="0"/>
          </p:cNvCxnSpPr>
          <p:nvPr/>
        </p:nvCxnSpPr>
        <p:spPr>
          <a:xfrm rot="16200000" flipH="1">
            <a:off x="3000666" y="3691745"/>
            <a:ext cx="1660385" cy="730749"/>
          </a:xfrm>
          <a:prstGeom prst="bentConnector3">
            <a:avLst>
              <a:gd name="adj1" fmla="val 50000"/>
            </a:avLst>
          </a:prstGeom>
          <a:noFill/>
          <a:ln w="19050" cap="flat" cmpd="sng" algn="ctr">
            <a:solidFill>
              <a:sysClr val="windowText" lastClr="000000"/>
            </a:solidFill>
            <a:prstDash val="solid"/>
            <a:miter lim="800000"/>
            <a:tailEnd type="triangle"/>
          </a:ln>
          <a:effectLst/>
        </p:spPr>
      </p:cxnSp>
      <p:cxnSp>
        <p:nvCxnSpPr>
          <p:cNvPr id="43" name="Connector: Elbow 42">
            <a:extLst>
              <a:ext uri="{FF2B5EF4-FFF2-40B4-BE49-F238E27FC236}">
                <a16:creationId xmlns:a16="http://schemas.microsoft.com/office/drawing/2014/main" id="{B3741593-BAE3-1272-4FD3-79D4E85F117E}"/>
              </a:ext>
            </a:extLst>
          </p:cNvPr>
          <p:cNvCxnSpPr>
            <a:cxnSpLocks/>
            <a:stCxn id="6" idx="2"/>
            <a:endCxn id="24" idx="0"/>
          </p:cNvCxnSpPr>
          <p:nvPr/>
        </p:nvCxnSpPr>
        <p:spPr>
          <a:xfrm rot="16200000" flipH="1">
            <a:off x="3441363" y="3251048"/>
            <a:ext cx="1660385" cy="1612142"/>
          </a:xfrm>
          <a:prstGeom prst="bentConnector3">
            <a:avLst/>
          </a:prstGeom>
          <a:noFill/>
          <a:ln w="19050" cap="flat" cmpd="sng" algn="ctr">
            <a:solidFill>
              <a:sysClr val="windowText" lastClr="000000"/>
            </a:solidFill>
            <a:prstDash val="solid"/>
            <a:miter lim="800000"/>
            <a:tailEnd type="triangle"/>
          </a:ln>
          <a:effectLst/>
        </p:spPr>
      </p:cxnSp>
      <p:cxnSp>
        <p:nvCxnSpPr>
          <p:cNvPr id="44" name="Connector: Elbow 43">
            <a:extLst>
              <a:ext uri="{FF2B5EF4-FFF2-40B4-BE49-F238E27FC236}">
                <a16:creationId xmlns:a16="http://schemas.microsoft.com/office/drawing/2014/main" id="{46B43D74-8B09-9647-CB62-A271B1AC1408}"/>
              </a:ext>
            </a:extLst>
          </p:cNvPr>
          <p:cNvCxnSpPr>
            <a:cxnSpLocks/>
            <a:stCxn id="6" idx="2"/>
            <a:endCxn id="25" idx="0"/>
          </p:cNvCxnSpPr>
          <p:nvPr/>
        </p:nvCxnSpPr>
        <p:spPr>
          <a:xfrm rot="16200000" flipH="1">
            <a:off x="3879889" y="2812521"/>
            <a:ext cx="1660806" cy="2489617"/>
          </a:xfrm>
          <a:prstGeom prst="bentConnector3">
            <a:avLst/>
          </a:prstGeom>
          <a:noFill/>
          <a:ln w="19050" cap="flat" cmpd="sng" algn="ctr">
            <a:solidFill>
              <a:sysClr val="windowText" lastClr="000000"/>
            </a:solidFill>
            <a:prstDash val="solid"/>
            <a:miter lim="800000"/>
            <a:tailEnd type="triangle"/>
          </a:ln>
          <a:effectLst/>
        </p:spPr>
      </p:cxnSp>
      <p:cxnSp>
        <p:nvCxnSpPr>
          <p:cNvPr id="45" name="Connector: Elbow 44">
            <a:extLst>
              <a:ext uri="{FF2B5EF4-FFF2-40B4-BE49-F238E27FC236}">
                <a16:creationId xmlns:a16="http://schemas.microsoft.com/office/drawing/2014/main" id="{D512E37A-D355-1506-C4BA-E8DFB23CCBD7}"/>
              </a:ext>
            </a:extLst>
          </p:cNvPr>
          <p:cNvCxnSpPr>
            <a:cxnSpLocks/>
            <a:stCxn id="6" idx="2"/>
            <a:endCxn id="20" idx="0"/>
          </p:cNvCxnSpPr>
          <p:nvPr/>
        </p:nvCxnSpPr>
        <p:spPr>
          <a:xfrm rot="16200000" flipH="1">
            <a:off x="4320796" y="2371614"/>
            <a:ext cx="1660385" cy="3371010"/>
          </a:xfrm>
          <a:prstGeom prst="bentConnector3">
            <a:avLst/>
          </a:prstGeom>
          <a:noFill/>
          <a:ln w="19050" cap="flat" cmpd="sng" algn="ctr">
            <a:solidFill>
              <a:sysClr val="windowText" lastClr="000000"/>
            </a:solidFill>
            <a:prstDash val="solid"/>
            <a:miter lim="800000"/>
            <a:tailEnd type="triangle"/>
          </a:ln>
          <a:effectLst/>
        </p:spPr>
      </p:cxnSp>
      <p:cxnSp>
        <p:nvCxnSpPr>
          <p:cNvPr id="46" name="Connector: Elbow 45">
            <a:extLst>
              <a:ext uri="{FF2B5EF4-FFF2-40B4-BE49-F238E27FC236}">
                <a16:creationId xmlns:a16="http://schemas.microsoft.com/office/drawing/2014/main" id="{9FB203C2-A79B-40AE-DCAA-C77050D88C9D}"/>
              </a:ext>
            </a:extLst>
          </p:cNvPr>
          <p:cNvCxnSpPr>
            <a:cxnSpLocks/>
          </p:cNvCxnSpPr>
          <p:nvPr/>
        </p:nvCxnSpPr>
        <p:spPr>
          <a:xfrm rot="16200000" flipH="1">
            <a:off x="4761493" y="1930917"/>
            <a:ext cx="1660385" cy="4252404"/>
          </a:xfrm>
          <a:prstGeom prst="bentConnector3">
            <a:avLst/>
          </a:prstGeom>
          <a:noFill/>
          <a:ln w="19050" cap="flat" cmpd="sng" algn="ctr">
            <a:solidFill>
              <a:sysClr val="windowText" lastClr="000000"/>
            </a:solidFill>
            <a:prstDash val="solid"/>
            <a:miter lim="800000"/>
            <a:tailEnd type="triangle"/>
          </a:ln>
          <a:effectLst/>
        </p:spPr>
      </p:cxnSp>
      <p:cxnSp>
        <p:nvCxnSpPr>
          <p:cNvPr id="47" name="Connector: Elbow 46">
            <a:extLst>
              <a:ext uri="{FF2B5EF4-FFF2-40B4-BE49-F238E27FC236}">
                <a16:creationId xmlns:a16="http://schemas.microsoft.com/office/drawing/2014/main" id="{EC89A475-EFAC-8AE7-3161-2F612D65DD94}"/>
              </a:ext>
            </a:extLst>
          </p:cNvPr>
          <p:cNvCxnSpPr>
            <a:cxnSpLocks/>
          </p:cNvCxnSpPr>
          <p:nvPr/>
        </p:nvCxnSpPr>
        <p:spPr>
          <a:xfrm rot="16200000" flipH="1">
            <a:off x="5200020" y="1492391"/>
            <a:ext cx="1660806" cy="5129878"/>
          </a:xfrm>
          <a:prstGeom prst="bentConnector3">
            <a:avLst/>
          </a:prstGeom>
          <a:noFill/>
          <a:ln w="19050" cap="flat" cmpd="sng" algn="ctr">
            <a:solidFill>
              <a:sysClr val="windowText" lastClr="000000"/>
            </a:solidFill>
            <a:prstDash val="solid"/>
            <a:miter lim="800000"/>
            <a:tailEnd type="triangle"/>
          </a:ln>
          <a:effectLst/>
        </p:spPr>
      </p:cxnSp>
      <p:cxnSp>
        <p:nvCxnSpPr>
          <p:cNvPr id="48" name="Straight Connector 47">
            <a:extLst>
              <a:ext uri="{FF2B5EF4-FFF2-40B4-BE49-F238E27FC236}">
                <a16:creationId xmlns:a16="http://schemas.microsoft.com/office/drawing/2014/main" id="{77B877F4-60D3-3BB1-5DBB-84FD41CC0253}"/>
              </a:ext>
            </a:extLst>
          </p:cNvPr>
          <p:cNvCxnSpPr>
            <a:cxnSpLocks/>
            <a:stCxn id="26" idx="2"/>
            <a:endCxn id="14" idx="3"/>
          </p:cNvCxnSpPr>
          <p:nvPr/>
        </p:nvCxnSpPr>
        <p:spPr>
          <a:xfrm>
            <a:off x="1552052" y="5264082"/>
            <a:ext cx="3614" cy="287576"/>
          </a:xfrm>
          <a:prstGeom prst="line">
            <a:avLst/>
          </a:prstGeom>
          <a:noFill/>
          <a:ln w="19050" cap="flat" cmpd="sng" algn="ctr">
            <a:solidFill>
              <a:srgbClr val="7030A0"/>
            </a:solidFill>
            <a:prstDash val="dash"/>
            <a:round/>
            <a:headEnd type="none" w="med" len="med"/>
            <a:tailEnd type="none" w="med" len="med"/>
          </a:ln>
          <a:effectLst/>
        </p:spPr>
      </p:cxnSp>
      <p:cxnSp>
        <p:nvCxnSpPr>
          <p:cNvPr id="49" name="Straight Connector 48">
            <a:extLst>
              <a:ext uri="{FF2B5EF4-FFF2-40B4-BE49-F238E27FC236}">
                <a16:creationId xmlns:a16="http://schemas.microsoft.com/office/drawing/2014/main" id="{ACEF7C08-1D38-A9A4-0E41-739DF54E3D4B}"/>
              </a:ext>
            </a:extLst>
          </p:cNvPr>
          <p:cNvCxnSpPr>
            <a:cxnSpLocks/>
            <a:stCxn id="27" idx="2"/>
            <a:endCxn id="29" idx="3"/>
          </p:cNvCxnSpPr>
          <p:nvPr/>
        </p:nvCxnSpPr>
        <p:spPr>
          <a:xfrm flipH="1">
            <a:off x="2429526" y="5260509"/>
            <a:ext cx="3920" cy="288262"/>
          </a:xfrm>
          <a:prstGeom prst="line">
            <a:avLst/>
          </a:prstGeom>
          <a:noFill/>
          <a:ln w="19050" cap="flat" cmpd="sng" algn="ctr">
            <a:solidFill>
              <a:srgbClr val="7030A0"/>
            </a:solidFill>
            <a:prstDash val="dash"/>
            <a:round/>
            <a:headEnd type="none" w="med" len="med"/>
            <a:tailEnd type="none" w="med" len="med"/>
          </a:ln>
          <a:effectLst/>
        </p:spPr>
      </p:cxnSp>
      <p:cxnSp>
        <p:nvCxnSpPr>
          <p:cNvPr id="50" name="Straight Connector 49">
            <a:extLst>
              <a:ext uri="{FF2B5EF4-FFF2-40B4-BE49-F238E27FC236}">
                <a16:creationId xmlns:a16="http://schemas.microsoft.com/office/drawing/2014/main" id="{B3155FDE-3D11-DEE8-847A-0F34087B9D98}"/>
              </a:ext>
            </a:extLst>
          </p:cNvPr>
          <p:cNvCxnSpPr>
            <a:cxnSpLocks/>
            <a:stCxn id="23" idx="2"/>
            <a:endCxn id="31" idx="3"/>
          </p:cNvCxnSpPr>
          <p:nvPr/>
        </p:nvCxnSpPr>
        <p:spPr>
          <a:xfrm flipH="1">
            <a:off x="4195926" y="5264081"/>
            <a:ext cx="307" cy="306920"/>
          </a:xfrm>
          <a:prstGeom prst="line">
            <a:avLst/>
          </a:prstGeom>
          <a:noFill/>
          <a:ln w="19050" cap="flat" cmpd="sng" algn="ctr">
            <a:solidFill>
              <a:srgbClr val="7030A0"/>
            </a:solidFill>
            <a:prstDash val="dash"/>
            <a:round/>
            <a:headEnd type="none" w="med" len="med"/>
            <a:tailEnd type="none" w="med" len="med"/>
          </a:ln>
          <a:effectLst/>
        </p:spPr>
      </p:cxnSp>
      <p:cxnSp>
        <p:nvCxnSpPr>
          <p:cNvPr id="51" name="Straight Connector 50">
            <a:extLst>
              <a:ext uri="{FF2B5EF4-FFF2-40B4-BE49-F238E27FC236}">
                <a16:creationId xmlns:a16="http://schemas.microsoft.com/office/drawing/2014/main" id="{DCA37FAD-BC03-70EB-3355-C7D05D387ED8}"/>
              </a:ext>
            </a:extLst>
          </p:cNvPr>
          <p:cNvCxnSpPr>
            <a:cxnSpLocks/>
            <a:stCxn id="28" idx="2"/>
            <a:endCxn id="30" idx="3"/>
          </p:cNvCxnSpPr>
          <p:nvPr/>
        </p:nvCxnSpPr>
        <p:spPr>
          <a:xfrm>
            <a:off x="3314840" y="5264081"/>
            <a:ext cx="3613" cy="284689"/>
          </a:xfrm>
          <a:prstGeom prst="line">
            <a:avLst/>
          </a:prstGeom>
          <a:noFill/>
          <a:ln w="19050" cap="flat" cmpd="sng" algn="ctr">
            <a:solidFill>
              <a:srgbClr val="7030A0"/>
            </a:solidFill>
            <a:prstDash val="dash"/>
            <a:round/>
            <a:headEnd type="none" w="med" len="med"/>
            <a:tailEnd type="none" w="med" len="med"/>
          </a:ln>
          <a:effectLst/>
        </p:spPr>
      </p:cxnSp>
      <p:cxnSp>
        <p:nvCxnSpPr>
          <p:cNvPr id="52" name="Straight Connector 51">
            <a:extLst>
              <a:ext uri="{FF2B5EF4-FFF2-40B4-BE49-F238E27FC236}">
                <a16:creationId xmlns:a16="http://schemas.microsoft.com/office/drawing/2014/main" id="{B592BA12-7059-F35B-8B3A-09041A7365EC}"/>
              </a:ext>
            </a:extLst>
          </p:cNvPr>
          <p:cNvCxnSpPr>
            <a:cxnSpLocks/>
            <a:stCxn id="24" idx="2"/>
            <a:endCxn id="32" idx="3"/>
          </p:cNvCxnSpPr>
          <p:nvPr/>
        </p:nvCxnSpPr>
        <p:spPr>
          <a:xfrm>
            <a:off x="5077627" y="5264082"/>
            <a:ext cx="3612" cy="287576"/>
          </a:xfrm>
          <a:prstGeom prst="line">
            <a:avLst/>
          </a:prstGeom>
          <a:noFill/>
          <a:ln w="19050" cap="flat" cmpd="sng" algn="ctr">
            <a:solidFill>
              <a:srgbClr val="7030A0"/>
            </a:solidFill>
            <a:prstDash val="dash"/>
            <a:round/>
            <a:headEnd type="none" w="med" len="med"/>
            <a:tailEnd type="none" w="med" len="med"/>
          </a:ln>
          <a:effectLst/>
        </p:spPr>
      </p:cxnSp>
      <p:cxnSp>
        <p:nvCxnSpPr>
          <p:cNvPr id="53" name="Straight Connector 52">
            <a:extLst>
              <a:ext uri="{FF2B5EF4-FFF2-40B4-BE49-F238E27FC236}">
                <a16:creationId xmlns:a16="http://schemas.microsoft.com/office/drawing/2014/main" id="{4961B643-DB46-5DE1-D834-A313DEBB2F55}"/>
              </a:ext>
            </a:extLst>
          </p:cNvPr>
          <p:cNvCxnSpPr>
            <a:cxnSpLocks/>
            <a:stCxn id="25" idx="2"/>
            <a:endCxn id="33" idx="3"/>
          </p:cNvCxnSpPr>
          <p:nvPr/>
        </p:nvCxnSpPr>
        <p:spPr>
          <a:xfrm>
            <a:off x="5955101" y="5264502"/>
            <a:ext cx="0" cy="303612"/>
          </a:xfrm>
          <a:prstGeom prst="line">
            <a:avLst/>
          </a:prstGeom>
          <a:noFill/>
          <a:ln w="19050" cap="flat" cmpd="sng" algn="ctr">
            <a:solidFill>
              <a:srgbClr val="7030A0"/>
            </a:solidFill>
            <a:prstDash val="dash"/>
            <a:round/>
            <a:headEnd type="none" w="med" len="med"/>
            <a:tailEnd type="none" w="med" len="med"/>
          </a:ln>
          <a:effectLst/>
        </p:spPr>
      </p:cxnSp>
      <p:cxnSp>
        <p:nvCxnSpPr>
          <p:cNvPr id="54" name="Straight Connector 53">
            <a:extLst>
              <a:ext uri="{FF2B5EF4-FFF2-40B4-BE49-F238E27FC236}">
                <a16:creationId xmlns:a16="http://schemas.microsoft.com/office/drawing/2014/main" id="{8E856ED4-D14C-11A7-D929-B99831251CA1}"/>
              </a:ext>
            </a:extLst>
          </p:cNvPr>
          <p:cNvCxnSpPr>
            <a:cxnSpLocks/>
            <a:stCxn id="22" idx="2"/>
            <a:endCxn id="36" idx="3"/>
          </p:cNvCxnSpPr>
          <p:nvPr/>
        </p:nvCxnSpPr>
        <p:spPr>
          <a:xfrm flipH="1">
            <a:off x="8595362" y="5264502"/>
            <a:ext cx="1" cy="286907"/>
          </a:xfrm>
          <a:prstGeom prst="line">
            <a:avLst/>
          </a:prstGeom>
          <a:noFill/>
          <a:ln w="19050" cap="flat" cmpd="sng" algn="ctr">
            <a:solidFill>
              <a:srgbClr val="7030A0"/>
            </a:solidFill>
            <a:prstDash val="dash"/>
            <a:round/>
            <a:headEnd type="none" w="med" len="med"/>
            <a:tailEnd type="none" w="med" len="med"/>
          </a:ln>
          <a:effectLst/>
        </p:spPr>
      </p:cxnSp>
      <p:cxnSp>
        <p:nvCxnSpPr>
          <p:cNvPr id="55" name="Straight Connector 54">
            <a:extLst>
              <a:ext uri="{FF2B5EF4-FFF2-40B4-BE49-F238E27FC236}">
                <a16:creationId xmlns:a16="http://schemas.microsoft.com/office/drawing/2014/main" id="{293B370B-7B8F-4E31-8987-C51C2A2C368F}"/>
              </a:ext>
            </a:extLst>
          </p:cNvPr>
          <p:cNvCxnSpPr>
            <a:cxnSpLocks/>
            <a:stCxn id="20" idx="2"/>
            <a:endCxn id="34" idx="3"/>
          </p:cNvCxnSpPr>
          <p:nvPr/>
        </p:nvCxnSpPr>
        <p:spPr>
          <a:xfrm flipH="1">
            <a:off x="6832575" y="5264081"/>
            <a:ext cx="3920" cy="306441"/>
          </a:xfrm>
          <a:prstGeom prst="line">
            <a:avLst/>
          </a:prstGeom>
          <a:noFill/>
          <a:ln w="19050" cap="flat" cmpd="sng" algn="ctr">
            <a:solidFill>
              <a:srgbClr val="7030A0"/>
            </a:solidFill>
            <a:prstDash val="dash"/>
            <a:round/>
            <a:headEnd type="none" w="med" len="med"/>
            <a:tailEnd type="none" w="med" len="med"/>
          </a:ln>
          <a:effectLst/>
        </p:spPr>
      </p:cxnSp>
      <p:cxnSp>
        <p:nvCxnSpPr>
          <p:cNvPr id="56" name="Straight Connector 55">
            <a:extLst>
              <a:ext uri="{FF2B5EF4-FFF2-40B4-BE49-F238E27FC236}">
                <a16:creationId xmlns:a16="http://schemas.microsoft.com/office/drawing/2014/main" id="{AAEDE59B-B419-9996-77BF-C2665B5A4EF9}"/>
              </a:ext>
            </a:extLst>
          </p:cNvPr>
          <p:cNvCxnSpPr>
            <a:cxnSpLocks/>
            <a:stCxn id="21" idx="2"/>
            <a:endCxn id="35" idx="3"/>
          </p:cNvCxnSpPr>
          <p:nvPr/>
        </p:nvCxnSpPr>
        <p:spPr>
          <a:xfrm flipH="1">
            <a:off x="7713969" y="5264082"/>
            <a:ext cx="3919" cy="304033"/>
          </a:xfrm>
          <a:prstGeom prst="line">
            <a:avLst/>
          </a:prstGeom>
          <a:noFill/>
          <a:ln w="19050" cap="flat" cmpd="sng" algn="ctr">
            <a:solidFill>
              <a:srgbClr val="7030A0"/>
            </a:solidFill>
            <a:prstDash val="dash"/>
            <a:round/>
            <a:headEnd type="none" w="med" len="med"/>
            <a:tailEnd type="none" w="med" len="med"/>
          </a:ln>
          <a:effectLst/>
        </p:spPr>
      </p:cxnSp>
      <p:sp>
        <p:nvSpPr>
          <p:cNvPr id="57" name="TextBox 56">
            <a:extLst>
              <a:ext uri="{FF2B5EF4-FFF2-40B4-BE49-F238E27FC236}">
                <a16:creationId xmlns:a16="http://schemas.microsoft.com/office/drawing/2014/main" id="{EF11ACA3-3A01-01B4-59B0-3D700F136057}"/>
              </a:ext>
            </a:extLst>
          </p:cNvPr>
          <p:cNvSpPr txBox="1"/>
          <p:nvPr/>
        </p:nvSpPr>
        <p:spPr>
          <a:xfrm>
            <a:off x="441823" y="5693996"/>
            <a:ext cx="554632" cy="225575"/>
          </a:xfrm>
          <a:prstGeom prst="rect">
            <a:avLst/>
          </a:prstGeom>
          <a:solidFill>
            <a:sysClr val="window" lastClr="FFFFFF"/>
          </a:solidFill>
          <a:ln w="12700" cap="flat" cmpd="sng" algn="ctr">
            <a:solidFill>
              <a:srgbClr val="7030A0"/>
            </a:solidFill>
            <a:prstDash val="dash"/>
            <a:miter lim="800000"/>
          </a:ln>
          <a:effectLst/>
        </p:spPr>
        <p:txBody>
          <a:bodyPr wrap="square" rtlCol="0">
            <a:spAutoFit/>
          </a:bodyPr>
          <a:lstStyle/>
          <a:p>
            <a:pPr defTabSz="754380">
              <a:defRPr/>
            </a:pPr>
            <a:r>
              <a:rPr lang="en-US" sz="866" b="1" kern="0" dirty="0">
                <a:latin typeface="Calibri" panose="020F0502020204030204"/>
              </a:rPr>
              <a:t>Leases</a:t>
            </a:r>
            <a:endParaRPr lang="en-US" sz="990" b="1" kern="0" dirty="0">
              <a:latin typeface="Calibri" panose="020F0502020204030204"/>
            </a:endParaRPr>
          </a:p>
        </p:txBody>
      </p:sp>
      <p:cxnSp>
        <p:nvCxnSpPr>
          <p:cNvPr id="58" name="Connector: Elbow 57">
            <a:extLst>
              <a:ext uri="{FF2B5EF4-FFF2-40B4-BE49-F238E27FC236}">
                <a16:creationId xmlns:a16="http://schemas.microsoft.com/office/drawing/2014/main" id="{67B30965-B077-F045-98E2-D0AE581D7A0B}"/>
              </a:ext>
            </a:extLst>
          </p:cNvPr>
          <p:cNvCxnSpPr>
            <a:cxnSpLocks/>
            <a:stCxn id="17" idx="3"/>
            <a:endCxn id="20" idx="0"/>
          </p:cNvCxnSpPr>
          <p:nvPr/>
        </p:nvCxnSpPr>
        <p:spPr>
          <a:xfrm rot="5400000">
            <a:off x="6794036" y="3723920"/>
            <a:ext cx="1205852" cy="1120933"/>
          </a:xfrm>
          <a:prstGeom prst="bentConnector3">
            <a:avLst>
              <a:gd name="adj1" fmla="val 50000"/>
            </a:avLst>
          </a:prstGeom>
          <a:noFill/>
          <a:ln w="19050" cap="flat" cmpd="sng" algn="ctr">
            <a:solidFill>
              <a:srgbClr val="7030A0"/>
            </a:solidFill>
            <a:prstDash val="dash"/>
            <a:round/>
            <a:headEnd type="none" w="med" len="med"/>
            <a:tailEnd type="arrow" w="med" len="med"/>
          </a:ln>
          <a:effectLst/>
        </p:spPr>
      </p:cxnSp>
      <p:sp>
        <p:nvSpPr>
          <p:cNvPr id="59" name="TextBox 58">
            <a:extLst>
              <a:ext uri="{FF2B5EF4-FFF2-40B4-BE49-F238E27FC236}">
                <a16:creationId xmlns:a16="http://schemas.microsoft.com/office/drawing/2014/main" id="{D272CCE7-BE1B-15C7-9162-BE167AE41009}"/>
              </a:ext>
            </a:extLst>
          </p:cNvPr>
          <p:cNvSpPr txBox="1"/>
          <p:nvPr/>
        </p:nvSpPr>
        <p:spPr>
          <a:xfrm>
            <a:off x="5570377" y="2128382"/>
            <a:ext cx="894797" cy="225575"/>
          </a:xfrm>
          <a:prstGeom prst="rect">
            <a:avLst/>
          </a:prstGeom>
          <a:noFill/>
        </p:spPr>
        <p:txBody>
          <a:bodyPr wrap="none" rtlCol="0">
            <a:spAutoFit/>
          </a:bodyPr>
          <a:lstStyle/>
          <a:p>
            <a:pPr defTabSz="754380"/>
            <a:r>
              <a:rPr lang="en-US" sz="866" dirty="0">
                <a:solidFill>
                  <a:schemeClr val="bg1"/>
                </a:solidFill>
                <a:latin typeface="Calibri" panose="020F0502020204030204"/>
              </a:rPr>
              <a:t>1</a:t>
            </a:r>
            <a:r>
              <a:rPr lang="en-US" sz="866" baseline="30000" dirty="0">
                <a:solidFill>
                  <a:schemeClr val="bg1"/>
                </a:solidFill>
                <a:latin typeface="Calibri" panose="020F0502020204030204"/>
              </a:rPr>
              <a:t>st</a:t>
            </a:r>
            <a:r>
              <a:rPr lang="en-US" sz="866" dirty="0">
                <a:solidFill>
                  <a:schemeClr val="bg1"/>
                </a:solidFill>
                <a:latin typeface="Calibri" panose="020F0502020204030204"/>
              </a:rPr>
              <a:t> Lien (Loan 1)</a:t>
            </a:r>
          </a:p>
        </p:txBody>
      </p:sp>
      <p:sp>
        <p:nvSpPr>
          <p:cNvPr id="60" name="TextBox 59">
            <a:extLst>
              <a:ext uri="{FF2B5EF4-FFF2-40B4-BE49-F238E27FC236}">
                <a16:creationId xmlns:a16="http://schemas.microsoft.com/office/drawing/2014/main" id="{B1D90CBA-DD57-1FA3-38EC-97E2087644C8}"/>
              </a:ext>
            </a:extLst>
          </p:cNvPr>
          <p:cNvSpPr txBox="1"/>
          <p:nvPr/>
        </p:nvSpPr>
        <p:spPr>
          <a:xfrm>
            <a:off x="4140635" y="2777740"/>
            <a:ext cx="788999" cy="225575"/>
          </a:xfrm>
          <a:prstGeom prst="rect">
            <a:avLst/>
          </a:prstGeom>
          <a:noFill/>
        </p:spPr>
        <p:txBody>
          <a:bodyPr wrap="none" rtlCol="0">
            <a:spAutoFit/>
          </a:bodyPr>
          <a:lstStyle/>
          <a:p>
            <a:pPr defTabSz="754380"/>
            <a:r>
              <a:rPr lang="en-US" sz="866" dirty="0">
                <a:solidFill>
                  <a:schemeClr val="bg1"/>
                </a:solidFill>
                <a:latin typeface="Calibri" panose="020F0502020204030204"/>
              </a:rPr>
              <a:t>Secured Debt</a:t>
            </a:r>
          </a:p>
        </p:txBody>
      </p:sp>
      <p:cxnSp>
        <p:nvCxnSpPr>
          <p:cNvPr id="61" name="Connector: Elbow 60">
            <a:extLst>
              <a:ext uri="{FF2B5EF4-FFF2-40B4-BE49-F238E27FC236}">
                <a16:creationId xmlns:a16="http://schemas.microsoft.com/office/drawing/2014/main" id="{2A54ED66-790C-736D-FE5F-BF96EE0BBB42}"/>
              </a:ext>
            </a:extLst>
          </p:cNvPr>
          <p:cNvCxnSpPr>
            <a:cxnSpLocks/>
            <a:stCxn id="17" idx="3"/>
            <a:endCxn id="21" idx="0"/>
          </p:cNvCxnSpPr>
          <p:nvPr/>
        </p:nvCxnSpPr>
        <p:spPr>
          <a:xfrm rot="5400000">
            <a:off x="7234732" y="4164616"/>
            <a:ext cx="1205852" cy="239540"/>
          </a:xfrm>
          <a:prstGeom prst="bentConnector3">
            <a:avLst>
              <a:gd name="adj1" fmla="val 50000"/>
            </a:avLst>
          </a:prstGeom>
          <a:noFill/>
          <a:ln w="19050" cap="flat" cmpd="sng" algn="ctr">
            <a:solidFill>
              <a:srgbClr val="7030A0"/>
            </a:solidFill>
            <a:prstDash val="dash"/>
            <a:round/>
            <a:headEnd type="none" w="med" len="med"/>
            <a:tailEnd type="arrow" w="med" len="med"/>
          </a:ln>
          <a:effectLst/>
        </p:spPr>
      </p:cxnSp>
      <p:cxnSp>
        <p:nvCxnSpPr>
          <p:cNvPr id="62" name="Connector: Elbow 61">
            <a:extLst>
              <a:ext uri="{FF2B5EF4-FFF2-40B4-BE49-F238E27FC236}">
                <a16:creationId xmlns:a16="http://schemas.microsoft.com/office/drawing/2014/main" id="{EEDC8E67-8611-5796-B4E3-326FBBDF9E32}"/>
              </a:ext>
            </a:extLst>
          </p:cNvPr>
          <p:cNvCxnSpPr>
            <a:cxnSpLocks/>
            <a:stCxn id="17" idx="3"/>
            <a:endCxn id="22" idx="0"/>
          </p:cNvCxnSpPr>
          <p:nvPr/>
        </p:nvCxnSpPr>
        <p:spPr>
          <a:xfrm rot="16200000" flipH="1">
            <a:off x="7673259" y="3965629"/>
            <a:ext cx="1206273" cy="637934"/>
          </a:xfrm>
          <a:prstGeom prst="bentConnector3">
            <a:avLst>
              <a:gd name="adj1" fmla="val 50000"/>
            </a:avLst>
          </a:prstGeom>
          <a:noFill/>
          <a:ln w="19050" cap="flat" cmpd="sng" algn="ctr">
            <a:solidFill>
              <a:srgbClr val="7030A0"/>
            </a:solidFill>
            <a:prstDash val="dash"/>
            <a:round/>
            <a:headEnd type="none" w="med" len="med"/>
            <a:tailEnd type="arrow" w="med" len="med"/>
          </a:ln>
          <a:effectLst/>
        </p:spPr>
      </p:cxnSp>
      <p:sp>
        <p:nvSpPr>
          <p:cNvPr id="63" name="TextBox 62">
            <a:extLst>
              <a:ext uri="{FF2B5EF4-FFF2-40B4-BE49-F238E27FC236}">
                <a16:creationId xmlns:a16="http://schemas.microsoft.com/office/drawing/2014/main" id="{7582B0B3-C14F-82CB-DE62-94F1463F7DBB}"/>
              </a:ext>
            </a:extLst>
          </p:cNvPr>
          <p:cNvSpPr txBox="1"/>
          <p:nvPr/>
        </p:nvSpPr>
        <p:spPr>
          <a:xfrm>
            <a:off x="5755938" y="3158362"/>
            <a:ext cx="982707" cy="225575"/>
          </a:xfrm>
          <a:prstGeom prst="rect">
            <a:avLst/>
          </a:prstGeom>
          <a:noFill/>
        </p:spPr>
        <p:txBody>
          <a:bodyPr wrap="square" rtlCol="0">
            <a:spAutoFit/>
          </a:bodyPr>
          <a:lstStyle/>
          <a:p>
            <a:pPr defTabSz="754380"/>
            <a:r>
              <a:rPr lang="en-US" sz="866" dirty="0">
                <a:solidFill>
                  <a:schemeClr val="bg1"/>
                </a:solidFill>
                <a:latin typeface="Calibri" panose="020F0502020204030204"/>
              </a:rPr>
              <a:t>2</a:t>
            </a:r>
            <a:r>
              <a:rPr lang="en-US" sz="866" baseline="30000" dirty="0">
                <a:solidFill>
                  <a:schemeClr val="bg1"/>
                </a:solidFill>
                <a:latin typeface="Calibri" panose="020F0502020204030204"/>
              </a:rPr>
              <a:t>nd</a:t>
            </a:r>
            <a:r>
              <a:rPr lang="en-US" sz="866" dirty="0">
                <a:solidFill>
                  <a:schemeClr val="bg1"/>
                </a:solidFill>
                <a:latin typeface="Calibri" panose="020F0502020204030204"/>
              </a:rPr>
              <a:t> Lien (Loan 3)</a:t>
            </a:r>
          </a:p>
        </p:txBody>
      </p:sp>
      <p:sp>
        <p:nvSpPr>
          <p:cNvPr id="64" name="TextBox 63">
            <a:extLst>
              <a:ext uri="{FF2B5EF4-FFF2-40B4-BE49-F238E27FC236}">
                <a16:creationId xmlns:a16="http://schemas.microsoft.com/office/drawing/2014/main" id="{19885F9F-272E-3C51-CFCA-E80232B6085C}"/>
              </a:ext>
            </a:extLst>
          </p:cNvPr>
          <p:cNvSpPr txBox="1"/>
          <p:nvPr/>
        </p:nvSpPr>
        <p:spPr>
          <a:xfrm>
            <a:off x="3654010" y="2306473"/>
            <a:ext cx="457818" cy="225575"/>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algn="ctr" defTabSz="754380">
              <a:defRPr/>
            </a:pPr>
            <a:r>
              <a:rPr lang="en-US" sz="866" b="1" kern="0" dirty="0">
                <a:latin typeface="Calibri" panose="020F0502020204030204"/>
              </a:rPr>
              <a:t>100%</a:t>
            </a:r>
          </a:p>
        </p:txBody>
      </p:sp>
      <p:cxnSp>
        <p:nvCxnSpPr>
          <p:cNvPr id="65" name="Straight Connector 64">
            <a:extLst>
              <a:ext uri="{FF2B5EF4-FFF2-40B4-BE49-F238E27FC236}">
                <a16:creationId xmlns:a16="http://schemas.microsoft.com/office/drawing/2014/main" id="{EBAD2CEE-6BBF-1ECF-8E71-D76D8A077BAC}"/>
              </a:ext>
            </a:extLst>
          </p:cNvPr>
          <p:cNvCxnSpPr>
            <a:cxnSpLocks/>
            <a:endCxn id="64" idx="1"/>
          </p:cNvCxnSpPr>
          <p:nvPr/>
        </p:nvCxnSpPr>
        <p:spPr>
          <a:xfrm>
            <a:off x="3465483" y="2414387"/>
            <a:ext cx="188527" cy="4874"/>
          </a:xfrm>
          <a:prstGeom prst="line">
            <a:avLst/>
          </a:prstGeom>
          <a:noFill/>
          <a:ln w="6350" cap="flat" cmpd="sng" algn="ctr">
            <a:solidFill>
              <a:sysClr val="windowText" lastClr="000000"/>
            </a:solidFill>
            <a:prstDash val="solid"/>
            <a:miter lim="800000"/>
          </a:ln>
          <a:effectLst/>
        </p:spPr>
      </p:cxnSp>
      <p:sp>
        <p:nvSpPr>
          <p:cNvPr id="66" name="TextBox 65">
            <a:extLst>
              <a:ext uri="{FF2B5EF4-FFF2-40B4-BE49-F238E27FC236}">
                <a16:creationId xmlns:a16="http://schemas.microsoft.com/office/drawing/2014/main" id="{6D4FC50B-0770-7B17-EB8E-A5402793811A}"/>
              </a:ext>
            </a:extLst>
          </p:cNvPr>
          <p:cNvSpPr txBox="1"/>
          <p:nvPr/>
        </p:nvSpPr>
        <p:spPr>
          <a:xfrm>
            <a:off x="5298006" y="1185621"/>
            <a:ext cx="1090363" cy="225575"/>
          </a:xfrm>
          <a:prstGeom prst="rect">
            <a:avLst/>
          </a:prstGeom>
          <a:noFill/>
        </p:spPr>
        <p:txBody>
          <a:bodyPr wrap="none" rtlCol="0">
            <a:spAutoFit/>
          </a:bodyPr>
          <a:lstStyle/>
          <a:p>
            <a:pPr defTabSz="754380"/>
            <a:r>
              <a:rPr lang="en-US" sz="866" dirty="0">
                <a:solidFill>
                  <a:schemeClr val="bg1"/>
                </a:solidFill>
                <a:latin typeface="Calibri" panose="020F0502020204030204"/>
              </a:rPr>
              <a:t>Personal Guaranties</a:t>
            </a:r>
          </a:p>
        </p:txBody>
      </p:sp>
      <p:cxnSp>
        <p:nvCxnSpPr>
          <p:cNvPr id="67" name="Connector: Elbow 66">
            <a:extLst>
              <a:ext uri="{FF2B5EF4-FFF2-40B4-BE49-F238E27FC236}">
                <a16:creationId xmlns:a16="http://schemas.microsoft.com/office/drawing/2014/main" id="{1C31B2F6-F289-85A9-CF2C-8F6407879AD5}"/>
              </a:ext>
            </a:extLst>
          </p:cNvPr>
          <p:cNvCxnSpPr>
            <a:cxnSpLocks/>
            <a:stCxn id="57" idx="0"/>
          </p:cNvCxnSpPr>
          <p:nvPr/>
        </p:nvCxnSpPr>
        <p:spPr>
          <a:xfrm rot="5400000" flipH="1" flipV="1">
            <a:off x="990213" y="5132156"/>
            <a:ext cx="290766" cy="832914"/>
          </a:xfrm>
          <a:prstGeom prst="bentConnector2">
            <a:avLst/>
          </a:prstGeom>
          <a:noFill/>
          <a:ln w="19050" cap="flat" cmpd="sng" algn="ctr">
            <a:solidFill>
              <a:srgbClr val="7030A0"/>
            </a:solidFill>
            <a:prstDash val="dash"/>
            <a:round/>
            <a:headEnd type="none" w="med" len="med"/>
            <a:tailEnd type="none" w="med" len="med"/>
          </a:ln>
          <a:effectLst/>
        </p:spPr>
      </p:cxnSp>
      <p:sp>
        <p:nvSpPr>
          <p:cNvPr id="68" name="TextBox 67">
            <a:extLst>
              <a:ext uri="{FF2B5EF4-FFF2-40B4-BE49-F238E27FC236}">
                <a16:creationId xmlns:a16="http://schemas.microsoft.com/office/drawing/2014/main" id="{0611DFDC-0E74-7BC6-5766-73938021C0FC}"/>
              </a:ext>
            </a:extLst>
          </p:cNvPr>
          <p:cNvSpPr txBox="1"/>
          <p:nvPr/>
        </p:nvSpPr>
        <p:spPr>
          <a:xfrm>
            <a:off x="822296" y="6145137"/>
            <a:ext cx="833497" cy="346249"/>
          </a:xfrm>
          <a:prstGeom prst="rect">
            <a:avLst/>
          </a:prstGeom>
          <a:solidFill>
            <a:sysClr val="window" lastClr="FFFFFF"/>
          </a:solidFill>
          <a:ln w="9525" cap="flat" cmpd="sng" algn="ctr">
            <a:solidFill>
              <a:sysClr val="windowText" lastClr="000000"/>
            </a:solidFill>
            <a:prstDash val="sysDot"/>
            <a:miter lim="800000"/>
          </a:ln>
          <a:effectLst/>
        </p:spPr>
        <p:txBody>
          <a:bodyPr wrap="square" rtlCol="0">
            <a:spAutoFit/>
          </a:bodyPr>
          <a:lstStyle/>
          <a:p>
            <a:pPr algn="ctr" defTabSz="754380">
              <a:defRPr/>
            </a:pPr>
            <a:r>
              <a:rPr lang="en-US" sz="825" b="1" kern="0" dirty="0">
                <a:latin typeface="Calibri" panose="020F0502020204030204"/>
              </a:rPr>
              <a:t>Ops. in State #1</a:t>
            </a:r>
          </a:p>
        </p:txBody>
      </p:sp>
      <p:cxnSp>
        <p:nvCxnSpPr>
          <p:cNvPr id="69" name="Connector: Elbow 68">
            <a:extLst>
              <a:ext uri="{FF2B5EF4-FFF2-40B4-BE49-F238E27FC236}">
                <a16:creationId xmlns:a16="http://schemas.microsoft.com/office/drawing/2014/main" id="{F45A7FCB-90C6-1C66-3C96-872EA1D3045E}"/>
              </a:ext>
            </a:extLst>
          </p:cNvPr>
          <p:cNvCxnSpPr>
            <a:cxnSpLocks/>
            <a:stCxn id="27" idx="3"/>
            <a:endCxn id="80" idx="1"/>
          </p:cNvCxnSpPr>
          <p:nvPr/>
        </p:nvCxnSpPr>
        <p:spPr>
          <a:xfrm flipH="1">
            <a:off x="383211" y="5072124"/>
            <a:ext cx="2363241" cy="88932"/>
          </a:xfrm>
          <a:prstGeom prst="bentConnector5">
            <a:avLst>
              <a:gd name="adj1" fmla="val -3325"/>
              <a:gd name="adj2" fmla="val 1120421"/>
              <a:gd name="adj3" fmla="val 107980"/>
            </a:avLst>
          </a:prstGeom>
          <a:noFill/>
          <a:ln w="9525" cap="flat" cmpd="sng" algn="ctr">
            <a:solidFill>
              <a:sysClr val="windowText" lastClr="000000"/>
            </a:solidFill>
            <a:prstDash val="sysDot"/>
            <a:miter lim="800000"/>
          </a:ln>
          <a:effectLst/>
        </p:spPr>
      </p:cxnSp>
      <p:cxnSp>
        <p:nvCxnSpPr>
          <p:cNvPr id="70" name="Straight Connector 69">
            <a:extLst>
              <a:ext uri="{FF2B5EF4-FFF2-40B4-BE49-F238E27FC236}">
                <a16:creationId xmlns:a16="http://schemas.microsoft.com/office/drawing/2014/main" id="{62857357-9880-D4D3-89F2-B37C81FE537D}"/>
              </a:ext>
            </a:extLst>
          </p:cNvPr>
          <p:cNvCxnSpPr>
            <a:cxnSpLocks/>
            <a:endCxn id="68" idx="0"/>
          </p:cNvCxnSpPr>
          <p:nvPr/>
        </p:nvCxnSpPr>
        <p:spPr>
          <a:xfrm>
            <a:off x="1239044" y="6057127"/>
            <a:ext cx="1" cy="88010"/>
          </a:xfrm>
          <a:prstGeom prst="line">
            <a:avLst/>
          </a:prstGeom>
          <a:noFill/>
          <a:ln w="9525" cap="flat" cmpd="sng" algn="ctr">
            <a:solidFill>
              <a:sysClr val="windowText" lastClr="000000"/>
            </a:solidFill>
            <a:prstDash val="sysDot"/>
            <a:miter lim="800000"/>
          </a:ln>
          <a:effectLst/>
        </p:spPr>
      </p:cxnSp>
      <p:cxnSp>
        <p:nvCxnSpPr>
          <p:cNvPr id="71" name="Connector: Elbow 70">
            <a:extLst>
              <a:ext uri="{FF2B5EF4-FFF2-40B4-BE49-F238E27FC236}">
                <a16:creationId xmlns:a16="http://schemas.microsoft.com/office/drawing/2014/main" id="{15694417-54B0-CE62-DDF3-9CBF6453CF76}"/>
              </a:ext>
            </a:extLst>
          </p:cNvPr>
          <p:cNvCxnSpPr>
            <a:cxnSpLocks/>
            <a:stCxn id="25" idx="3"/>
            <a:endCxn id="28" idx="1"/>
          </p:cNvCxnSpPr>
          <p:nvPr/>
        </p:nvCxnSpPr>
        <p:spPr>
          <a:xfrm flipH="1" flipV="1">
            <a:off x="3001832" y="5075696"/>
            <a:ext cx="3266276" cy="421"/>
          </a:xfrm>
          <a:prstGeom prst="bentConnector5">
            <a:avLst>
              <a:gd name="adj1" fmla="val -3236"/>
              <a:gd name="adj2" fmla="val -235273529"/>
              <a:gd name="adj3" fmla="val 102126"/>
            </a:avLst>
          </a:prstGeom>
          <a:noFill/>
          <a:ln w="9525" cap="flat" cmpd="sng" algn="ctr">
            <a:solidFill>
              <a:sysClr val="windowText" lastClr="000000"/>
            </a:solidFill>
            <a:prstDash val="sysDot"/>
            <a:miter lim="800000"/>
          </a:ln>
          <a:effectLst/>
        </p:spPr>
      </p:cxnSp>
      <p:sp>
        <p:nvSpPr>
          <p:cNvPr id="72" name="TextBox 71">
            <a:extLst>
              <a:ext uri="{FF2B5EF4-FFF2-40B4-BE49-F238E27FC236}">
                <a16:creationId xmlns:a16="http://schemas.microsoft.com/office/drawing/2014/main" id="{DFC53926-6F30-02E8-3D30-87D2A92432A2}"/>
              </a:ext>
            </a:extLst>
          </p:cNvPr>
          <p:cNvSpPr txBox="1"/>
          <p:nvPr/>
        </p:nvSpPr>
        <p:spPr>
          <a:xfrm>
            <a:off x="4244130" y="6139723"/>
            <a:ext cx="833497" cy="346249"/>
          </a:xfrm>
          <a:prstGeom prst="rect">
            <a:avLst/>
          </a:prstGeom>
          <a:solidFill>
            <a:sysClr val="window" lastClr="FFFFFF"/>
          </a:solidFill>
          <a:ln w="9525" cap="flat" cmpd="sng" algn="ctr">
            <a:solidFill>
              <a:sysClr val="windowText" lastClr="000000"/>
            </a:solidFill>
            <a:prstDash val="sysDot"/>
            <a:miter lim="800000"/>
          </a:ln>
          <a:effectLst/>
        </p:spPr>
        <p:txBody>
          <a:bodyPr wrap="square" rtlCol="0">
            <a:spAutoFit/>
          </a:bodyPr>
          <a:lstStyle/>
          <a:p>
            <a:pPr algn="ctr" defTabSz="754380">
              <a:defRPr/>
            </a:pPr>
            <a:r>
              <a:rPr lang="en-US" sz="825" b="1" kern="0" dirty="0">
                <a:latin typeface="Calibri" panose="020F0502020204030204"/>
              </a:rPr>
              <a:t>Ops. in State #2</a:t>
            </a:r>
          </a:p>
        </p:txBody>
      </p:sp>
      <p:cxnSp>
        <p:nvCxnSpPr>
          <p:cNvPr id="73" name="Straight Connector 72">
            <a:extLst>
              <a:ext uri="{FF2B5EF4-FFF2-40B4-BE49-F238E27FC236}">
                <a16:creationId xmlns:a16="http://schemas.microsoft.com/office/drawing/2014/main" id="{3003EB3F-4276-AB07-BAA6-13E6A7117FE5}"/>
              </a:ext>
            </a:extLst>
          </p:cNvPr>
          <p:cNvCxnSpPr>
            <a:cxnSpLocks/>
            <a:endCxn id="72" idx="0"/>
          </p:cNvCxnSpPr>
          <p:nvPr/>
        </p:nvCxnSpPr>
        <p:spPr>
          <a:xfrm>
            <a:off x="4660879" y="6055127"/>
            <a:ext cx="0" cy="84596"/>
          </a:xfrm>
          <a:prstGeom prst="line">
            <a:avLst/>
          </a:prstGeom>
          <a:noFill/>
          <a:ln w="9525" cap="flat" cmpd="sng" algn="ctr">
            <a:solidFill>
              <a:sysClr val="windowText" lastClr="000000"/>
            </a:solidFill>
            <a:prstDash val="sysDot"/>
            <a:miter lim="800000"/>
          </a:ln>
          <a:effectLst/>
        </p:spPr>
      </p:cxnSp>
      <p:sp>
        <p:nvSpPr>
          <p:cNvPr id="74" name="TextBox 73">
            <a:extLst>
              <a:ext uri="{FF2B5EF4-FFF2-40B4-BE49-F238E27FC236}">
                <a16:creationId xmlns:a16="http://schemas.microsoft.com/office/drawing/2014/main" id="{1FE2497C-4F7D-3812-BDAD-3C459BFC358E}"/>
              </a:ext>
            </a:extLst>
          </p:cNvPr>
          <p:cNvSpPr txBox="1"/>
          <p:nvPr/>
        </p:nvSpPr>
        <p:spPr>
          <a:xfrm>
            <a:off x="6564800" y="6114375"/>
            <a:ext cx="535550" cy="320985"/>
          </a:xfrm>
          <a:prstGeom prst="rect">
            <a:avLst/>
          </a:prstGeom>
          <a:solidFill>
            <a:sysClr val="window" lastClr="FFFFFF"/>
          </a:solidFill>
          <a:ln w="12700" cap="flat" cmpd="sng" algn="ctr">
            <a:solidFill>
              <a:sysClr val="windowText" lastClr="000000"/>
            </a:solidFill>
            <a:prstDash val="sysDot"/>
            <a:miter lim="800000"/>
          </a:ln>
          <a:effectLst/>
        </p:spPr>
        <p:txBody>
          <a:bodyPr wrap="square" rtlCol="0">
            <a:spAutoFit/>
          </a:bodyPr>
          <a:lstStyle/>
          <a:p>
            <a:pPr algn="ctr" defTabSz="754380">
              <a:defRPr/>
            </a:pPr>
            <a:r>
              <a:rPr lang="en-US" sz="743" b="1" kern="0" dirty="0">
                <a:latin typeface="Calibri" panose="020F0502020204030204"/>
              </a:rPr>
              <a:t>Ops. in State #3</a:t>
            </a:r>
          </a:p>
        </p:txBody>
      </p:sp>
      <p:cxnSp>
        <p:nvCxnSpPr>
          <p:cNvPr id="75" name="Straight Connector 74">
            <a:extLst>
              <a:ext uri="{FF2B5EF4-FFF2-40B4-BE49-F238E27FC236}">
                <a16:creationId xmlns:a16="http://schemas.microsoft.com/office/drawing/2014/main" id="{D0F746A6-24AD-E18D-6F4E-740E33552DF5}"/>
              </a:ext>
            </a:extLst>
          </p:cNvPr>
          <p:cNvCxnSpPr>
            <a:cxnSpLocks/>
            <a:stCxn id="34" idx="1"/>
            <a:endCxn id="74" idx="0"/>
          </p:cNvCxnSpPr>
          <p:nvPr/>
        </p:nvCxnSpPr>
        <p:spPr>
          <a:xfrm>
            <a:off x="6832575" y="5947292"/>
            <a:ext cx="0" cy="167083"/>
          </a:xfrm>
          <a:prstGeom prst="line">
            <a:avLst/>
          </a:prstGeom>
          <a:noFill/>
          <a:ln w="12700" cap="flat" cmpd="sng" algn="ctr">
            <a:solidFill>
              <a:sysClr val="windowText" lastClr="000000"/>
            </a:solidFill>
            <a:prstDash val="sysDot"/>
            <a:miter lim="800000"/>
          </a:ln>
          <a:effectLst/>
        </p:spPr>
      </p:cxnSp>
      <p:cxnSp>
        <p:nvCxnSpPr>
          <p:cNvPr id="76" name="Straight Connector 75">
            <a:extLst>
              <a:ext uri="{FF2B5EF4-FFF2-40B4-BE49-F238E27FC236}">
                <a16:creationId xmlns:a16="http://schemas.microsoft.com/office/drawing/2014/main" id="{9D3DFD2B-6B42-6D2F-F4CB-7E56CE59F7B5}"/>
              </a:ext>
            </a:extLst>
          </p:cNvPr>
          <p:cNvCxnSpPr>
            <a:cxnSpLocks/>
            <a:stCxn id="35" idx="1"/>
            <a:endCxn id="78" idx="0"/>
          </p:cNvCxnSpPr>
          <p:nvPr/>
        </p:nvCxnSpPr>
        <p:spPr>
          <a:xfrm>
            <a:off x="7713970" y="5944883"/>
            <a:ext cx="2786" cy="162983"/>
          </a:xfrm>
          <a:prstGeom prst="line">
            <a:avLst/>
          </a:prstGeom>
          <a:noFill/>
          <a:ln w="12700" cap="flat" cmpd="sng" algn="ctr">
            <a:solidFill>
              <a:sysClr val="windowText" lastClr="000000"/>
            </a:solidFill>
            <a:prstDash val="sysDot"/>
            <a:miter lim="800000"/>
          </a:ln>
          <a:effectLst/>
        </p:spPr>
      </p:cxnSp>
      <p:cxnSp>
        <p:nvCxnSpPr>
          <p:cNvPr id="77" name="Straight Connector 76">
            <a:extLst>
              <a:ext uri="{FF2B5EF4-FFF2-40B4-BE49-F238E27FC236}">
                <a16:creationId xmlns:a16="http://schemas.microsoft.com/office/drawing/2014/main" id="{000E1125-7EFE-53A5-135B-8707406E1DA6}"/>
              </a:ext>
            </a:extLst>
          </p:cNvPr>
          <p:cNvCxnSpPr>
            <a:cxnSpLocks/>
            <a:stCxn id="36" idx="1"/>
            <a:endCxn id="79" idx="0"/>
          </p:cNvCxnSpPr>
          <p:nvPr/>
        </p:nvCxnSpPr>
        <p:spPr>
          <a:xfrm>
            <a:off x="8595362" y="5928178"/>
            <a:ext cx="2724" cy="183643"/>
          </a:xfrm>
          <a:prstGeom prst="line">
            <a:avLst/>
          </a:prstGeom>
          <a:noFill/>
          <a:ln w="12700" cap="flat" cmpd="sng" algn="ctr">
            <a:solidFill>
              <a:sysClr val="windowText" lastClr="000000"/>
            </a:solidFill>
            <a:prstDash val="sysDot"/>
            <a:miter lim="800000"/>
          </a:ln>
          <a:effectLst/>
        </p:spPr>
      </p:cxnSp>
      <p:sp>
        <p:nvSpPr>
          <p:cNvPr id="78" name="TextBox 77">
            <a:extLst>
              <a:ext uri="{FF2B5EF4-FFF2-40B4-BE49-F238E27FC236}">
                <a16:creationId xmlns:a16="http://schemas.microsoft.com/office/drawing/2014/main" id="{AB93CF76-E0C1-91BD-9D58-33376B421421}"/>
              </a:ext>
            </a:extLst>
          </p:cNvPr>
          <p:cNvSpPr txBox="1"/>
          <p:nvPr/>
        </p:nvSpPr>
        <p:spPr>
          <a:xfrm>
            <a:off x="7448981" y="6107866"/>
            <a:ext cx="535550" cy="320985"/>
          </a:xfrm>
          <a:prstGeom prst="rect">
            <a:avLst/>
          </a:prstGeom>
          <a:solidFill>
            <a:sysClr val="window" lastClr="FFFFFF"/>
          </a:solidFill>
          <a:ln w="12700" cap="flat" cmpd="sng" algn="ctr">
            <a:solidFill>
              <a:sysClr val="windowText" lastClr="000000"/>
            </a:solidFill>
            <a:prstDash val="sysDot"/>
            <a:miter lim="800000"/>
          </a:ln>
          <a:effectLst/>
        </p:spPr>
        <p:txBody>
          <a:bodyPr wrap="square" rtlCol="0">
            <a:spAutoFit/>
          </a:bodyPr>
          <a:lstStyle/>
          <a:p>
            <a:pPr algn="ctr" defTabSz="754380">
              <a:defRPr/>
            </a:pPr>
            <a:r>
              <a:rPr lang="en-US" sz="743" b="1" kern="0" dirty="0">
                <a:latin typeface="Calibri" panose="020F0502020204030204"/>
              </a:rPr>
              <a:t>Ops. in State #4</a:t>
            </a:r>
          </a:p>
        </p:txBody>
      </p:sp>
      <p:sp>
        <p:nvSpPr>
          <p:cNvPr id="79" name="TextBox 78">
            <a:extLst>
              <a:ext uri="{FF2B5EF4-FFF2-40B4-BE49-F238E27FC236}">
                <a16:creationId xmlns:a16="http://schemas.microsoft.com/office/drawing/2014/main" id="{E707CB34-7E90-9A08-800F-660462A4E69C}"/>
              </a:ext>
            </a:extLst>
          </p:cNvPr>
          <p:cNvSpPr txBox="1"/>
          <p:nvPr/>
        </p:nvSpPr>
        <p:spPr>
          <a:xfrm>
            <a:off x="8330311" y="6111821"/>
            <a:ext cx="535550" cy="320985"/>
          </a:xfrm>
          <a:prstGeom prst="rect">
            <a:avLst/>
          </a:prstGeom>
          <a:solidFill>
            <a:sysClr val="window" lastClr="FFFFFF"/>
          </a:solidFill>
          <a:ln w="12700" cap="flat" cmpd="sng" algn="ctr">
            <a:solidFill>
              <a:sysClr val="windowText" lastClr="000000"/>
            </a:solidFill>
            <a:prstDash val="sysDot"/>
            <a:miter lim="800000"/>
          </a:ln>
          <a:effectLst/>
        </p:spPr>
        <p:txBody>
          <a:bodyPr wrap="square" rtlCol="0">
            <a:spAutoFit/>
          </a:bodyPr>
          <a:lstStyle/>
          <a:p>
            <a:pPr algn="ctr" defTabSz="754380">
              <a:defRPr/>
            </a:pPr>
            <a:r>
              <a:rPr lang="en-US" sz="743" b="1" kern="0" dirty="0">
                <a:latin typeface="Calibri" panose="020F0502020204030204"/>
              </a:rPr>
              <a:t>Ops. in State #5</a:t>
            </a:r>
          </a:p>
        </p:txBody>
      </p:sp>
      <p:pic>
        <p:nvPicPr>
          <p:cNvPr id="80" name="Graphic 79" descr="Theatre outline">
            <a:extLst>
              <a:ext uri="{FF2B5EF4-FFF2-40B4-BE49-F238E27FC236}">
                <a16:creationId xmlns:a16="http://schemas.microsoft.com/office/drawing/2014/main" id="{C9F0D335-E477-19B9-3BAA-7E80F9642E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212" y="4883740"/>
            <a:ext cx="554632" cy="554632"/>
          </a:xfrm>
          <a:prstGeom prst="rect">
            <a:avLst/>
          </a:prstGeom>
        </p:spPr>
      </p:pic>
      <p:sp>
        <p:nvSpPr>
          <p:cNvPr id="81" name="TextBox 80">
            <a:extLst>
              <a:ext uri="{FF2B5EF4-FFF2-40B4-BE49-F238E27FC236}">
                <a16:creationId xmlns:a16="http://schemas.microsoft.com/office/drawing/2014/main" id="{F2A55D50-6750-E09D-0BEB-64C88FDFCBDE}"/>
              </a:ext>
            </a:extLst>
          </p:cNvPr>
          <p:cNvSpPr txBox="1"/>
          <p:nvPr/>
        </p:nvSpPr>
        <p:spPr>
          <a:xfrm>
            <a:off x="413668" y="5022888"/>
            <a:ext cx="543739" cy="193899"/>
          </a:xfrm>
          <a:prstGeom prst="rect">
            <a:avLst/>
          </a:prstGeom>
          <a:noFill/>
        </p:spPr>
        <p:txBody>
          <a:bodyPr wrap="none" rtlCol="0">
            <a:spAutoFit/>
          </a:bodyPr>
          <a:lstStyle/>
          <a:p>
            <a:r>
              <a:rPr lang="en-US" sz="660" b="1" dirty="0">
                <a:solidFill>
                  <a:schemeClr val="bg1"/>
                </a:solidFill>
                <a:latin typeface="Calibri" panose="020F0502020204030204" pitchFamily="34" charset="0"/>
                <a:cs typeface="Calibri" panose="020F0502020204030204" pitchFamily="34" charset="0"/>
              </a:rPr>
              <a:t>Location 1</a:t>
            </a:r>
          </a:p>
        </p:txBody>
      </p:sp>
      <p:cxnSp>
        <p:nvCxnSpPr>
          <p:cNvPr id="82" name="Connector: Elbow 81">
            <a:extLst>
              <a:ext uri="{FF2B5EF4-FFF2-40B4-BE49-F238E27FC236}">
                <a16:creationId xmlns:a16="http://schemas.microsoft.com/office/drawing/2014/main" id="{173CBC09-9173-47ED-72D1-83CC0D59B9F4}"/>
              </a:ext>
            </a:extLst>
          </p:cNvPr>
          <p:cNvCxnSpPr>
            <a:cxnSpLocks/>
            <a:stCxn id="7" idx="3"/>
            <a:endCxn id="26" idx="0"/>
          </p:cNvCxnSpPr>
          <p:nvPr/>
        </p:nvCxnSpPr>
        <p:spPr>
          <a:xfrm rot="5400000">
            <a:off x="3169492" y="1072270"/>
            <a:ext cx="2197602" cy="5432482"/>
          </a:xfrm>
          <a:prstGeom prst="bentConnector3">
            <a:avLst>
              <a:gd name="adj1" fmla="val 50000"/>
            </a:avLst>
          </a:prstGeom>
          <a:noFill/>
          <a:ln w="19050" cap="flat" cmpd="sng" algn="ctr">
            <a:solidFill>
              <a:srgbClr val="7030A0"/>
            </a:solidFill>
            <a:prstDash val="dash"/>
            <a:round/>
            <a:headEnd type="none" w="med" len="med"/>
            <a:tailEnd type="arrow" w="med" len="med"/>
          </a:ln>
          <a:effectLst/>
        </p:spPr>
      </p:cxnSp>
      <p:sp>
        <p:nvSpPr>
          <p:cNvPr id="83" name="TextBox 82">
            <a:extLst>
              <a:ext uri="{FF2B5EF4-FFF2-40B4-BE49-F238E27FC236}">
                <a16:creationId xmlns:a16="http://schemas.microsoft.com/office/drawing/2014/main" id="{3DFB509A-B932-2F9E-742C-6E5ECF345171}"/>
              </a:ext>
            </a:extLst>
          </p:cNvPr>
          <p:cNvSpPr txBox="1"/>
          <p:nvPr/>
        </p:nvSpPr>
        <p:spPr>
          <a:xfrm>
            <a:off x="4427036" y="3587207"/>
            <a:ext cx="894797" cy="225575"/>
          </a:xfrm>
          <a:prstGeom prst="rect">
            <a:avLst/>
          </a:prstGeom>
          <a:noFill/>
        </p:spPr>
        <p:txBody>
          <a:bodyPr wrap="none" rtlCol="0">
            <a:spAutoFit/>
          </a:bodyPr>
          <a:lstStyle/>
          <a:p>
            <a:pPr defTabSz="754380"/>
            <a:r>
              <a:rPr lang="en-US" sz="866" dirty="0">
                <a:solidFill>
                  <a:schemeClr val="bg1"/>
                </a:solidFill>
                <a:latin typeface="Calibri" panose="020F0502020204030204"/>
              </a:rPr>
              <a:t>1</a:t>
            </a:r>
            <a:r>
              <a:rPr lang="en-US" sz="866" baseline="30000" dirty="0">
                <a:solidFill>
                  <a:schemeClr val="bg1"/>
                </a:solidFill>
                <a:latin typeface="Calibri" panose="020F0502020204030204"/>
              </a:rPr>
              <a:t>st</a:t>
            </a:r>
            <a:r>
              <a:rPr lang="en-US" sz="866" dirty="0">
                <a:solidFill>
                  <a:schemeClr val="bg1"/>
                </a:solidFill>
                <a:latin typeface="Calibri" panose="020F0502020204030204"/>
              </a:rPr>
              <a:t> Lien (Loan 2)</a:t>
            </a:r>
          </a:p>
        </p:txBody>
      </p:sp>
      <p:sp>
        <p:nvSpPr>
          <p:cNvPr id="84" name="TextBox 83">
            <a:extLst>
              <a:ext uri="{FF2B5EF4-FFF2-40B4-BE49-F238E27FC236}">
                <a16:creationId xmlns:a16="http://schemas.microsoft.com/office/drawing/2014/main" id="{45B06B6F-E8AE-1A63-1762-8C4FD4E67A53}"/>
              </a:ext>
            </a:extLst>
          </p:cNvPr>
          <p:cNvSpPr txBox="1"/>
          <p:nvPr/>
        </p:nvSpPr>
        <p:spPr>
          <a:xfrm>
            <a:off x="7918924" y="3750025"/>
            <a:ext cx="894797" cy="225575"/>
          </a:xfrm>
          <a:prstGeom prst="rect">
            <a:avLst/>
          </a:prstGeom>
          <a:noFill/>
        </p:spPr>
        <p:txBody>
          <a:bodyPr wrap="none" rtlCol="0">
            <a:spAutoFit/>
          </a:bodyPr>
          <a:lstStyle/>
          <a:p>
            <a:pPr defTabSz="754380"/>
            <a:r>
              <a:rPr lang="en-US" sz="866" dirty="0">
                <a:solidFill>
                  <a:schemeClr val="bg1"/>
                </a:solidFill>
                <a:latin typeface="Calibri" panose="020F0502020204030204"/>
              </a:rPr>
              <a:t>1</a:t>
            </a:r>
            <a:r>
              <a:rPr lang="en-US" sz="866" baseline="30000" dirty="0">
                <a:solidFill>
                  <a:schemeClr val="bg1"/>
                </a:solidFill>
                <a:latin typeface="Calibri" panose="020F0502020204030204"/>
              </a:rPr>
              <a:t>st</a:t>
            </a:r>
            <a:r>
              <a:rPr lang="en-US" sz="866" dirty="0">
                <a:solidFill>
                  <a:schemeClr val="bg1"/>
                </a:solidFill>
                <a:latin typeface="Calibri" panose="020F0502020204030204"/>
              </a:rPr>
              <a:t> Lien (Loan 4)</a:t>
            </a:r>
          </a:p>
        </p:txBody>
      </p:sp>
      <p:cxnSp>
        <p:nvCxnSpPr>
          <p:cNvPr id="85" name="Connector: Elbow 84">
            <a:extLst>
              <a:ext uri="{FF2B5EF4-FFF2-40B4-BE49-F238E27FC236}">
                <a16:creationId xmlns:a16="http://schemas.microsoft.com/office/drawing/2014/main" id="{26199B6F-84BA-8A83-AD65-255A0A90FB45}"/>
              </a:ext>
            </a:extLst>
          </p:cNvPr>
          <p:cNvCxnSpPr>
            <a:cxnSpLocks/>
            <a:endCxn id="7" idx="0"/>
          </p:cNvCxnSpPr>
          <p:nvPr/>
        </p:nvCxnSpPr>
        <p:spPr>
          <a:xfrm flipV="1">
            <a:off x="4002780" y="2025123"/>
            <a:ext cx="2981754" cy="756470"/>
          </a:xfrm>
          <a:prstGeom prst="bentConnector4">
            <a:avLst>
              <a:gd name="adj1" fmla="val 40412"/>
              <a:gd name="adj2" fmla="val 130219"/>
            </a:avLst>
          </a:prstGeom>
          <a:noFill/>
          <a:ln w="19050" cap="flat" cmpd="sng" algn="ctr">
            <a:solidFill>
              <a:srgbClr val="7030A0"/>
            </a:solidFill>
            <a:prstDash val="dash"/>
            <a:round/>
            <a:headEnd type="none" w="med" len="med"/>
            <a:tailEnd type="arrow" w="med" len="med"/>
          </a:ln>
          <a:effectLst/>
        </p:spPr>
      </p:cxnSp>
      <p:sp>
        <p:nvSpPr>
          <p:cNvPr id="86" name="TextBox 85">
            <a:extLst>
              <a:ext uri="{FF2B5EF4-FFF2-40B4-BE49-F238E27FC236}">
                <a16:creationId xmlns:a16="http://schemas.microsoft.com/office/drawing/2014/main" id="{BC635FEA-1CCF-B42C-28B1-E141F0DABABC}"/>
              </a:ext>
            </a:extLst>
          </p:cNvPr>
          <p:cNvSpPr txBox="1"/>
          <p:nvPr/>
        </p:nvSpPr>
        <p:spPr>
          <a:xfrm>
            <a:off x="5213447" y="1602490"/>
            <a:ext cx="1249060" cy="225575"/>
          </a:xfrm>
          <a:prstGeom prst="rect">
            <a:avLst/>
          </a:prstGeom>
          <a:noFill/>
        </p:spPr>
        <p:txBody>
          <a:bodyPr wrap="none" rtlCol="0">
            <a:spAutoFit/>
          </a:bodyPr>
          <a:lstStyle/>
          <a:p>
            <a:pPr defTabSz="754380"/>
            <a:r>
              <a:rPr lang="en-US" sz="866" dirty="0">
                <a:solidFill>
                  <a:schemeClr val="bg1"/>
                </a:solidFill>
                <a:latin typeface="Calibri" panose="020F0502020204030204"/>
              </a:rPr>
              <a:t>Parent Guaranty Loan 2</a:t>
            </a:r>
          </a:p>
        </p:txBody>
      </p:sp>
      <p:sp>
        <p:nvSpPr>
          <p:cNvPr id="87" name="Slide Number Placeholder 3">
            <a:extLst>
              <a:ext uri="{FF2B5EF4-FFF2-40B4-BE49-F238E27FC236}">
                <a16:creationId xmlns:a16="http://schemas.microsoft.com/office/drawing/2014/main" id="{13D87351-D0CF-2158-2804-534F9B65D356}"/>
              </a:ext>
            </a:extLst>
          </p:cNvPr>
          <p:cNvSpPr txBox="1">
            <a:spLocks/>
          </p:cNvSpPr>
          <p:nvPr/>
        </p:nvSpPr>
        <p:spPr>
          <a:xfrm>
            <a:off x="9125099" y="5712775"/>
            <a:ext cx="563755" cy="301228"/>
          </a:xfrm>
          <a:prstGeom prst="rect">
            <a:avLst/>
          </a:prstGeom>
        </p:spPr>
        <p:txBody>
          <a:bodyPr vert="horz" lIns="75438" tIns="37719" rIns="75438" bIns="37719" rtlCol="0" anchor="ctr">
            <a:normAutofit/>
          </a:bodyP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95"/>
              </a:spcAft>
            </a:pPr>
            <a:endParaRPr lang="en-US" sz="743" dirty="0">
              <a:solidFill>
                <a:schemeClr val="bg1"/>
              </a:solidFill>
            </a:endParaRPr>
          </a:p>
        </p:txBody>
      </p:sp>
      <p:sp>
        <p:nvSpPr>
          <p:cNvPr id="238" name="Flowchart: Alternate Process 237">
            <a:extLst>
              <a:ext uri="{FF2B5EF4-FFF2-40B4-BE49-F238E27FC236}">
                <a16:creationId xmlns:a16="http://schemas.microsoft.com/office/drawing/2014/main" id="{60D462ED-AD85-5F89-D081-679F338032C8}"/>
              </a:ext>
            </a:extLst>
          </p:cNvPr>
          <p:cNvSpPr/>
          <p:nvPr/>
        </p:nvSpPr>
        <p:spPr>
          <a:xfrm>
            <a:off x="6523488" y="4889721"/>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8, Inc.</a:t>
            </a:r>
          </a:p>
        </p:txBody>
      </p:sp>
      <p:sp>
        <p:nvSpPr>
          <p:cNvPr id="239" name="Flowchart: Alternate Process 238">
            <a:extLst>
              <a:ext uri="{FF2B5EF4-FFF2-40B4-BE49-F238E27FC236}">
                <a16:creationId xmlns:a16="http://schemas.microsoft.com/office/drawing/2014/main" id="{19B2A31F-F2D4-1CC3-C903-364B7C7C175E}"/>
              </a:ext>
            </a:extLst>
          </p:cNvPr>
          <p:cNvSpPr/>
          <p:nvPr/>
        </p:nvSpPr>
        <p:spPr>
          <a:xfrm>
            <a:off x="7404881" y="4889721"/>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9, Inc.</a:t>
            </a:r>
          </a:p>
        </p:txBody>
      </p:sp>
      <p:sp>
        <p:nvSpPr>
          <p:cNvPr id="240" name="Flowchart: Alternate Process 239">
            <a:extLst>
              <a:ext uri="{FF2B5EF4-FFF2-40B4-BE49-F238E27FC236}">
                <a16:creationId xmlns:a16="http://schemas.microsoft.com/office/drawing/2014/main" id="{CD60FB77-D559-9584-7586-60728B54DC1D}"/>
              </a:ext>
            </a:extLst>
          </p:cNvPr>
          <p:cNvSpPr/>
          <p:nvPr/>
        </p:nvSpPr>
        <p:spPr>
          <a:xfrm>
            <a:off x="8282354" y="4890142"/>
            <a:ext cx="704483"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10, Inc.</a:t>
            </a:r>
          </a:p>
        </p:txBody>
      </p:sp>
      <p:sp>
        <p:nvSpPr>
          <p:cNvPr id="241" name="Flowchart: Alternate Process 240">
            <a:extLst>
              <a:ext uri="{FF2B5EF4-FFF2-40B4-BE49-F238E27FC236}">
                <a16:creationId xmlns:a16="http://schemas.microsoft.com/office/drawing/2014/main" id="{7BD388C6-1316-FEA5-A409-7441F3194345}"/>
              </a:ext>
            </a:extLst>
          </p:cNvPr>
          <p:cNvSpPr/>
          <p:nvPr/>
        </p:nvSpPr>
        <p:spPr>
          <a:xfrm>
            <a:off x="3883226" y="4889721"/>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5, Inc.</a:t>
            </a:r>
          </a:p>
        </p:txBody>
      </p:sp>
      <p:sp>
        <p:nvSpPr>
          <p:cNvPr id="242" name="Flowchart: Alternate Process 241">
            <a:extLst>
              <a:ext uri="{FF2B5EF4-FFF2-40B4-BE49-F238E27FC236}">
                <a16:creationId xmlns:a16="http://schemas.microsoft.com/office/drawing/2014/main" id="{86C9DAB9-5A98-2247-6DEC-5164D0CA8B26}"/>
              </a:ext>
            </a:extLst>
          </p:cNvPr>
          <p:cNvSpPr/>
          <p:nvPr/>
        </p:nvSpPr>
        <p:spPr>
          <a:xfrm>
            <a:off x="4764620" y="4889721"/>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6, Inc.</a:t>
            </a:r>
          </a:p>
        </p:txBody>
      </p:sp>
      <p:sp>
        <p:nvSpPr>
          <p:cNvPr id="243" name="Flowchart: Alternate Process 242">
            <a:extLst>
              <a:ext uri="{FF2B5EF4-FFF2-40B4-BE49-F238E27FC236}">
                <a16:creationId xmlns:a16="http://schemas.microsoft.com/office/drawing/2014/main" id="{2F18A388-C60F-D011-DD70-28194FBE390B}"/>
              </a:ext>
            </a:extLst>
          </p:cNvPr>
          <p:cNvSpPr/>
          <p:nvPr/>
        </p:nvSpPr>
        <p:spPr>
          <a:xfrm>
            <a:off x="5642094" y="4890142"/>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7, Inc.</a:t>
            </a:r>
          </a:p>
        </p:txBody>
      </p:sp>
      <p:sp>
        <p:nvSpPr>
          <p:cNvPr id="244" name="Flowchart: Alternate Process 243">
            <a:extLst>
              <a:ext uri="{FF2B5EF4-FFF2-40B4-BE49-F238E27FC236}">
                <a16:creationId xmlns:a16="http://schemas.microsoft.com/office/drawing/2014/main" id="{16F50FF2-DE73-2010-CDC1-CF4999333923}"/>
              </a:ext>
            </a:extLst>
          </p:cNvPr>
          <p:cNvSpPr/>
          <p:nvPr/>
        </p:nvSpPr>
        <p:spPr>
          <a:xfrm>
            <a:off x="1239045" y="4889721"/>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2, Inc.</a:t>
            </a:r>
          </a:p>
        </p:txBody>
      </p:sp>
      <p:sp>
        <p:nvSpPr>
          <p:cNvPr id="245" name="Flowchart: Alternate Process 244">
            <a:extLst>
              <a:ext uri="{FF2B5EF4-FFF2-40B4-BE49-F238E27FC236}">
                <a16:creationId xmlns:a16="http://schemas.microsoft.com/office/drawing/2014/main" id="{86F7675A-A4CF-1F84-3512-FF91606D164F}"/>
              </a:ext>
            </a:extLst>
          </p:cNvPr>
          <p:cNvSpPr/>
          <p:nvPr/>
        </p:nvSpPr>
        <p:spPr>
          <a:xfrm>
            <a:off x="2120439" y="4886149"/>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3, Inc.</a:t>
            </a:r>
          </a:p>
        </p:txBody>
      </p:sp>
      <p:sp>
        <p:nvSpPr>
          <p:cNvPr id="246" name="Flowchart: Alternate Process 245">
            <a:extLst>
              <a:ext uri="{FF2B5EF4-FFF2-40B4-BE49-F238E27FC236}">
                <a16:creationId xmlns:a16="http://schemas.microsoft.com/office/drawing/2014/main" id="{05258307-50F9-82FF-EB7E-4965EE6DEBF2}"/>
              </a:ext>
            </a:extLst>
          </p:cNvPr>
          <p:cNvSpPr/>
          <p:nvPr/>
        </p:nvSpPr>
        <p:spPr>
          <a:xfrm>
            <a:off x="3001832" y="4889721"/>
            <a:ext cx="626014" cy="376769"/>
          </a:xfrm>
          <a:prstGeom prst="flowChartAlternateProcess">
            <a:avLst/>
          </a:prstGeom>
          <a:gradFill rotWithShape="1">
            <a:gsLst>
              <a:gs pos="0">
                <a:srgbClr val="5ECCF3">
                  <a:satMod val="103000"/>
                  <a:lumMod val="102000"/>
                  <a:tint val="94000"/>
                </a:srgbClr>
              </a:gs>
              <a:gs pos="50000">
                <a:srgbClr val="5ECCF3">
                  <a:satMod val="110000"/>
                  <a:lumMod val="100000"/>
                  <a:shade val="100000"/>
                </a:srgbClr>
              </a:gs>
              <a:gs pos="100000">
                <a:srgbClr val="5ECCF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754380">
              <a:defRPr/>
            </a:pPr>
            <a:r>
              <a:rPr lang="en-US" sz="1155" b="1" kern="0" dirty="0">
                <a:solidFill>
                  <a:schemeClr val="bg1"/>
                </a:solidFill>
                <a:latin typeface="Calibri" panose="020F0502020204030204"/>
              </a:rPr>
              <a:t>Loc 4, Inc.</a:t>
            </a:r>
          </a:p>
        </p:txBody>
      </p:sp>
      <p:sp>
        <p:nvSpPr>
          <p:cNvPr id="247" name="Rectangle: Top Corners Snipped 246">
            <a:extLst>
              <a:ext uri="{FF2B5EF4-FFF2-40B4-BE49-F238E27FC236}">
                <a16:creationId xmlns:a16="http://schemas.microsoft.com/office/drawing/2014/main" id="{08BB4AF6-5D6C-7714-4AC4-8145361C3C2B}"/>
              </a:ext>
            </a:extLst>
          </p:cNvPr>
          <p:cNvSpPr/>
          <p:nvPr/>
        </p:nvSpPr>
        <p:spPr>
          <a:xfrm>
            <a:off x="7400962" y="5570523"/>
            <a:ext cx="626015" cy="376769"/>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kern="0" dirty="0">
                <a:ln w="0"/>
                <a:solidFill>
                  <a:schemeClr val="bg1"/>
                </a:solidFill>
                <a:effectLst>
                  <a:outerShdw blurRad="38100" dist="19050" dir="2700000" algn="tl" rotWithShape="0">
                    <a:prstClr val="black">
                      <a:alpha val="40000"/>
                    </a:prstClr>
                  </a:outerShdw>
                </a:effectLst>
                <a:latin typeface="Calibri" panose="020F0502020204030204"/>
              </a:rPr>
              <a:t>LL 6</a:t>
            </a:r>
            <a:endParaRPr lang="en-US" sz="907" kern="0" dirty="0">
              <a:ln w="0"/>
              <a:solidFill>
                <a:schemeClr val="bg1"/>
              </a:solidFill>
              <a:effectLst>
                <a:outerShdw blurRad="38100" dist="19050" dir="2700000" algn="tl" rotWithShape="0">
                  <a:prstClr val="black">
                    <a:alpha val="40000"/>
                  </a:prstClr>
                </a:outerShdw>
              </a:effectLst>
              <a:latin typeface="Calibri" panose="020F0502020204030204"/>
            </a:endParaRPr>
          </a:p>
        </p:txBody>
      </p:sp>
      <p:sp>
        <p:nvSpPr>
          <p:cNvPr id="248" name="Rectangle: Top Corners Snipped 247">
            <a:extLst>
              <a:ext uri="{FF2B5EF4-FFF2-40B4-BE49-F238E27FC236}">
                <a16:creationId xmlns:a16="http://schemas.microsoft.com/office/drawing/2014/main" id="{04E67E95-DCE9-D4D2-B021-05E25E1F47FC}"/>
              </a:ext>
            </a:extLst>
          </p:cNvPr>
          <p:cNvSpPr/>
          <p:nvPr/>
        </p:nvSpPr>
        <p:spPr>
          <a:xfrm>
            <a:off x="8282354" y="5553818"/>
            <a:ext cx="626015" cy="376769"/>
          </a:xfrm>
          <a:prstGeom prst="snip2Same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defTabSz="754380">
              <a:defRPr/>
            </a:pPr>
            <a:r>
              <a:rPr lang="en-US" sz="1155" b="1" kern="0" dirty="0">
                <a:solidFill>
                  <a:schemeClr val="bg1"/>
                </a:solidFill>
                <a:latin typeface="Calibri" panose="020F0502020204030204"/>
              </a:rPr>
              <a:t>LL 3</a:t>
            </a:r>
            <a:endParaRPr lang="en-US" sz="907" b="1" kern="0" dirty="0">
              <a:solidFill>
                <a:schemeClr val="bg1"/>
              </a:solidFill>
              <a:latin typeface="Calibri" panose="020F0502020204030204"/>
            </a:endParaRPr>
          </a:p>
        </p:txBody>
      </p:sp>
      <p:sp>
        <p:nvSpPr>
          <p:cNvPr id="322" name="TextBox 321">
            <a:extLst>
              <a:ext uri="{FF2B5EF4-FFF2-40B4-BE49-F238E27FC236}">
                <a16:creationId xmlns:a16="http://schemas.microsoft.com/office/drawing/2014/main" id="{BFEE35BE-6744-D366-D37D-DAD435BE4A47}"/>
              </a:ext>
            </a:extLst>
          </p:cNvPr>
          <p:cNvSpPr txBox="1"/>
          <p:nvPr/>
        </p:nvSpPr>
        <p:spPr>
          <a:xfrm>
            <a:off x="8907678" y="1017910"/>
            <a:ext cx="3484441" cy="2677656"/>
          </a:xfrm>
          <a:prstGeom prst="rect">
            <a:avLst/>
          </a:prstGeom>
          <a:noFill/>
        </p:spPr>
        <p:txBody>
          <a:bodyPr wrap="square" rtlCol="0">
            <a:spAutoFit/>
          </a:bodyPr>
          <a:lstStyle/>
          <a:p>
            <a:pPr defTabSz="754380"/>
            <a:r>
              <a:rPr lang="en-US" sz="1400" b="1" dirty="0">
                <a:solidFill>
                  <a:schemeClr val="bg1"/>
                </a:solidFill>
                <a:latin typeface="Calibri" panose="020F0502020204030204"/>
              </a:rPr>
              <a:t>General Notes:</a:t>
            </a:r>
          </a:p>
          <a:p>
            <a:pPr defTabSz="754380"/>
            <a:endParaRPr lang="en-US" sz="1400" b="1" dirty="0">
              <a:solidFill>
                <a:schemeClr val="bg1"/>
              </a:solidFill>
              <a:latin typeface="Calibri" panose="020F0502020204030204"/>
            </a:endParaRPr>
          </a:p>
          <a:p>
            <a:pPr marL="188595" indent="-188595" defTabSz="754380">
              <a:buFontTx/>
              <a:buAutoNum type="arabicParenBoth"/>
            </a:pPr>
            <a:r>
              <a:rPr lang="en-US" sz="1400" b="1" dirty="0">
                <a:solidFill>
                  <a:schemeClr val="bg1"/>
                </a:solidFill>
                <a:latin typeface="Calibri" panose="020F0502020204030204"/>
              </a:rPr>
              <a:t> Each operating company lease guarantied by HoldCo as parent</a:t>
            </a:r>
          </a:p>
          <a:p>
            <a:pPr marL="188595" indent="-188595" defTabSz="754380">
              <a:buFontTx/>
              <a:buAutoNum type="arabicParenBoth"/>
            </a:pPr>
            <a:endParaRPr lang="en-US" sz="1400" b="1" dirty="0">
              <a:solidFill>
                <a:schemeClr val="bg1"/>
              </a:solidFill>
              <a:latin typeface="Calibri" panose="020F0502020204030204"/>
            </a:endParaRPr>
          </a:p>
          <a:p>
            <a:pPr marL="188595" indent="-188595" defTabSz="754380">
              <a:buFontTx/>
              <a:buAutoNum type="arabicParenBoth"/>
            </a:pPr>
            <a:r>
              <a:rPr lang="en-US" sz="1400" b="1" dirty="0">
                <a:solidFill>
                  <a:schemeClr val="bg1"/>
                </a:solidFill>
                <a:latin typeface="Calibri" panose="020F0502020204030204"/>
              </a:rPr>
              <a:t> Founder personally guarantied some leases</a:t>
            </a:r>
          </a:p>
          <a:p>
            <a:pPr marL="188595" indent="-188595" defTabSz="754380">
              <a:buFontTx/>
              <a:buAutoNum type="arabicParenBoth"/>
            </a:pPr>
            <a:endParaRPr lang="en-US" sz="1400" b="1" dirty="0">
              <a:solidFill>
                <a:schemeClr val="bg1"/>
              </a:solidFill>
              <a:latin typeface="Calibri" panose="020F0502020204030204"/>
            </a:endParaRPr>
          </a:p>
          <a:p>
            <a:pPr marL="188595" indent="-188595" defTabSz="754380">
              <a:buFontTx/>
              <a:buAutoNum type="arabicParenBoth"/>
            </a:pPr>
            <a:r>
              <a:rPr lang="en-US" sz="1400" b="1" dirty="0">
                <a:solidFill>
                  <a:schemeClr val="bg1"/>
                </a:solidFill>
                <a:latin typeface="Calibri" panose="020F0502020204030204"/>
              </a:rPr>
              <a:t> Other leases have large L/C</a:t>
            </a:r>
          </a:p>
          <a:p>
            <a:pPr marL="188595" indent="-188595" defTabSz="754380">
              <a:buFontTx/>
              <a:buAutoNum type="arabicParenBoth"/>
            </a:pPr>
            <a:endParaRPr lang="en-US" sz="1400" b="1" dirty="0">
              <a:solidFill>
                <a:schemeClr val="bg1"/>
              </a:solidFill>
              <a:latin typeface="Calibri" panose="020F0502020204030204"/>
            </a:endParaRPr>
          </a:p>
          <a:p>
            <a:pPr marL="188595" indent="-188595" defTabSz="754380">
              <a:buFontTx/>
              <a:buAutoNum type="arabicParenBoth"/>
            </a:pPr>
            <a:r>
              <a:rPr lang="en-US" sz="1400" b="1" dirty="0">
                <a:solidFill>
                  <a:schemeClr val="bg1"/>
                </a:solidFill>
                <a:latin typeface="Calibri" panose="020F0502020204030204"/>
              </a:rPr>
              <a:t> Bank 2 has guaranty from HoldCo as parent</a:t>
            </a:r>
          </a:p>
        </p:txBody>
      </p:sp>
      <p:pic>
        <p:nvPicPr>
          <p:cNvPr id="88" name="Picture 87">
            <a:extLst>
              <a:ext uri="{FF2B5EF4-FFF2-40B4-BE49-F238E27FC236}">
                <a16:creationId xmlns:a16="http://schemas.microsoft.com/office/drawing/2014/main" id="{496CAD2F-F630-F54B-1D38-B9E08A1A4927}"/>
              </a:ext>
            </a:extLst>
          </p:cNvPr>
          <p:cNvPicPr>
            <a:picLocks noChangeAspect="1"/>
          </p:cNvPicPr>
          <p:nvPr/>
        </p:nvPicPr>
        <p:blipFill>
          <a:blip r:embed="rId5"/>
          <a:stretch>
            <a:fillRect/>
          </a:stretch>
        </p:blipFill>
        <p:spPr>
          <a:xfrm>
            <a:off x="10413457" y="12192"/>
            <a:ext cx="1484924" cy="646949"/>
          </a:xfrm>
          <a:prstGeom prst="rect">
            <a:avLst/>
          </a:prstGeom>
        </p:spPr>
      </p:pic>
      <p:sp>
        <p:nvSpPr>
          <p:cNvPr id="89" name="Slide Number Placeholder 21">
            <a:extLst>
              <a:ext uri="{FF2B5EF4-FFF2-40B4-BE49-F238E27FC236}">
                <a16:creationId xmlns:a16="http://schemas.microsoft.com/office/drawing/2014/main" id="{9A599C0B-4231-42A9-34E5-1B2B740107A3}"/>
              </a:ext>
            </a:extLst>
          </p:cNvPr>
          <p:cNvSpPr txBox="1">
            <a:spLocks/>
          </p:cNvSpPr>
          <p:nvPr/>
        </p:nvSpPr>
        <p:spPr>
          <a:xfrm>
            <a:off x="9315450" y="61087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5880FE-EB54-494A-9A0E-9E90B1F0DDED}"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347272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C9B0422C-E094-42FA-3681-E42BA44E5860}"/>
              </a:ext>
            </a:extLst>
          </p:cNvPr>
          <p:cNvSpPr txBox="1">
            <a:spLocks/>
          </p:cNvSpPr>
          <p:nvPr/>
        </p:nvSpPr>
        <p:spPr>
          <a:xfrm>
            <a:off x="590331" y="284481"/>
            <a:ext cx="7760918" cy="7442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bg1"/>
                </a:solidFill>
                <a:latin typeface="Georgia" panose="02040502050405020303" pitchFamily="18" charset="0"/>
              </a:rPr>
              <a:t>Key Factors That Drive Strategy</a:t>
            </a:r>
            <a:br>
              <a:rPr lang="en-US" sz="2800">
                <a:solidFill>
                  <a:schemeClr val="bg1"/>
                </a:solidFill>
                <a:latin typeface="Georgia" panose="02040502050405020303" pitchFamily="18" charset="0"/>
              </a:rPr>
            </a:br>
            <a:endParaRPr lang="en-US" sz="2800" dirty="0">
              <a:solidFill>
                <a:schemeClr val="bg1"/>
              </a:solidFill>
              <a:latin typeface="Georgia" panose="02040502050405020303" pitchFamily="18" charset="0"/>
            </a:endParaRPr>
          </a:p>
        </p:txBody>
      </p:sp>
      <p:sp>
        <p:nvSpPr>
          <p:cNvPr id="4" name="Content Placeholder 2">
            <a:extLst>
              <a:ext uri="{FF2B5EF4-FFF2-40B4-BE49-F238E27FC236}">
                <a16:creationId xmlns:a16="http://schemas.microsoft.com/office/drawing/2014/main" id="{9D2A4362-FE76-5FD4-52F7-6B37AC8D62AC}"/>
              </a:ext>
            </a:extLst>
          </p:cNvPr>
          <p:cNvSpPr txBox="1">
            <a:spLocks/>
          </p:cNvSpPr>
          <p:nvPr/>
        </p:nvSpPr>
        <p:spPr>
          <a:xfrm>
            <a:off x="601663" y="1183704"/>
            <a:ext cx="5270499" cy="513137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latin typeface="Helvetica" panose="020B0604020202020204" pitchFamily="34" charset="0"/>
                <a:cs typeface="Helvetica" panose="020B0604020202020204" pitchFamily="34" charset="0"/>
              </a:rPr>
              <a:t>Desired result</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Nature, level, and causes of distress</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Customer concentration risk, flight risk, dependency</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Level of stakeholder support (vendors, other creditors)</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Size, location, ownership structure</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Liquidity position v. cash burn  </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Whether there are unencumbered assets</a:t>
            </a:r>
          </a:p>
          <a:p>
            <a:endParaRPr lang="en-US" sz="1800" dirty="0">
              <a:solidFill>
                <a:schemeClr val="bg1"/>
              </a:solidFill>
              <a:latin typeface="Helvetica" panose="020B0604020202020204" pitchFamily="34" charset="0"/>
              <a:cs typeface="Helvetica" panose="020B0604020202020204" pitchFamily="34" charset="0"/>
            </a:endParaRPr>
          </a:p>
        </p:txBody>
      </p:sp>
      <p:sp>
        <p:nvSpPr>
          <p:cNvPr id="5" name="Content Placeholder 2">
            <a:extLst>
              <a:ext uri="{FF2B5EF4-FFF2-40B4-BE49-F238E27FC236}">
                <a16:creationId xmlns:a16="http://schemas.microsoft.com/office/drawing/2014/main" id="{E5B7527E-7222-4158-061D-AFFB90EB042C}"/>
              </a:ext>
            </a:extLst>
          </p:cNvPr>
          <p:cNvSpPr txBox="1">
            <a:spLocks/>
          </p:cNvSpPr>
          <p:nvPr/>
        </p:nvSpPr>
        <p:spPr>
          <a:xfrm>
            <a:off x="6193921" y="1183704"/>
            <a:ext cx="3892042" cy="4490592"/>
          </a:xfrm>
          <a:prstGeom prst="rect">
            <a:avLst/>
          </a:prstGeom>
        </p:spPr>
        <p:txBody>
          <a:bodyPr vert="horz" lIns="75438" tIns="37719" rIns="75438" bIns="37719"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panose="05000000000000000000" pitchFamily="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panose="05000000000000000000" pitchFamily="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bg1"/>
              </a:buClr>
              <a:buSzPct val="150000"/>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Macro trends</a:t>
            </a:r>
          </a:p>
          <a:p>
            <a:pPr>
              <a:buClr>
                <a:schemeClr val="bg1"/>
              </a:buClr>
              <a:buSzPct val="150000"/>
              <a:buFont typeface="Arial" panose="020B0604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a:p>
            <a:pPr>
              <a:buClr>
                <a:schemeClr val="bg1"/>
              </a:buClr>
              <a:buSzPct val="150000"/>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Liquidation v. going concern value</a:t>
            </a:r>
          </a:p>
          <a:p>
            <a:pPr>
              <a:buClr>
                <a:schemeClr val="bg1"/>
              </a:buClr>
              <a:buSzPct val="150000"/>
              <a:buFont typeface="Arial" panose="020B0604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a:p>
            <a:pPr>
              <a:buClr>
                <a:schemeClr val="bg1"/>
              </a:buClr>
              <a:buSzPct val="150000"/>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Tax implications (e.g., CODI)</a:t>
            </a:r>
          </a:p>
          <a:p>
            <a:pPr>
              <a:buClr>
                <a:schemeClr val="bg1"/>
              </a:buClr>
              <a:buSzPct val="150000"/>
              <a:buFont typeface="Arial" panose="020B0604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a:p>
            <a:pPr>
              <a:buClr>
                <a:schemeClr val="bg1"/>
              </a:buClr>
              <a:buSzPct val="150000"/>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Lender litigation risk </a:t>
            </a:r>
          </a:p>
          <a:p>
            <a:pPr>
              <a:buClr>
                <a:schemeClr val="bg1"/>
              </a:buClr>
              <a:buSzPct val="150000"/>
              <a:buFont typeface="Arial" panose="020B0604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a:p>
            <a:pPr>
              <a:buClr>
                <a:schemeClr val="bg1"/>
              </a:buClr>
              <a:buSzPct val="150000"/>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Existence of PGs / Collectability</a:t>
            </a:r>
          </a:p>
          <a:p>
            <a:pPr>
              <a:buClr>
                <a:schemeClr val="bg1"/>
              </a:buClr>
              <a:buSzPct val="150000"/>
              <a:buFont typeface="Arial" panose="020B0604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a:p>
            <a:pPr>
              <a:buClr>
                <a:schemeClr val="bg1"/>
              </a:buClr>
              <a:buSzPct val="150000"/>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Fiduciary duties</a:t>
            </a:r>
          </a:p>
          <a:p>
            <a:pPr>
              <a:buClr>
                <a:schemeClr val="bg1"/>
              </a:buClr>
              <a:buFont typeface="Arial" panose="020B0604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E596B329-5730-BB45-3EC3-2783CEC09C87}"/>
              </a:ext>
            </a:extLst>
          </p:cNvPr>
          <p:cNvPicPr>
            <a:picLocks noChangeAspect="1"/>
          </p:cNvPicPr>
          <p:nvPr/>
        </p:nvPicPr>
        <p:blipFill>
          <a:blip r:embed="rId3"/>
          <a:stretch>
            <a:fillRect/>
          </a:stretch>
        </p:blipFill>
        <p:spPr>
          <a:xfrm>
            <a:off x="10413457" y="24384"/>
            <a:ext cx="1484924" cy="646949"/>
          </a:xfrm>
          <a:prstGeom prst="rect">
            <a:avLst/>
          </a:prstGeom>
        </p:spPr>
      </p:pic>
      <p:sp>
        <p:nvSpPr>
          <p:cNvPr id="7" name="Slide Number Placeholder 6">
            <a:extLst>
              <a:ext uri="{FF2B5EF4-FFF2-40B4-BE49-F238E27FC236}">
                <a16:creationId xmlns:a16="http://schemas.microsoft.com/office/drawing/2014/main" id="{CDB7A441-083B-A015-E98A-F7E8985E14E5}"/>
              </a:ext>
            </a:extLst>
          </p:cNvPr>
          <p:cNvSpPr>
            <a:spLocks noGrp="1"/>
          </p:cNvSpPr>
          <p:nvPr>
            <p:ph type="sldNum" sz="quarter" idx="12"/>
          </p:nvPr>
        </p:nvSpPr>
        <p:spPr>
          <a:xfrm>
            <a:off x="9239250" y="6108700"/>
            <a:ext cx="2743200" cy="365125"/>
          </a:xfrm>
        </p:spPr>
        <p:txBody>
          <a:bodyPr/>
          <a:lstStyle/>
          <a:p>
            <a:fld id="{0D5880FE-EB54-494A-9A0E-9E90B1F0DDED}" type="slidenum">
              <a:rPr lang="en-US" smtClean="0">
                <a:solidFill>
                  <a:schemeClr val="bg1"/>
                </a:solidFill>
              </a:rPr>
              <a:t>28</a:t>
            </a:fld>
            <a:endParaRPr lang="en-US" dirty="0">
              <a:solidFill>
                <a:schemeClr val="bg1"/>
              </a:solidFill>
            </a:endParaRPr>
          </a:p>
        </p:txBody>
      </p:sp>
    </p:spTree>
    <p:extLst>
      <p:ext uri="{BB962C8B-B14F-4D97-AF65-F5344CB8AC3E}">
        <p14:creationId xmlns:p14="http://schemas.microsoft.com/office/powerpoint/2010/main" val="2179606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5">
            <a:extLst>
              <a:ext uri="{FF2B5EF4-FFF2-40B4-BE49-F238E27FC236}">
                <a16:creationId xmlns:a16="http://schemas.microsoft.com/office/drawing/2014/main" id="{B896EA2F-4269-9ABB-ACA0-A269693D320B}"/>
              </a:ext>
            </a:extLst>
          </p:cNvPr>
          <p:cNvSpPr txBox="1">
            <a:spLocks/>
          </p:cNvSpPr>
          <p:nvPr/>
        </p:nvSpPr>
        <p:spPr>
          <a:xfrm>
            <a:off x="767804" y="2461111"/>
            <a:ext cx="5328196" cy="9678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a:solidFill>
                  <a:schemeClr val="bg1"/>
                </a:solidFill>
                <a:latin typeface="Georgia" panose="02040502050405020303" pitchFamily="18" charset="0"/>
              </a:rPr>
              <a:t>Options Abound</a:t>
            </a: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130325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4169A8EB-253B-8D25-1A61-B09C33D0FEA0}"/>
              </a:ext>
            </a:extLst>
          </p:cNvPr>
          <p:cNvSpPr txBox="1">
            <a:spLocks/>
          </p:cNvSpPr>
          <p:nvPr/>
        </p:nvSpPr>
        <p:spPr>
          <a:xfrm>
            <a:off x="386861" y="160615"/>
            <a:ext cx="9481359" cy="6608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dirty="0">
                <a:solidFill>
                  <a:schemeClr val="bg1"/>
                </a:solidFill>
                <a:latin typeface="Georgia" panose="02040502050405020303" pitchFamily="18" charset="0"/>
              </a:rPr>
              <a:t>Bare Bone Board Basics – for the Private Company</a:t>
            </a:r>
          </a:p>
        </p:txBody>
      </p:sp>
      <p:sp>
        <p:nvSpPr>
          <p:cNvPr id="5" name="Text Placeholder 2">
            <a:extLst>
              <a:ext uri="{FF2B5EF4-FFF2-40B4-BE49-F238E27FC236}">
                <a16:creationId xmlns:a16="http://schemas.microsoft.com/office/drawing/2014/main" id="{319B7128-BA79-9C69-EC23-69F609B53D9E}"/>
              </a:ext>
            </a:extLst>
          </p:cNvPr>
          <p:cNvSpPr txBox="1">
            <a:spLocks/>
          </p:cNvSpPr>
          <p:nvPr/>
        </p:nvSpPr>
        <p:spPr>
          <a:xfrm>
            <a:off x="386861" y="992912"/>
            <a:ext cx="9479209" cy="426097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Series Overview &amp; Preview – Welcome to the (Boardroom) Jungle</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Public v. Private &amp; Fiduciary v. Advisory: Different Boards for Different Situations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Where the Board’s Duties Stop &amp; the C-Suite’s Duties Begin: An Overview of a Board’s Functions &amp; Fiduciary Duties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How to Conduct an Effective Board Meeting</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Committees of a Board &amp; Work Between Board Meetings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Recruiting &amp; Remunerating Directors &amp; What Directors Should Do Before Saying “Yes”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9">
                  <a:extLst>
                    <a:ext uri="{A12FA001-AC4F-418D-AE19-62706E023703}">
                      <ahyp:hlinkClr xmlns:ahyp="http://schemas.microsoft.com/office/drawing/2018/hyperlinkcolor" val="tx"/>
                    </a:ext>
                  </a:extLst>
                </a:hlinkClick>
              </a:rPr>
              <a:t>Special Issues Require Special Attention: Retaining Experts &amp; Conducting Investigations</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0">
                  <a:extLst>
                    <a:ext uri="{A12FA001-AC4F-418D-AE19-62706E023703}">
                      <ahyp:hlinkClr xmlns:ahyp="http://schemas.microsoft.com/office/drawing/2018/hyperlinkcolor" val="tx"/>
                    </a:ext>
                  </a:extLst>
                </a:hlinkClick>
              </a:rPr>
              <a:t>Soft Skills Workshop: Leadership, Communication &amp; Trust </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1">
                  <a:extLst>
                    <a:ext uri="{A12FA001-AC4F-418D-AE19-62706E023703}">
                      <ahyp:hlinkClr xmlns:ahyp="http://schemas.microsoft.com/office/drawing/2018/hyperlinkcolor" val="tx"/>
                    </a:ext>
                  </a:extLst>
                </a:hlinkClick>
              </a:rPr>
              <a:t>Enterprise Risk Management</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2">
                  <a:extLst>
                    <a:ext uri="{A12FA001-AC4F-418D-AE19-62706E023703}">
                      <ahyp:hlinkClr xmlns:ahyp="http://schemas.microsoft.com/office/drawing/2018/hyperlinkcolor" val="tx"/>
                    </a:ext>
                  </a:extLst>
                </a:hlinkClick>
              </a:rPr>
              <a:t>Going into Executive Session </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3">
                  <a:extLst>
                    <a:ext uri="{A12FA001-AC4F-418D-AE19-62706E023703}">
                      <ahyp:hlinkClr xmlns:ahyp="http://schemas.microsoft.com/office/drawing/2018/hyperlinkcolor" val="tx"/>
                    </a:ext>
                  </a:extLst>
                </a:hlinkClick>
              </a:rPr>
              <a:t>The Workings of the Audit Committee</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hlinkClick r:id="rId14">
                  <a:extLst>
                    <a:ext uri="{A12FA001-AC4F-418D-AE19-62706E023703}">
                      <ahyp:hlinkClr xmlns:ahyp="http://schemas.microsoft.com/office/drawing/2018/hyperlinkcolor" val="tx"/>
                    </a:ext>
                  </a:extLst>
                </a:hlinkClick>
              </a:rPr>
              <a:t>The Workings of the Compensation Committee</a:t>
            </a:r>
            <a:endParaRPr lang="en-US" sz="1400" dirty="0">
              <a:solidFill>
                <a:schemeClr val="bg1"/>
              </a:solidFill>
              <a:latin typeface="Helvetica" panose="020B0604020202020204" pitchFamily="34" charset="0"/>
              <a:cs typeface="Helvetica" panose="020B0604020202020204" pitchFamily="34" charset="0"/>
            </a:endParaRP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rPr>
              <a:t>Advising Companies that Are or May Be Insolvent- January 25 </a:t>
            </a: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rPr>
              <a:t>Special Committees for Special Considerations- February 22</a:t>
            </a: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rPr>
              <a:t>Comparing the LLC Manager &amp; the Corporate Director- March 22, 2023</a:t>
            </a:r>
          </a:p>
          <a:p>
            <a:pPr marL="342454" indent="-342454">
              <a:lnSpc>
                <a:spcPct val="100000"/>
              </a:lnSpc>
              <a:spcBef>
                <a:spcPts val="0"/>
              </a:spcBef>
              <a:spcAft>
                <a:spcPts val="799"/>
              </a:spcAft>
              <a:buFont typeface="+mj-lt"/>
              <a:buAutoNum type="arabicPeriod"/>
            </a:pPr>
            <a:r>
              <a:rPr lang="en-US" sz="1400" dirty="0">
                <a:solidFill>
                  <a:schemeClr val="bg1"/>
                </a:solidFill>
                <a:latin typeface="Helvetica" panose="020B0604020202020204" pitchFamily="34" charset="0"/>
                <a:cs typeface="Helvetica" panose="020B0604020202020204" pitchFamily="34" charset="0"/>
              </a:rPr>
              <a:t>The Essential Guide to D&amp;O Insurance- TBD</a:t>
            </a:r>
          </a:p>
        </p:txBody>
      </p:sp>
      <p:pic>
        <p:nvPicPr>
          <p:cNvPr id="2" name="Picture 1">
            <a:extLst>
              <a:ext uri="{FF2B5EF4-FFF2-40B4-BE49-F238E27FC236}">
                <a16:creationId xmlns:a16="http://schemas.microsoft.com/office/drawing/2014/main" id="{B14D115B-3FB1-F247-2CC4-0B5517939A7A}"/>
              </a:ext>
            </a:extLst>
          </p:cNvPr>
          <p:cNvPicPr>
            <a:picLocks noChangeAspect="1"/>
          </p:cNvPicPr>
          <p:nvPr/>
        </p:nvPicPr>
        <p:blipFill>
          <a:blip r:embed="rId15"/>
          <a:stretch>
            <a:fillRect/>
          </a:stretch>
        </p:blipFill>
        <p:spPr>
          <a:xfrm>
            <a:off x="10413457" y="24384"/>
            <a:ext cx="1484924" cy="646949"/>
          </a:xfrm>
          <a:prstGeom prst="rect">
            <a:avLst/>
          </a:prstGeom>
        </p:spPr>
      </p:pic>
      <p:sp>
        <p:nvSpPr>
          <p:cNvPr id="6" name="Slide Number Placeholder 5">
            <a:extLst>
              <a:ext uri="{FF2B5EF4-FFF2-40B4-BE49-F238E27FC236}">
                <a16:creationId xmlns:a16="http://schemas.microsoft.com/office/drawing/2014/main" id="{CE99EB29-7FB7-A104-BDCD-A38BC8DCD0D2}"/>
              </a:ext>
            </a:extLst>
          </p:cNvPr>
          <p:cNvSpPr>
            <a:spLocks noGrp="1"/>
          </p:cNvSpPr>
          <p:nvPr>
            <p:ph type="sldNum" sz="quarter" idx="12"/>
          </p:nvPr>
        </p:nvSpPr>
        <p:spPr>
          <a:xfrm>
            <a:off x="9155181" y="6099676"/>
            <a:ext cx="2743200" cy="365125"/>
          </a:xfrm>
        </p:spPr>
        <p:txBody>
          <a:bodyPr/>
          <a:lstStyle/>
          <a:p>
            <a:fld id="{0D5880FE-EB54-494A-9A0E-9E90B1F0DDED}"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537931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6A78A4ED-0A98-AE62-0A12-913C010C7CC6}"/>
              </a:ext>
            </a:extLst>
          </p:cNvPr>
          <p:cNvSpPr txBox="1">
            <a:spLocks/>
          </p:cNvSpPr>
          <p:nvPr/>
        </p:nvSpPr>
        <p:spPr>
          <a:xfrm>
            <a:off x="-857250" y="340673"/>
            <a:ext cx="6583610" cy="5880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Georgia" panose="02040502050405020303" pitchFamily="18" charset="0"/>
              </a:rPr>
              <a:t>Out of Court Workout</a:t>
            </a:r>
          </a:p>
        </p:txBody>
      </p:sp>
      <p:sp>
        <p:nvSpPr>
          <p:cNvPr id="5" name="Rectangle 4">
            <a:extLst>
              <a:ext uri="{FF2B5EF4-FFF2-40B4-BE49-F238E27FC236}">
                <a16:creationId xmlns:a16="http://schemas.microsoft.com/office/drawing/2014/main" id="{0403E8D8-AD6E-4F54-BDF5-808C86F41097}"/>
              </a:ext>
            </a:extLst>
          </p:cNvPr>
          <p:cNvSpPr/>
          <p:nvPr/>
        </p:nvSpPr>
        <p:spPr>
          <a:xfrm>
            <a:off x="694372" y="1268079"/>
            <a:ext cx="10449878" cy="930255"/>
          </a:xfrm>
          <a:prstGeom prst="rect">
            <a:avLst/>
          </a:prstGeom>
        </p:spPr>
        <p:txBody>
          <a:bodyPr wrap="square">
            <a:spAutoFit/>
          </a:bodyPr>
          <a:lstStyle/>
          <a:p>
            <a:pPr marL="285750" indent="-285750">
              <a:spcAft>
                <a:spcPts val="495"/>
              </a:spcAf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Since it may be difficult to obtain consent of nearly all creditors as required for a composition, a company may opt to seek concessions solely from its financial creditors (bank, equipment </a:t>
            </a:r>
            <a:r>
              <a:rPr lang="en-US" dirty="0" err="1">
                <a:solidFill>
                  <a:schemeClr val="bg1"/>
                </a:solidFill>
                <a:latin typeface="Helvetica" panose="020B0604020202020204" pitchFamily="34" charset="0"/>
                <a:cs typeface="Helvetica" panose="020B0604020202020204" pitchFamily="34" charset="0"/>
              </a:rPr>
              <a:t>lessors</a:t>
            </a:r>
            <a:r>
              <a:rPr lang="en-US" dirty="0">
                <a:solidFill>
                  <a:schemeClr val="bg1"/>
                </a:solidFill>
                <a:latin typeface="Helvetica" panose="020B0604020202020204" pitchFamily="34" charset="0"/>
                <a:cs typeface="Helvetica" panose="020B0604020202020204" pitchFamily="34" charset="0"/>
              </a:rPr>
              <a:t>, bondholders, etc.)</a:t>
            </a:r>
          </a:p>
        </p:txBody>
      </p:sp>
      <p:sp>
        <p:nvSpPr>
          <p:cNvPr id="6" name="Rectangle 5">
            <a:extLst>
              <a:ext uri="{FF2B5EF4-FFF2-40B4-BE49-F238E27FC236}">
                <a16:creationId xmlns:a16="http://schemas.microsoft.com/office/drawing/2014/main" id="{A4BB19AD-711C-A798-EF97-08D50471715F}"/>
              </a:ext>
            </a:extLst>
          </p:cNvPr>
          <p:cNvSpPr/>
          <p:nvPr/>
        </p:nvSpPr>
        <p:spPr>
          <a:xfrm>
            <a:off x="1505356" y="2591190"/>
            <a:ext cx="8013383" cy="369332"/>
          </a:xfrm>
          <a:prstGeom prst="rect">
            <a:avLst/>
          </a:prstGeom>
        </p:spPr>
        <p:txBody>
          <a:bodyPr wrap="square">
            <a:spAutoFit/>
          </a:bodyPr>
          <a:lstStyle/>
          <a:p>
            <a:pPr algn="ctr">
              <a:spcAft>
                <a:spcPts val="495"/>
              </a:spcAft>
            </a:pPr>
            <a:r>
              <a:rPr lang="en-US" b="1" dirty="0">
                <a:solidFill>
                  <a:schemeClr val="bg1"/>
                </a:solidFill>
                <a:latin typeface="Helvetica" panose="020B0604020202020204" pitchFamily="34" charset="0"/>
                <a:cs typeface="Helvetica" panose="020B0604020202020204" pitchFamily="34" charset="0"/>
              </a:rPr>
              <a:t>A Workout Agreement will restructure the debt of a particular creditor</a:t>
            </a:r>
          </a:p>
        </p:txBody>
      </p:sp>
      <p:graphicFrame>
        <p:nvGraphicFramePr>
          <p:cNvPr id="7" name="Diagram 6">
            <a:extLst>
              <a:ext uri="{FF2B5EF4-FFF2-40B4-BE49-F238E27FC236}">
                <a16:creationId xmlns:a16="http://schemas.microsoft.com/office/drawing/2014/main" id="{010730FB-CF5A-B4E5-7EAE-A1AC8472F60C}"/>
              </a:ext>
            </a:extLst>
          </p:cNvPr>
          <p:cNvGraphicFramePr/>
          <p:nvPr>
            <p:extLst>
              <p:ext uri="{D42A27DB-BD31-4B8C-83A1-F6EECF244321}">
                <p14:modId xmlns:p14="http://schemas.microsoft.com/office/powerpoint/2010/main" val="1240966745"/>
              </p:ext>
            </p:extLst>
          </p:nvPr>
        </p:nvGraphicFramePr>
        <p:xfrm>
          <a:off x="842486" y="3258521"/>
          <a:ext cx="10449878" cy="264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B98FCA9-0CFA-4046-293D-1EB520B49C2D}"/>
              </a:ext>
            </a:extLst>
          </p:cNvPr>
          <p:cNvPicPr>
            <a:picLocks noChangeAspect="1"/>
          </p:cNvPicPr>
          <p:nvPr/>
        </p:nvPicPr>
        <p:blipFill>
          <a:blip r:embed="rId8"/>
          <a:stretch>
            <a:fillRect/>
          </a:stretch>
        </p:blipFill>
        <p:spPr>
          <a:xfrm>
            <a:off x="10413457" y="12192"/>
            <a:ext cx="1484924" cy="646949"/>
          </a:xfrm>
          <a:prstGeom prst="rect">
            <a:avLst/>
          </a:prstGeom>
        </p:spPr>
      </p:pic>
      <p:sp>
        <p:nvSpPr>
          <p:cNvPr id="8" name="Slide Number Placeholder 7">
            <a:extLst>
              <a:ext uri="{FF2B5EF4-FFF2-40B4-BE49-F238E27FC236}">
                <a16:creationId xmlns:a16="http://schemas.microsoft.com/office/drawing/2014/main" id="{D3628719-DD3A-4DD9-5C18-D656D6B73FE0}"/>
              </a:ext>
            </a:extLst>
          </p:cNvPr>
          <p:cNvSpPr>
            <a:spLocks noGrp="1"/>
          </p:cNvSpPr>
          <p:nvPr>
            <p:ph type="sldNum" sz="quarter" idx="12"/>
          </p:nvPr>
        </p:nvSpPr>
        <p:spPr>
          <a:xfrm>
            <a:off x="9277350" y="6146800"/>
            <a:ext cx="2743200" cy="365125"/>
          </a:xfrm>
        </p:spPr>
        <p:txBody>
          <a:bodyPr/>
          <a:lstStyle/>
          <a:p>
            <a:fld id="{0D5880FE-EB54-494A-9A0E-9E90B1F0DDED}" type="slidenum">
              <a:rPr lang="en-US" smtClean="0">
                <a:solidFill>
                  <a:schemeClr val="bg1"/>
                </a:solidFill>
              </a:rPr>
              <a:t>30</a:t>
            </a:fld>
            <a:endParaRPr lang="en-US" dirty="0">
              <a:solidFill>
                <a:schemeClr val="bg1"/>
              </a:solidFill>
            </a:endParaRPr>
          </a:p>
        </p:txBody>
      </p:sp>
    </p:spTree>
    <p:extLst>
      <p:ext uri="{BB962C8B-B14F-4D97-AF65-F5344CB8AC3E}">
        <p14:creationId xmlns:p14="http://schemas.microsoft.com/office/powerpoint/2010/main" val="4096415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0F8C6473-566B-A537-65A0-A94A23F446D4}"/>
              </a:ext>
            </a:extLst>
          </p:cNvPr>
          <p:cNvSpPr txBox="1">
            <a:spLocks/>
          </p:cNvSpPr>
          <p:nvPr/>
        </p:nvSpPr>
        <p:spPr>
          <a:xfrm>
            <a:off x="0" y="296812"/>
            <a:ext cx="3136207" cy="6474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Georgia" panose="02040502050405020303" pitchFamily="18" charset="0"/>
              </a:rPr>
              <a:t>‘Naked’ Sale</a:t>
            </a:r>
          </a:p>
        </p:txBody>
      </p:sp>
      <p:sp>
        <p:nvSpPr>
          <p:cNvPr id="5" name="Rectangle 4">
            <a:extLst>
              <a:ext uri="{FF2B5EF4-FFF2-40B4-BE49-F238E27FC236}">
                <a16:creationId xmlns:a16="http://schemas.microsoft.com/office/drawing/2014/main" id="{03FEF1DB-2301-20FD-0167-1A03DB275442}"/>
              </a:ext>
            </a:extLst>
          </p:cNvPr>
          <p:cNvSpPr/>
          <p:nvPr/>
        </p:nvSpPr>
        <p:spPr>
          <a:xfrm>
            <a:off x="641036" y="1101428"/>
            <a:ext cx="9890760" cy="650947"/>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Debtor sells its assets, generally to a secured lender, or to a third party (potentially to its own shareholders) with the consent of the secured lender.</a:t>
            </a:r>
          </a:p>
        </p:txBody>
      </p:sp>
      <p:sp>
        <p:nvSpPr>
          <p:cNvPr id="6" name="TextBox 5">
            <a:extLst>
              <a:ext uri="{FF2B5EF4-FFF2-40B4-BE49-F238E27FC236}">
                <a16:creationId xmlns:a16="http://schemas.microsoft.com/office/drawing/2014/main" id="{40896781-0790-C663-0E46-65E72AADF6D5}"/>
              </a:ext>
            </a:extLst>
          </p:cNvPr>
          <p:cNvSpPr txBox="1"/>
          <p:nvPr/>
        </p:nvSpPr>
        <p:spPr>
          <a:xfrm>
            <a:off x="1737360" y="2341863"/>
            <a:ext cx="8717280" cy="3063146"/>
          </a:xfrm>
          <a:prstGeom prst="rect">
            <a:avLst/>
          </a:prstGeom>
          <a:noFill/>
          <a:ln w="19050">
            <a:solidFill>
              <a:schemeClr val="lt1">
                <a:hueOff val="0"/>
                <a:satOff val="0"/>
                <a:lumOff val="0"/>
              </a:schemeClr>
            </a:solidFill>
          </a:ln>
        </p:spPr>
        <p:txBody>
          <a:bodyPr wrap="square" rtlCol="0">
            <a:spAutoFit/>
          </a:bodyPr>
          <a:lstStyle/>
          <a:p>
            <a:r>
              <a:rPr lang="en-US" sz="1650" b="1" dirty="0">
                <a:solidFill>
                  <a:schemeClr val="bg1"/>
                </a:solidFill>
                <a:latin typeface="Helvetica" panose="020B0604020202020204" pitchFamily="34" charset="0"/>
                <a:cs typeface="Helvetica" panose="020B0604020202020204" pitchFamily="34" charset="0"/>
              </a:rPr>
              <a:t>Advantages</a:t>
            </a:r>
          </a:p>
          <a:p>
            <a:pPr lvl="1">
              <a:buFont typeface="Arial" pitchFamily="34" charset="0"/>
              <a:buChar char="•"/>
            </a:pPr>
            <a:r>
              <a:rPr lang="en-US" sz="1650" dirty="0">
                <a:solidFill>
                  <a:schemeClr val="bg1"/>
                </a:solidFill>
                <a:latin typeface="Helvetica" panose="020B0604020202020204" pitchFamily="34" charset="0"/>
                <a:cs typeface="Helvetica" panose="020B0604020202020204" pitchFamily="34" charset="0"/>
              </a:rPr>
              <a:t> Quick and relatively inexpensive method of liquidating a business</a:t>
            </a:r>
          </a:p>
          <a:p>
            <a:pPr lvl="1">
              <a:buFont typeface="Arial" pitchFamily="34" charset="0"/>
              <a:buChar char="•"/>
            </a:pPr>
            <a:r>
              <a:rPr lang="en-US" sz="1650" dirty="0">
                <a:solidFill>
                  <a:schemeClr val="bg1"/>
                </a:solidFill>
                <a:latin typeface="Helvetica" panose="020B0604020202020204" pitchFamily="34" charset="0"/>
                <a:cs typeface="Helvetica" panose="020B0604020202020204" pitchFamily="34" charset="0"/>
              </a:rPr>
              <a:t> May also serve as a quick method for the sale of a company as a going concern</a:t>
            </a:r>
          </a:p>
          <a:p>
            <a:endParaRPr lang="en-US" sz="1650" dirty="0">
              <a:solidFill>
                <a:schemeClr val="bg1"/>
              </a:solidFill>
              <a:latin typeface="Helvetica" panose="020B0604020202020204" pitchFamily="34" charset="0"/>
              <a:cs typeface="Helvetica" panose="020B0604020202020204" pitchFamily="34" charset="0"/>
            </a:endParaRPr>
          </a:p>
          <a:p>
            <a:r>
              <a:rPr lang="en-US" sz="1650" b="1" dirty="0">
                <a:solidFill>
                  <a:schemeClr val="bg1"/>
                </a:solidFill>
                <a:latin typeface="Helvetica" panose="020B0604020202020204" pitchFamily="34" charset="0"/>
                <a:cs typeface="Helvetica" panose="020B0604020202020204" pitchFamily="34" charset="0"/>
              </a:rPr>
              <a:t>Disadvantages</a:t>
            </a:r>
          </a:p>
          <a:p>
            <a:pPr lvl="1">
              <a:buFont typeface="Arial" pitchFamily="34" charset="0"/>
              <a:buChar char="•"/>
            </a:pPr>
            <a:r>
              <a:rPr lang="en-US" sz="1650" dirty="0">
                <a:solidFill>
                  <a:schemeClr val="bg1"/>
                </a:solidFill>
                <a:latin typeface="Helvetica" panose="020B0604020202020204" pitchFamily="34" charset="0"/>
                <a:cs typeface="Helvetica" panose="020B0604020202020204" pitchFamily="34" charset="0"/>
              </a:rPr>
              <a:t> Requires consent of all lienholders</a:t>
            </a:r>
          </a:p>
          <a:p>
            <a:pPr lvl="1">
              <a:buFont typeface="Arial" pitchFamily="34" charset="0"/>
              <a:buChar char="•"/>
            </a:pPr>
            <a:r>
              <a:rPr lang="en-US" sz="1650" dirty="0">
                <a:solidFill>
                  <a:schemeClr val="bg1"/>
                </a:solidFill>
                <a:latin typeface="Helvetica" panose="020B0604020202020204" pitchFamily="34" charset="0"/>
                <a:cs typeface="Helvetica" panose="020B0604020202020204" pitchFamily="34" charset="0"/>
              </a:rPr>
              <a:t> Treatment and impact of unsecured creditors.</a:t>
            </a:r>
          </a:p>
          <a:p>
            <a:pPr lvl="1">
              <a:buFont typeface="Arial" pitchFamily="34" charset="0"/>
              <a:buChar char="•"/>
            </a:pPr>
            <a:r>
              <a:rPr lang="en-US" sz="1650" dirty="0">
                <a:solidFill>
                  <a:schemeClr val="bg1"/>
                </a:solidFill>
                <a:latin typeface="Helvetica" panose="020B0604020202020204" pitchFamily="34" charset="0"/>
                <a:cs typeface="Helvetica" panose="020B0604020202020204" pitchFamily="34" charset="0"/>
              </a:rPr>
              <a:t> Possibility of being deemed a fraudulent transfer</a:t>
            </a:r>
          </a:p>
          <a:p>
            <a:pPr lvl="1">
              <a:buFont typeface="Arial" pitchFamily="34" charset="0"/>
              <a:buChar char="•"/>
            </a:pPr>
            <a:r>
              <a:rPr lang="en-US" sz="1650" dirty="0">
                <a:solidFill>
                  <a:schemeClr val="bg1"/>
                </a:solidFill>
                <a:latin typeface="Helvetica" panose="020B0604020202020204" pitchFamily="34" charset="0"/>
                <a:cs typeface="Helvetica" panose="020B0604020202020204" pitchFamily="34" charset="0"/>
              </a:rPr>
              <a:t> Breach of fiduciary duty concerns for board of directors of debtor</a:t>
            </a:r>
          </a:p>
          <a:p>
            <a:endParaRPr lang="en-US" sz="1485" dirty="0">
              <a:solidFill>
                <a:schemeClr val="bg1"/>
              </a:solidFill>
              <a:latin typeface="Helvetica" panose="020B0604020202020204" pitchFamily="34" charset="0"/>
              <a:cs typeface="Helvetica" panose="020B0604020202020204" pitchFamily="34" charset="0"/>
            </a:endParaRPr>
          </a:p>
          <a:p>
            <a:endParaRPr lang="en-US" sz="1485" dirty="0">
              <a:solidFill>
                <a:schemeClr val="bg1"/>
              </a:solidFill>
              <a:latin typeface="Helvetica" panose="020B0604020202020204" pitchFamily="34" charset="0"/>
              <a:cs typeface="Helvetica" panose="020B0604020202020204" pitchFamily="34" charset="0"/>
            </a:endParaRPr>
          </a:p>
          <a:p>
            <a:endParaRPr lang="en-US" sz="1485" dirty="0">
              <a:solidFill>
                <a:schemeClr val="bg1"/>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51474602-607A-D6B7-6988-2EAF88861C8B}"/>
              </a:ext>
            </a:extLst>
          </p:cNvPr>
          <p:cNvPicPr>
            <a:picLocks noChangeAspect="1"/>
          </p:cNvPicPr>
          <p:nvPr/>
        </p:nvPicPr>
        <p:blipFill>
          <a:blip r:embed="rId3"/>
          <a:stretch>
            <a:fillRect/>
          </a:stretch>
        </p:blipFill>
        <p:spPr>
          <a:xfrm>
            <a:off x="10413457" y="12192"/>
            <a:ext cx="1484924" cy="646949"/>
          </a:xfrm>
          <a:prstGeom prst="rect">
            <a:avLst/>
          </a:prstGeom>
        </p:spPr>
      </p:pic>
      <p:sp>
        <p:nvSpPr>
          <p:cNvPr id="7" name="Slide Number Placeholder 6">
            <a:extLst>
              <a:ext uri="{FF2B5EF4-FFF2-40B4-BE49-F238E27FC236}">
                <a16:creationId xmlns:a16="http://schemas.microsoft.com/office/drawing/2014/main" id="{8B572EEA-A361-85AE-8FF9-2B1328632345}"/>
              </a:ext>
            </a:extLst>
          </p:cNvPr>
          <p:cNvSpPr>
            <a:spLocks noGrp="1"/>
          </p:cNvSpPr>
          <p:nvPr>
            <p:ph type="sldNum" sz="quarter" idx="12"/>
          </p:nvPr>
        </p:nvSpPr>
        <p:spPr>
          <a:xfrm>
            <a:off x="9258300" y="6146800"/>
            <a:ext cx="2743200" cy="365125"/>
          </a:xfrm>
        </p:spPr>
        <p:txBody>
          <a:bodyPr/>
          <a:lstStyle/>
          <a:p>
            <a:fld id="{0D5880FE-EB54-494A-9A0E-9E90B1F0DDED}" type="slidenum">
              <a:rPr lang="en-US" smtClean="0">
                <a:solidFill>
                  <a:schemeClr val="bg1"/>
                </a:solidFill>
              </a:rPr>
              <a:t>31</a:t>
            </a:fld>
            <a:endParaRPr lang="en-US" dirty="0">
              <a:solidFill>
                <a:schemeClr val="bg1"/>
              </a:solidFill>
            </a:endParaRPr>
          </a:p>
        </p:txBody>
      </p:sp>
    </p:spTree>
    <p:extLst>
      <p:ext uri="{BB962C8B-B14F-4D97-AF65-F5344CB8AC3E}">
        <p14:creationId xmlns:p14="http://schemas.microsoft.com/office/powerpoint/2010/main" val="841320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5">
            <a:extLst>
              <a:ext uri="{FF2B5EF4-FFF2-40B4-BE49-F238E27FC236}">
                <a16:creationId xmlns:a16="http://schemas.microsoft.com/office/drawing/2014/main" id="{B584FD3A-19AD-BD0B-AA51-44CEFFBB58C3}"/>
              </a:ext>
            </a:extLst>
          </p:cNvPr>
          <p:cNvSpPr txBox="1">
            <a:spLocks/>
          </p:cNvSpPr>
          <p:nvPr/>
        </p:nvSpPr>
        <p:spPr>
          <a:xfrm>
            <a:off x="1024275" y="2461111"/>
            <a:ext cx="5328196" cy="9678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dirty="0">
                <a:solidFill>
                  <a:schemeClr val="bg1"/>
                </a:solidFill>
                <a:latin typeface="Georgia" panose="02040502050405020303" pitchFamily="18" charset="0"/>
              </a:rPr>
              <a:t>Article 9 Sale</a:t>
            </a:r>
          </a:p>
        </p:txBody>
      </p:sp>
    </p:spTree>
    <p:extLst>
      <p:ext uri="{BB962C8B-B14F-4D97-AF65-F5344CB8AC3E}">
        <p14:creationId xmlns:p14="http://schemas.microsoft.com/office/powerpoint/2010/main" val="3982378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261C9562-A5CC-BD28-F569-161CE86A49D3}"/>
              </a:ext>
            </a:extLst>
          </p:cNvPr>
          <p:cNvSpPr txBox="1">
            <a:spLocks/>
          </p:cNvSpPr>
          <p:nvPr/>
        </p:nvSpPr>
        <p:spPr>
          <a:xfrm>
            <a:off x="-2964143" y="154306"/>
            <a:ext cx="9535981" cy="757159"/>
          </a:xfrm>
          <a:prstGeom prst="rect">
            <a:avLst/>
          </a:prstGeom>
        </p:spPr>
        <p:txBody>
          <a:bodyPr vert="horz" lIns="75438" tIns="37719" rIns="75438" bIns="37719" rtlCol="0" anchor="ctr">
            <a:normAutofit fontScale="97500"/>
          </a:bodyPr>
          <a:lstStyle/>
          <a:p>
            <a:pPr algn="ctr" defTabSz="754380">
              <a:spcBef>
                <a:spcPct val="0"/>
              </a:spcBef>
              <a:defRPr/>
            </a:pPr>
            <a:r>
              <a:rPr lang="en-US" sz="2800" dirty="0">
                <a:solidFill>
                  <a:schemeClr val="bg1"/>
                </a:solidFill>
                <a:latin typeface="Georgia" panose="02040502050405020303" pitchFamily="18" charset="0"/>
                <a:ea typeface="+mj-ea"/>
                <a:cs typeface="+mj-cs"/>
              </a:rPr>
              <a:t>Article 9 Sales</a:t>
            </a:r>
          </a:p>
        </p:txBody>
      </p:sp>
      <p:sp>
        <p:nvSpPr>
          <p:cNvPr id="5" name="Content Placeholder 17">
            <a:extLst>
              <a:ext uri="{FF2B5EF4-FFF2-40B4-BE49-F238E27FC236}">
                <a16:creationId xmlns:a16="http://schemas.microsoft.com/office/drawing/2014/main" id="{8FBAD514-6A5E-863D-145F-DFDBE1713292}"/>
              </a:ext>
            </a:extLst>
          </p:cNvPr>
          <p:cNvSpPr txBox="1">
            <a:spLocks/>
          </p:cNvSpPr>
          <p:nvPr/>
        </p:nvSpPr>
        <p:spPr>
          <a:xfrm>
            <a:off x="674254" y="1064488"/>
            <a:ext cx="10512859" cy="5336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latin typeface="Helvetica" panose="020B0604020202020204" pitchFamily="34" charset="0"/>
                <a:cs typeface="Helvetica" panose="020B0604020202020204" pitchFamily="34" charset="0"/>
              </a:rPr>
              <a:t>Fast and inexpensive way to sell a secured creditor’s collateral</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UCC permits a secured party to take possession of its collateral and, without removing the collateral from the debtor’s premises, dispose of it</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Sale must be commercially reasonable</a:t>
            </a:r>
          </a:p>
          <a:p>
            <a:pPr marL="0" indent="0">
              <a:buNone/>
            </a:pPr>
            <a:r>
              <a:rPr lang="en-US" sz="1800" dirty="0">
                <a:solidFill>
                  <a:schemeClr val="bg1"/>
                </a:solidFill>
                <a:latin typeface="Helvetica" panose="020B0604020202020204" pitchFamily="34" charset="0"/>
                <a:cs typeface="Helvetica" panose="020B0604020202020204" pitchFamily="34" charset="0"/>
              </a:rPr>
              <a:t>	</a:t>
            </a:r>
          </a:p>
          <a:p>
            <a:r>
              <a:rPr lang="en-US" sz="1800" dirty="0">
                <a:solidFill>
                  <a:schemeClr val="bg1"/>
                </a:solidFill>
                <a:latin typeface="Helvetica" panose="020B0604020202020204" pitchFamily="34" charset="0"/>
                <a:cs typeface="Helvetica" panose="020B0604020202020204" pitchFamily="34" charset="0"/>
              </a:rPr>
              <a:t>The secured party may purchase the collateral at a public sale but not at a private sale unless the collateral has a public market where the price can be readily ascertained</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The secured party must notify the debtor and any other guarantors or obligors as well as other junior secured parties</a:t>
            </a:r>
          </a:p>
          <a:p>
            <a:pPr marL="0" indent="0">
              <a:buNone/>
            </a:pPr>
            <a:endParaRPr lang="en-US" sz="1800"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When the rules are followed, all of Debtor’s rights in collateral are transferred and subordinate security interests are discharged. A good faith purchaser for value takes title free and clear even when secured party fails to strictly comply with the statutes	</a:t>
            </a:r>
          </a:p>
          <a:p>
            <a:endParaRPr lang="en-US" sz="1800" dirty="0">
              <a:solidFill>
                <a:schemeClr val="bg1"/>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184C1276-E8A4-71B3-F13F-250986A6C8FA}"/>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2659FD1A-F99B-5358-9861-6190ECE9E0F8}"/>
              </a:ext>
            </a:extLst>
          </p:cNvPr>
          <p:cNvSpPr>
            <a:spLocks noGrp="1"/>
          </p:cNvSpPr>
          <p:nvPr>
            <p:ph type="sldNum" sz="quarter" idx="12"/>
          </p:nvPr>
        </p:nvSpPr>
        <p:spPr>
          <a:xfrm>
            <a:off x="9315450" y="6146800"/>
            <a:ext cx="2743200" cy="365125"/>
          </a:xfrm>
        </p:spPr>
        <p:txBody>
          <a:bodyPr/>
          <a:lstStyle/>
          <a:p>
            <a:fld id="{0D5880FE-EB54-494A-9A0E-9E90B1F0DDED}" type="slidenum">
              <a:rPr lang="en-US" smtClean="0">
                <a:solidFill>
                  <a:schemeClr val="bg1"/>
                </a:solidFill>
              </a:rPr>
              <a:t>33</a:t>
            </a:fld>
            <a:endParaRPr lang="en-US" dirty="0">
              <a:solidFill>
                <a:schemeClr val="bg1"/>
              </a:solidFill>
            </a:endParaRPr>
          </a:p>
        </p:txBody>
      </p:sp>
    </p:spTree>
    <p:extLst>
      <p:ext uri="{BB962C8B-B14F-4D97-AF65-F5344CB8AC3E}">
        <p14:creationId xmlns:p14="http://schemas.microsoft.com/office/powerpoint/2010/main" val="470866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AE11397F-5297-56DD-99DB-B42931E99209}"/>
              </a:ext>
            </a:extLst>
          </p:cNvPr>
          <p:cNvSpPr txBox="1">
            <a:spLocks/>
          </p:cNvSpPr>
          <p:nvPr/>
        </p:nvSpPr>
        <p:spPr>
          <a:xfrm>
            <a:off x="647481" y="341632"/>
            <a:ext cx="7760918" cy="6584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bg1"/>
                </a:solidFill>
                <a:latin typeface="Georgia" panose="02040502050405020303" pitchFamily="18" charset="0"/>
              </a:rPr>
              <a:t>Friendly Foreclosure or Surrender	</a:t>
            </a:r>
            <a:endParaRPr lang="en-US" sz="2800" dirty="0">
              <a:solidFill>
                <a:schemeClr val="bg1"/>
              </a:solidFill>
              <a:latin typeface="Georgia" panose="02040502050405020303" pitchFamily="18" charset="0"/>
            </a:endParaRPr>
          </a:p>
        </p:txBody>
      </p:sp>
      <p:sp>
        <p:nvSpPr>
          <p:cNvPr id="5" name="Content Placeholder 2">
            <a:extLst>
              <a:ext uri="{FF2B5EF4-FFF2-40B4-BE49-F238E27FC236}">
                <a16:creationId xmlns:a16="http://schemas.microsoft.com/office/drawing/2014/main" id="{08D34501-C8F2-D82C-7981-54AFF3748003}"/>
              </a:ext>
            </a:extLst>
          </p:cNvPr>
          <p:cNvSpPr txBox="1">
            <a:spLocks/>
          </p:cNvSpPr>
          <p:nvPr/>
        </p:nvSpPr>
        <p:spPr>
          <a:xfrm>
            <a:off x="290293" y="1197599"/>
            <a:ext cx="10596782" cy="47548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90" lvl="1" indent="-342900"/>
            <a:r>
              <a:rPr lang="en-US" sz="1800" dirty="0">
                <a:solidFill>
                  <a:schemeClr val="bg1"/>
                </a:solidFill>
                <a:latin typeface="Helvetica" panose="020B0604020202020204" pitchFamily="34" charset="0"/>
                <a:cs typeface="Helvetica" panose="020B0604020202020204" pitchFamily="34" charset="0"/>
              </a:rPr>
              <a:t>Friendly Foreclosure</a:t>
            </a:r>
          </a:p>
          <a:p>
            <a:pPr marL="377190" lvl="1" indent="0">
              <a:buNone/>
            </a:pPr>
            <a:endParaRPr lang="en-US" sz="1800" dirty="0">
              <a:solidFill>
                <a:schemeClr val="bg1"/>
              </a:solidFill>
              <a:latin typeface="Helvetica" panose="020B0604020202020204" pitchFamily="34" charset="0"/>
              <a:cs typeface="Helvetica" panose="020B0604020202020204" pitchFamily="34" charset="0"/>
            </a:endParaRPr>
          </a:p>
          <a:p>
            <a:pPr marL="1177290" lvl="2" indent="-342900"/>
            <a:r>
              <a:rPr lang="en-US" sz="1800" dirty="0">
                <a:solidFill>
                  <a:schemeClr val="bg1"/>
                </a:solidFill>
                <a:latin typeface="Helvetica" panose="020B0604020202020204" pitchFamily="34" charset="0"/>
                <a:cs typeface="Helvetica" panose="020B0604020202020204" pitchFamily="34" charset="0"/>
              </a:rPr>
              <a:t>A term to describe foreclosure which Borrower cooperates with</a:t>
            </a:r>
          </a:p>
          <a:p>
            <a:pPr marL="1177290" lvl="2" indent="-342900"/>
            <a:r>
              <a:rPr lang="en-US" sz="1800" dirty="0">
                <a:solidFill>
                  <a:schemeClr val="bg1"/>
                </a:solidFill>
                <a:latin typeface="Helvetica" panose="020B0604020202020204" pitchFamily="34" charset="0"/>
                <a:cs typeface="Helvetica" panose="020B0604020202020204" pitchFamily="34" charset="0"/>
              </a:rPr>
              <a:t>Borrower’s cooperation can help make foreclosure fast and inexpensive </a:t>
            </a:r>
          </a:p>
          <a:p>
            <a:pPr marL="834390" lvl="2" indent="0">
              <a:buNone/>
            </a:pPr>
            <a:endParaRPr lang="en-US" sz="1800" dirty="0">
              <a:solidFill>
                <a:schemeClr val="bg1"/>
              </a:solidFill>
              <a:latin typeface="Helvetica" panose="020B0604020202020204" pitchFamily="34" charset="0"/>
              <a:cs typeface="Helvetica" panose="020B0604020202020204" pitchFamily="34" charset="0"/>
            </a:endParaRPr>
          </a:p>
          <a:p>
            <a:pPr marL="720090" lvl="1" indent="-342900"/>
            <a:r>
              <a:rPr lang="en-US" sz="1800" dirty="0">
                <a:solidFill>
                  <a:schemeClr val="bg1"/>
                </a:solidFill>
                <a:latin typeface="Helvetica" panose="020B0604020202020204" pitchFamily="34" charset="0"/>
                <a:cs typeface="Helvetica" panose="020B0604020202020204" pitchFamily="34" charset="0"/>
              </a:rPr>
              <a:t>Surrender in Satisfaction</a:t>
            </a:r>
          </a:p>
          <a:p>
            <a:pPr marL="377190" lvl="1" indent="0">
              <a:buNone/>
            </a:pPr>
            <a:endParaRPr lang="en-US" sz="1800" dirty="0">
              <a:solidFill>
                <a:schemeClr val="bg1"/>
              </a:solidFill>
              <a:latin typeface="Helvetica" panose="020B0604020202020204" pitchFamily="34" charset="0"/>
              <a:cs typeface="Helvetica" panose="020B0604020202020204" pitchFamily="34" charset="0"/>
            </a:endParaRPr>
          </a:p>
          <a:p>
            <a:pPr marL="1367314" lvl="2" indent="-424339"/>
            <a:r>
              <a:rPr lang="en-US" sz="1800" dirty="0">
                <a:solidFill>
                  <a:schemeClr val="bg1"/>
                </a:solidFill>
                <a:latin typeface="Helvetica" panose="020B0604020202020204" pitchFamily="34" charset="0"/>
                <a:cs typeface="Helvetica" panose="020B0604020202020204" pitchFamily="34" charset="0"/>
              </a:rPr>
              <a:t>UCC Art. 9-620 permits lender to accept debtor’s surrender of collateral in full or partial satisfaction of debt</a:t>
            </a:r>
          </a:p>
          <a:p>
            <a:pPr marL="1367314" lvl="2" indent="-424339"/>
            <a:r>
              <a:rPr lang="en-US" sz="1800" dirty="0">
                <a:solidFill>
                  <a:schemeClr val="bg1"/>
                </a:solidFill>
                <a:latin typeface="Helvetica" panose="020B0604020202020204" pitchFamily="34" charset="0"/>
                <a:cs typeface="Helvetica" panose="020B0604020202020204" pitchFamily="34" charset="0"/>
              </a:rPr>
              <a:t>Must meet specific requirements, including:</a:t>
            </a:r>
          </a:p>
          <a:p>
            <a:pPr marL="1367314" lvl="2" indent="-424339"/>
            <a:r>
              <a:rPr lang="en-US" sz="1800" dirty="0">
                <a:solidFill>
                  <a:schemeClr val="bg1"/>
                </a:solidFill>
                <a:latin typeface="Helvetica" panose="020B0604020202020204" pitchFamily="34" charset="0"/>
                <a:cs typeface="Helvetica" panose="020B0604020202020204" pitchFamily="34" charset="0"/>
              </a:rPr>
              <a:t>Debtor consent</a:t>
            </a:r>
          </a:p>
          <a:p>
            <a:pPr marL="1367314" lvl="2" indent="-424339"/>
            <a:r>
              <a:rPr lang="en-US" sz="1800" dirty="0">
                <a:solidFill>
                  <a:schemeClr val="bg1"/>
                </a:solidFill>
                <a:latin typeface="Helvetica" panose="020B0604020202020204" pitchFamily="34" charset="0"/>
                <a:cs typeface="Helvetica" panose="020B0604020202020204" pitchFamily="34" charset="0"/>
              </a:rPr>
              <a:t>No party who has right to notice of surrender objects</a:t>
            </a:r>
          </a:p>
          <a:p>
            <a:pPr lvl="1">
              <a:lnSpc>
                <a:spcPct val="100000"/>
              </a:lnSpc>
            </a:pPr>
            <a:endParaRPr lang="en-US" sz="1800" dirty="0">
              <a:solidFill>
                <a:schemeClr val="bg1"/>
              </a:solidFill>
              <a:latin typeface="Helvetica" panose="020B0604020202020204" pitchFamily="34" charset="0"/>
              <a:cs typeface="Helvetica" panose="020B0604020202020204" pitchFamily="34" charset="0"/>
            </a:endParaRPr>
          </a:p>
          <a:p>
            <a:endParaRPr lang="en-US" sz="1800" dirty="0">
              <a:solidFill>
                <a:schemeClr val="bg1"/>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3D7C5CCD-3F09-7381-7CDF-4E6EA868685C}"/>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2AFDB5EB-B55D-A74F-E899-2F08F431EA27}"/>
              </a:ext>
            </a:extLst>
          </p:cNvPr>
          <p:cNvSpPr>
            <a:spLocks noGrp="1"/>
          </p:cNvSpPr>
          <p:nvPr>
            <p:ph type="sldNum" sz="quarter" idx="12"/>
          </p:nvPr>
        </p:nvSpPr>
        <p:spPr>
          <a:xfrm>
            <a:off x="9258300" y="6127750"/>
            <a:ext cx="2743200" cy="365125"/>
          </a:xfrm>
        </p:spPr>
        <p:txBody>
          <a:bodyPr/>
          <a:lstStyle/>
          <a:p>
            <a:fld id="{0D5880FE-EB54-494A-9A0E-9E90B1F0DDED}" type="slidenum">
              <a:rPr lang="en-US" smtClean="0">
                <a:solidFill>
                  <a:schemeClr val="bg1"/>
                </a:solidFill>
              </a:rPr>
              <a:t>34</a:t>
            </a:fld>
            <a:endParaRPr lang="en-US" dirty="0">
              <a:solidFill>
                <a:schemeClr val="bg1"/>
              </a:solidFill>
            </a:endParaRPr>
          </a:p>
        </p:txBody>
      </p:sp>
    </p:spTree>
    <p:extLst>
      <p:ext uri="{BB962C8B-B14F-4D97-AF65-F5344CB8AC3E}">
        <p14:creationId xmlns:p14="http://schemas.microsoft.com/office/powerpoint/2010/main" val="3615756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1ED60EE9-310B-7CF2-8D0E-2C261089BE06}"/>
              </a:ext>
            </a:extLst>
          </p:cNvPr>
          <p:cNvSpPr txBox="1">
            <a:spLocks/>
          </p:cNvSpPr>
          <p:nvPr/>
        </p:nvSpPr>
        <p:spPr>
          <a:xfrm>
            <a:off x="-200027" y="345703"/>
            <a:ext cx="5465070" cy="8995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Georgia" panose="02040502050405020303" pitchFamily="18" charset="0"/>
              </a:rPr>
              <a:t>Creditor Composition</a:t>
            </a:r>
          </a:p>
        </p:txBody>
      </p:sp>
      <p:sp>
        <p:nvSpPr>
          <p:cNvPr id="4" name="Isosceles Triangle 3">
            <a:extLst>
              <a:ext uri="{FF2B5EF4-FFF2-40B4-BE49-F238E27FC236}">
                <a16:creationId xmlns:a16="http://schemas.microsoft.com/office/drawing/2014/main" id="{90FB3FA1-F1DD-688E-2994-61BA140FAFC0}"/>
              </a:ext>
            </a:extLst>
          </p:cNvPr>
          <p:cNvSpPr/>
          <p:nvPr/>
        </p:nvSpPr>
        <p:spPr>
          <a:xfrm>
            <a:off x="2214563" y="671513"/>
            <a:ext cx="7758112" cy="5246376"/>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5" name="Group 4">
            <a:extLst>
              <a:ext uri="{FF2B5EF4-FFF2-40B4-BE49-F238E27FC236}">
                <a16:creationId xmlns:a16="http://schemas.microsoft.com/office/drawing/2014/main" id="{64418DE4-77FD-0EAC-A70A-BF8FB1A167E2}"/>
              </a:ext>
            </a:extLst>
          </p:cNvPr>
          <p:cNvGrpSpPr/>
          <p:nvPr/>
        </p:nvGrpSpPr>
        <p:grpSpPr>
          <a:xfrm>
            <a:off x="4485465" y="2867273"/>
            <a:ext cx="3272648" cy="1031667"/>
            <a:chOff x="3294536" y="-56024"/>
            <a:chExt cx="4389735" cy="1482602"/>
          </a:xfrm>
        </p:grpSpPr>
        <p:sp>
          <p:nvSpPr>
            <p:cNvPr id="12" name="Rectangle: Rounded Corners 11">
              <a:extLst>
                <a:ext uri="{FF2B5EF4-FFF2-40B4-BE49-F238E27FC236}">
                  <a16:creationId xmlns:a16="http://schemas.microsoft.com/office/drawing/2014/main" id="{49689F21-6DAD-73D4-627B-E626AB857550}"/>
                </a:ext>
              </a:extLst>
            </p:cNvPr>
            <p:cNvSpPr/>
            <p:nvPr/>
          </p:nvSpPr>
          <p:spPr>
            <a:xfrm>
              <a:off x="3294536" y="-56024"/>
              <a:ext cx="4389735" cy="145532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Rounded Corners 4">
              <a:extLst>
                <a:ext uri="{FF2B5EF4-FFF2-40B4-BE49-F238E27FC236}">
                  <a16:creationId xmlns:a16="http://schemas.microsoft.com/office/drawing/2014/main" id="{8B92EE23-675D-3548-D2C8-D22024BA0122}"/>
                </a:ext>
              </a:extLst>
            </p:cNvPr>
            <p:cNvSpPr txBox="1"/>
            <p:nvPr/>
          </p:nvSpPr>
          <p:spPr>
            <a:xfrm>
              <a:off x="3858975" y="-28752"/>
              <a:ext cx="3569527" cy="1455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Sometimes referred to as an out-of-court Chapter 11</a:t>
              </a:r>
            </a:p>
          </p:txBody>
        </p:sp>
      </p:grpSp>
      <p:grpSp>
        <p:nvGrpSpPr>
          <p:cNvPr id="6" name="Group 5">
            <a:extLst>
              <a:ext uri="{FF2B5EF4-FFF2-40B4-BE49-F238E27FC236}">
                <a16:creationId xmlns:a16="http://schemas.microsoft.com/office/drawing/2014/main" id="{91778C85-D5C6-ECFA-8260-AF446C0C372C}"/>
              </a:ext>
            </a:extLst>
          </p:cNvPr>
          <p:cNvGrpSpPr/>
          <p:nvPr/>
        </p:nvGrpSpPr>
        <p:grpSpPr>
          <a:xfrm>
            <a:off x="3629025" y="3989377"/>
            <a:ext cx="4905211" cy="899503"/>
            <a:chOff x="-1260044" y="2664322"/>
            <a:chExt cx="5322516" cy="1486075"/>
          </a:xfrm>
        </p:grpSpPr>
        <p:sp>
          <p:nvSpPr>
            <p:cNvPr id="10" name="Rectangle: Rounded Corners 9">
              <a:extLst>
                <a:ext uri="{FF2B5EF4-FFF2-40B4-BE49-F238E27FC236}">
                  <a16:creationId xmlns:a16="http://schemas.microsoft.com/office/drawing/2014/main" id="{040146DF-4060-FFC0-C626-9E3B714D2E59}"/>
                </a:ext>
              </a:extLst>
            </p:cNvPr>
            <p:cNvSpPr/>
            <p:nvPr/>
          </p:nvSpPr>
          <p:spPr>
            <a:xfrm>
              <a:off x="-1260044" y="2664322"/>
              <a:ext cx="5322516" cy="148607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Rectangle: Rounded Corners 6">
              <a:extLst>
                <a:ext uri="{FF2B5EF4-FFF2-40B4-BE49-F238E27FC236}">
                  <a16:creationId xmlns:a16="http://schemas.microsoft.com/office/drawing/2014/main" id="{245B68AD-BF36-A2FC-D90E-FD931670400B}"/>
                </a:ext>
              </a:extLst>
            </p:cNvPr>
            <p:cNvSpPr txBox="1"/>
            <p:nvPr/>
          </p:nvSpPr>
          <p:spPr>
            <a:xfrm>
              <a:off x="97770" y="2954640"/>
              <a:ext cx="2601017" cy="8862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Creditor composition is a contract between a debtor and its creditors</a:t>
              </a:r>
            </a:p>
          </p:txBody>
        </p:sp>
      </p:grpSp>
      <p:grpSp>
        <p:nvGrpSpPr>
          <p:cNvPr id="7" name="Group 6">
            <a:extLst>
              <a:ext uri="{FF2B5EF4-FFF2-40B4-BE49-F238E27FC236}">
                <a16:creationId xmlns:a16="http://schemas.microsoft.com/office/drawing/2014/main" id="{19B408E3-83F1-DED2-8BCB-3CC81B3434FF}"/>
              </a:ext>
            </a:extLst>
          </p:cNvPr>
          <p:cNvGrpSpPr/>
          <p:nvPr/>
        </p:nvGrpSpPr>
        <p:grpSpPr>
          <a:xfrm>
            <a:off x="2857500" y="5008341"/>
            <a:ext cx="6443663" cy="778097"/>
            <a:chOff x="-1489342" y="1663440"/>
            <a:chExt cx="6443663" cy="1216788"/>
          </a:xfrm>
        </p:grpSpPr>
        <p:sp>
          <p:nvSpPr>
            <p:cNvPr id="8" name="Rectangle: Rounded Corners 7">
              <a:extLst>
                <a:ext uri="{FF2B5EF4-FFF2-40B4-BE49-F238E27FC236}">
                  <a16:creationId xmlns:a16="http://schemas.microsoft.com/office/drawing/2014/main" id="{5FC0DBE1-E944-935A-9856-DCD4BFF40585}"/>
                </a:ext>
              </a:extLst>
            </p:cNvPr>
            <p:cNvSpPr/>
            <p:nvPr/>
          </p:nvSpPr>
          <p:spPr>
            <a:xfrm>
              <a:off x="-1489342" y="1663440"/>
              <a:ext cx="6443663" cy="121678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Rectangle: Rounded Corners 8">
              <a:extLst>
                <a:ext uri="{FF2B5EF4-FFF2-40B4-BE49-F238E27FC236}">
                  <a16:creationId xmlns:a16="http://schemas.microsoft.com/office/drawing/2014/main" id="{C4A97F27-308B-F639-D9F4-0430A8FB2CE2}"/>
                </a:ext>
              </a:extLst>
            </p:cNvPr>
            <p:cNvSpPr txBox="1"/>
            <p:nvPr/>
          </p:nvSpPr>
          <p:spPr>
            <a:xfrm>
              <a:off x="249000" y="1760819"/>
              <a:ext cx="3051893" cy="8862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marL="0" lvl="0" indent="0" algn="ctr" defTabSz="577850" rtl="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Participating creditors agree to accept certain payments in full satisfaction of their claims</a:t>
              </a:r>
            </a:p>
            <a:p>
              <a:pPr marL="57150" lvl="1" indent="-57150" algn="ctr" defTabSz="444500" rtl="0">
                <a:lnSpc>
                  <a:spcPct val="90000"/>
                </a:lnSpc>
                <a:spcBef>
                  <a:spcPct val="0"/>
                </a:spcBef>
                <a:spcAft>
                  <a:spcPct val="15000"/>
                </a:spcAft>
                <a:buChar char="•"/>
              </a:pPr>
              <a:endParaRPr lang="en-US" sz="1100" kern="1200" dirty="0">
                <a:latin typeface="Helvetica" panose="020B0604020202020204" pitchFamily="34" charset="0"/>
                <a:cs typeface="Helvetica" panose="020B0604020202020204" pitchFamily="34" charset="0"/>
              </a:endParaRPr>
            </a:p>
          </p:txBody>
        </p:sp>
      </p:grpSp>
      <p:pic>
        <p:nvPicPr>
          <p:cNvPr id="14" name="Picture 13">
            <a:extLst>
              <a:ext uri="{FF2B5EF4-FFF2-40B4-BE49-F238E27FC236}">
                <a16:creationId xmlns:a16="http://schemas.microsoft.com/office/drawing/2014/main" id="{29FCF903-597B-B822-3325-C916FF85D07E}"/>
              </a:ext>
            </a:extLst>
          </p:cNvPr>
          <p:cNvPicPr>
            <a:picLocks noChangeAspect="1"/>
          </p:cNvPicPr>
          <p:nvPr/>
        </p:nvPicPr>
        <p:blipFill>
          <a:blip r:embed="rId3"/>
          <a:stretch>
            <a:fillRect/>
          </a:stretch>
        </p:blipFill>
        <p:spPr>
          <a:xfrm>
            <a:off x="10413457" y="12192"/>
            <a:ext cx="1484924" cy="646949"/>
          </a:xfrm>
          <a:prstGeom prst="rect">
            <a:avLst/>
          </a:prstGeom>
        </p:spPr>
      </p:pic>
      <p:sp>
        <p:nvSpPr>
          <p:cNvPr id="15" name="Slide Number Placeholder 14">
            <a:extLst>
              <a:ext uri="{FF2B5EF4-FFF2-40B4-BE49-F238E27FC236}">
                <a16:creationId xmlns:a16="http://schemas.microsoft.com/office/drawing/2014/main" id="{537E6B8D-4922-D7CD-6A74-EFAFFE1C9520}"/>
              </a:ext>
            </a:extLst>
          </p:cNvPr>
          <p:cNvSpPr>
            <a:spLocks noGrp="1"/>
          </p:cNvSpPr>
          <p:nvPr>
            <p:ph type="sldNum" sz="quarter" idx="12"/>
          </p:nvPr>
        </p:nvSpPr>
        <p:spPr>
          <a:xfrm>
            <a:off x="9334500" y="6127750"/>
            <a:ext cx="2743200" cy="365125"/>
          </a:xfrm>
        </p:spPr>
        <p:txBody>
          <a:bodyPr/>
          <a:lstStyle/>
          <a:p>
            <a:fld id="{0D5880FE-EB54-494A-9A0E-9E90B1F0DDED}" type="slidenum">
              <a:rPr lang="en-US" smtClean="0">
                <a:solidFill>
                  <a:schemeClr val="bg1"/>
                </a:solidFill>
              </a:rPr>
              <a:t>35</a:t>
            </a:fld>
            <a:endParaRPr lang="en-US" dirty="0">
              <a:solidFill>
                <a:schemeClr val="bg1"/>
              </a:solidFill>
            </a:endParaRPr>
          </a:p>
        </p:txBody>
      </p:sp>
    </p:spTree>
    <p:extLst>
      <p:ext uri="{BB962C8B-B14F-4D97-AF65-F5344CB8AC3E}">
        <p14:creationId xmlns:p14="http://schemas.microsoft.com/office/powerpoint/2010/main" val="1200002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9F3781FD-8480-004F-E7E6-B84F08AFA662}"/>
              </a:ext>
            </a:extLst>
          </p:cNvPr>
          <p:cNvSpPr txBox="1">
            <a:spLocks/>
          </p:cNvSpPr>
          <p:nvPr/>
        </p:nvSpPr>
        <p:spPr>
          <a:xfrm>
            <a:off x="661766" y="327345"/>
            <a:ext cx="7760918" cy="5584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cs typeface="Helvetica" panose="020B0604020202020204" pitchFamily="34" charset="0"/>
              </a:rPr>
              <a:t>Dissolution</a:t>
            </a:r>
          </a:p>
        </p:txBody>
      </p:sp>
      <p:sp>
        <p:nvSpPr>
          <p:cNvPr id="4" name="Content Placeholder 3">
            <a:extLst>
              <a:ext uri="{FF2B5EF4-FFF2-40B4-BE49-F238E27FC236}">
                <a16:creationId xmlns:a16="http://schemas.microsoft.com/office/drawing/2014/main" id="{1DFA7456-D2A7-3B4E-EFE5-39EFC04F46BE}"/>
              </a:ext>
            </a:extLst>
          </p:cNvPr>
          <p:cNvSpPr txBox="1">
            <a:spLocks/>
          </p:cNvSpPr>
          <p:nvPr/>
        </p:nvSpPr>
        <p:spPr>
          <a:xfrm>
            <a:off x="733207" y="1147440"/>
            <a:ext cx="3395882" cy="38487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bg1"/>
                </a:solidFill>
                <a:latin typeface="Helvetica" panose="020B0604020202020204" pitchFamily="34" charset="0"/>
                <a:cs typeface="Helvetica" panose="020B0604020202020204" pitchFamily="34" charset="0"/>
              </a:rPr>
              <a:t>Advantages</a:t>
            </a:r>
            <a:r>
              <a:rPr lang="en-US" sz="1800" dirty="0">
                <a:solidFill>
                  <a:schemeClr val="bg1"/>
                </a:solidFill>
                <a:latin typeface="Helvetica" panose="020B0604020202020204" pitchFamily="34" charset="0"/>
                <a:cs typeface="Helvetica" panose="020B0604020202020204" pitchFamily="34" charset="0"/>
              </a:rPr>
              <a:t>:</a:t>
            </a:r>
            <a:endParaRPr lang="en-US" sz="1800" b="1" u="sng" dirty="0">
              <a:solidFill>
                <a:schemeClr val="bg1"/>
              </a:solidFill>
              <a:latin typeface="Helvetica" panose="020B0604020202020204" pitchFamily="34" charset="0"/>
              <a:cs typeface="Helvetica" panose="020B0604020202020204" pitchFamily="34" charset="0"/>
            </a:endParaRPr>
          </a:p>
          <a:p>
            <a:r>
              <a:rPr lang="en-US" sz="1800" dirty="0">
                <a:solidFill>
                  <a:schemeClr val="bg1"/>
                </a:solidFill>
                <a:latin typeface="Helvetica" panose="020B0604020202020204" pitchFamily="34" charset="0"/>
                <a:cs typeface="Helvetica" panose="020B0604020202020204" pitchFamily="34" charset="0"/>
              </a:rPr>
              <a:t>Cost</a:t>
            </a:r>
          </a:p>
          <a:p>
            <a:r>
              <a:rPr lang="en-US" sz="1800" dirty="0">
                <a:solidFill>
                  <a:schemeClr val="bg1"/>
                </a:solidFill>
                <a:latin typeface="Helvetica" panose="020B0604020202020204" pitchFamily="34" charset="0"/>
                <a:cs typeface="Helvetica" panose="020B0604020202020204" pitchFamily="34" charset="0"/>
              </a:rPr>
              <a:t>Control</a:t>
            </a:r>
          </a:p>
          <a:p>
            <a:r>
              <a:rPr lang="en-US" sz="1800" dirty="0">
                <a:solidFill>
                  <a:schemeClr val="bg1"/>
                </a:solidFill>
                <a:latin typeface="Helvetica" panose="020B0604020202020204" pitchFamily="34" charset="0"/>
                <a:cs typeface="Helvetica" panose="020B0604020202020204" pitchFamily="34" charset="0"/>
              </a:rPr>
              <a:t>Timing</a:t>
            </a:r>
          </a:p>
          <a:p>
            <a:pPr marL="0" indent="0">
              <a:buFont typeface="Arial" panose="020B0604020202020204" pitchFamily="34" charset="0"/>
              <a:buNone/>
            </a:pPr>
            <a:r>
              <a:rPr lang="en-US" sz="1800" b="1" dirty="0">
                <a:solidFill>
                  <a:schemeClr val="bg1"/>
                </a:solidFill>
                <a:latin typeface="Helvetica" panose="020B0604020202020204" pitchFamily="34" charset="0"/>
                <a:cs typeface="Helvetica" panose="020B0604020202020204" pitchFamily="34" charset="0"/>
              </a:rPr>
              <a:t>Purpose</a:t>
            </a:r>
            <a:r>
              <a:rPr lang="en-US" sz="1800" dirty="0">
                <a:solidFill>
                  <a:schemeClr val="bg1"/>
                </a:solidFill>
                <a:latin typeface="Helvetica" panose="020B0604020202020204" pitchFamily="34" charset="0"/>
                <a:cs typeface="Helvetica" panose="020B0604020202020204" pitchFamily="34" charset="0"/>
              </a:rPr>
              <a:t>:</a:t>
            </a:r>
          </a:p>
          <a:p>
            <a:r>
              <a:rPr lang="en-US" sz="1800" dirty="0">
                <a:solidFill>
                  <a:schemeClr val="bg1"/>
                </a:solidFill>
                <a:latin typeface="Helvetica" panose="020B0604020202020204" pitchFamily="34" charset="0"/>
                <a:cs typeface="Helvetica" panose="020B0604020202020204" pitchFamily="34" charset="0"/>
              </a:rPr>
              <a:t>Notify Secretary of State</a:t>
            </a:r>
          </a:p>
          <a:p>
            <a:r>
              <a:rPr lang="en-US" sz="1800" dirty="0">
                <a:solidFill>
                  <a:schemeClr val="bg1"/>
                </a:solidFill>
                <a:latin typeface="Helvetica" panose="020B0604020202020204" pitchFamily="34" charset="0"/>
                <a:cs typeface="Helvetica" panose="020B0604020202020204" pitchFamily="34" charset="0"/>
              </a:rPr>
              <a:t>Pay All Obligations</a:t>
            </a:r>
          </a:p>
          <a:p>
            <a:r>
              <a:rPr lang="en-US" sz="1800" dirty="0">
                <a:solidFill>
                  <a:schemeClr val="bg1"/>
                </a:solidFill>
                <a:latin typeface="Helvetica" panose="020B0604020202020204" pitchFamily="34" charset="0"/>
                <a:cs typeface="Helvetica" panose="020B0604020202020204" pitchFamily="34" charset="0"/>
              </a:rPr>
              <a:t>End Recurring Obligations</a:t>
            </a:r>
          </a:p>
          <a:p>
            <a:r>
              <a:rPr lang="en-US" sz="1800" dirty="0">
                <a:solidFill>
                  <a:schemeClr val="bg1"/>
                </a:solidFill>
                <a:latin typeface="Helvetica" panose="020B0604020202020204" pitchFamily="34" charset="0"/>
                <a:cs typeface="Helvetica" panose="020B0604020202020204" pitchFamily="34" charset="0"/>
              </a:rPr>
              <a:t>Tax Clearance</a:t>
            </a:r>
          </a:p>
          <a:p>
            <a:r>
              <a:rPr lang="en-US" sz="1800" dirty="0">
                <a:solidFill>
                  <a:schemeClr val="bg1"/>
                </a:solidFill>
                <a:latin typeface="Helvetica" panose="020B0604020202020204" pitchFamily="34" charset="0"/>
                <a:cs typeface="Helvetica" panose="020B0604020202020204" pitchFamily="34" charset="0"/>
              </a:rPr>
              <a:t>Critical to “Winding Down”</a:t>
            </a:r>
          </a:p>
        </p:txBody>
      </p:sp>
      <p:sp>
        <p:nvSpPr>
          <p:cNvPr id="5" name="Content Placeholder 4">
            <a:extLst>
              <a:ext uri="{FF2B5EF4-FFF2-40B4-BE49-F238E27FC236}">
                <a16:creationId xmlns:a16="http://schemas.microsoft.com/office/drawing/2014/main" id="{C30E4C9F-A718-46A0-7055-B2E779F23DAA}"/>
              </a:ext>
            </a:extLst>
          </p:cNvPr>
          <p:cNvSpPr txBox="1">
            <a:spLocks/>
          </p:cNvSpPr>
          <p:nvPr/>
        </p:nvSpPr>
        <p:spPr>
          <a:xfrm>
            <a:off x="7341671" y="1147440"/>
            <a:ext cx="6364517" cy="3729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bg1"/>
                </a:solidFill>
                <a:latin typeface="Helvetica" panose="020B0604020202020204" pitchFamily="34" charset="0"/>
                <a:cs typeface="Helvetica" panose="020B0604020202020204" pitchFamily="34" charset="0"/>
              </a:rPr>
              <a:t>Winding Up</a:t>
            </a:r>
            <a:r>
              <a:rPr lang="en-US" sz="1800" dirty="0">
                <a:solidFill>
                  <a:schemeClr val="bg1"/>
                </a:solidFill>
                <a:latin typeface="Helvetica" panose="020B0604020202020204" pitchFamily="34" charset="0"/>
                <a:cs typeface="Helvetica" panose="020B0604020202020204" pitchFamily="34" charset="0"/>
              </a:rPr>
              <a:t>:</a:t>
            </a:r>
          </a:p>
          <a:p>
            <a:r>
              <a:rPr lang="en-US" sz="1800" dirty="0">
                <a:solidFill>
                  <a:schemeClr val="bg1"/>
                </a:solidFill>
                <a:latin typeface="Helvetica" panose="020B0604020202020204" pitchFamily="34" charset="0"/>
                <a:cs typeface="Helvetica" panose="020B0604020202020204" pitchFamily="34" charset="0"/>
              </a:rPr>
              <a:t>Distribute Assets</a:t>
            </a:r>
          </a:p>
          <a:p>
            <a:r>
              <a:rPr lang="en-US" sz="1800" dirty="0">
                <a:solidFill>
                  <a:schemeClr val="bg1"/>
                </a:solidFill>
                <a:latin typeface="Helvetica" panose="020B0604020202020204" pitchFamily="34" charset="0"/>
                <a:cs typeface="Helvetica" panose="020B0604020202020204" pitchFamily="34" charset="0"/>
              </a:rPr>
              <a:t>Close Accounts</a:t>
            </a:r>
          </a:p>
          <a:p>
            <a:r>
              <a:rPr lang="en-US" sz="1800" dirty="0">
                <a:solidFill>
                  <a:schemeClr val="bg1"/>
                </a:solidFill>
                <a:latin typeface="Helvetica" panose="020B0604020202020204" pitchFamily="34" charset="0"/>
                <a:cs typeface="Helvetica" panose="020B0604020202020204" pitchFamily="34" charset="0"/>
              </a:rPr>
              <a:t>Wrap up IRS/State Tax Issues/Cancel EIN</a:t>
            </a:r>
          </a:p>
          <a:p>
            <a:r>
              <a:rPr lang="en-US" sz="1800" dirty="0">
                <a:solidFill>
                  <a:schemeClr val="bg1"/>
                </a:solidFill>
                <a:latin typeface="Helvetica" panose="020B0604020202020204" pitchFamily="34" charset="0"/>
                <a:cs typeface="Helvetica" panose="020B0604020202020204" pitchFamily="34" charset="0"/>
              </a:rPr>
              <a:t>Name Availability</a:t>
            </a:r>
          </a:p>
          <a:p>
            <a:r>
              <a:rPr lang="en-US" sz="1800" dirty="0">
                <a:solidFill>
                  <a:schemeClr val="bg1"/>
                </a:solidFill>
                <a:latin typeface="Helvetica" panose="020B0604020202020204" pitchFamily="34" charset="0"/>
                <a:cs typeface="Helvetica" panose="020B0604020202020204" pitchFamily="34" charset="0"/>
              </a:rPr>
              <a:t>Cancel Licenses</a:t>
            </a:r>
          </a:p>
          <a:p>
            <a:r>
              <a:rPr lang="en-US" sz="1800" dirty="0">
                <a:solidFill>
                  <a:schemeClr val="bg1"/>
                </a:solidFill>
                <a:latin typeface="Helvetica" panose="020B0604020202020204" pitchFamily="34" charset="0"/>
                <a:cs typeface="Helvetica" panose="020B0604020202020204" pitchFamily="34" charset="0"/>
              </a:rPr>
              <a:t>Notify Creditors</a:t>
            </a:r>
          </a:p>
          <a:p>
            <a:pPr marL="0" indent="0">
              <a:buFont typeface="Arial" panose="020B0604020202020204" pitchFamily="34" charset="0"/>
              <a:buNone/>
            </a:pPr>
            <a:r>
              <a:rPr lang="en-US" sz="1800" b="1" dirty="0">
                <a:solidFill>
                  <a:schemeClr val="bg1"/>
                </a:solidFill>
                <a:latin typeface="Helvetica" panose="020B0604020202020204" pitchFamily="34" charset="0"/>
                <a:cs typeface="Helvetica" panose="020B0604020202020204" pitchFamily="34" charset="0"/>
              </a:rPr>
              <a:t>Other Dissolutions</a:t>
            </a:r>
            <a:r>
              <a:rPr lang="en-US" sz="1800" dirty="0">
                <a:solidFill>
                  <a:schemeClr val="bg1"/>
                </a:solidFill>
                <a:latin typeface="Helvetica" panose="020B0604020202020204" pitchFamily="34" charset="0"/>
                <a:cs typeface="Helvetica" panose="020B0604020202020204" pitchFamily="34" charset="0"/>
              </a:rPr>
              <a:t>:</a:t>
            </a:r>
          </a:p>
          <a:p>
            <a:r>
              <a:rPr lang="en-US" sz="1800" dirty="0">
                <a:solidFill>
                  <a:schemeClr val="bg1"/>
                </a:solidFill>
                <a:latin typeface="Helvetica" panose="020B0604020202020204" pitchFamily="34" charset="0"/>
                <a:cs typeface="Helvetica" panose="020B0604020202020204" pitchFamily="34" charset="0"/>
              </a:rPr>
              <a:t>Nonprofits</a:t>
            </a:r>
          </a:p>
          <a:p>
            <a:r>
              <a:rPr lang="en-US" sz="1800" dirty="0">
                <a:solidFill>
                  <a:schemeClr val="bg1"/>
                </a:solidFill>
                <a:latin typeface="Helvetica" panose="020B0604020202020204" pitchFamily="34" charset="0"/>
                <a:cs typeface="Helvetica" panose="020B0604020202020204" pitchFamily="34" charset="0"/>
              </a:rPr>
              <a:t>LLC</a:t>
            </a:r>
          </a:p>
        </p:txBody>
      </p:sp>
      <p:sp>
        <p:nvSpPr>
          <p:cNvPr id="6" name="TextBox 5">
            <a:extLst>
              <a:ext uri="{FF2B5EF4-FFF2-40B4-BE49-F238E27FC236}">
                <a16:creationId xmlns:a16="http://schemas.microsoft.com/office/drawing/2014/main" id="{A578C8C5-486A-8D56-2944-BA0E1B4D4E9A}"/>
              </a:ext>
            </a:extLst>
          </p:cNvPr>
          <p:cNvSpPr txBox="1"/>
          <p:nvPr/>
        </p:nvSpPr>
        <p:spPr>
          <a:xfrm>
            <a:off x="4148697" y="1058056"/>
            <a:ext cx="3071812" cy="5078313"/>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800" b="1" dirty="0">
                <a:solidFill>
                  <a:schemeClr val="bg1"/>
                </a:solidFill>
                <a:latin typeface="Helvetica" panose="020B0604020202020204" pitchFamily="34" charset="0"/>
                <a:cs typeface="Helvetica" panose="020B0604020202020204" pitchFamily="34" charset="0"/>
              </a:rPr>
              <a:t>Process</a:t>
            </a:r>
            <a:r>
              <a:rPr lang="en-US" sz="1800" dirty="0">
                <a:solidFill>
                  <a:schemeClr val="bg1"/>
                </a:solidFill>
                <a:latin typeface="Helvetica" panose="020B0604020202020204" pitchFamily="34" charset="0"/>
                <a:cs typeface="Helvetica" panose="020B0604020202020204" pitchFamily="34" charset="0"/>
              </a:rPr>
              <a:t>:</a:t>
            </a:r>
            <a:endParaRPr lang="en-US" sz="1800" b="1" u="sng" dirty="0">
              <a:solidFill>
                <a:schemeClr val="bg1"/>
              </a:solidFill>
              <a:latin typeface="Helvetica" panose="020B0604020202020204" pitchFamily="34" charset="0"/>
              <a:cs typeface="Helvetica" panose="020B0604020202020204" pitchFamily="34" charset="0"/>
            </a:endParaRPr>
          </a:p>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Board Meeting</a:t>
            </a:r>
          </a:p>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Shareholder Meeting</a:t>
            </a:r>
          </a:p>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File Reports</a:t>
            </a:r>
          </a:p>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File Tax Returns</a:t>
            </a:r>
          </a:p>
          <a:p>
            <a:pPr marL="285750" indent="-285750">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Resolve Unpaid Business Debt</a:t>
            </a:r>
          </a:p>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Pay Taxes and Fees</a:t>
            </a:r>
          </a:p>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Judgment/Court Order</a:t>
            </a:r>
          </a:p>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Automatic Expiration</a:t>
            </a:r>
          </a:p>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Operation</a:t>
            </a:r>
          </a:p>
          <a:p>
            <a:pPr marL="285750" indent="-285750">
              <a:lnSpc>
                <a:spcPct val="150000"/>
              </a:lnSpc>
              <a:buFont typeface="Arial" panose="020B0604020202020204" pitchFamily="34" charset="0"/>
              <a:buChar char="•"/>
            </a:pPr>
            <a:endParaRPr lang="en-US" sz="1800" dirty="0">
              <a:solidFill>
                <a:schemeClr val="bg1"/>
              </a:solidFill>
              <a:latin typeface="Helvetica" panose="020B0604020202020204" pitchFamily="34" charset="0"/>
              <a:cs typeface="Helvetica" panose="020B0604020202020204" pitchFamily="34" charset="0"/>
            </a:endParaRPr>
          </a:p>
          <a:p>
            <a:endParaRPr lang="en-US" dirty="0"/>
          </a:p>
        </p:txBody>
      </p:sp>
      <p:pic>
        <p:nvPicPr>
          <p:cNvPr id="7" name="Picture 6">
            <a:extLst>
              <a:ext uri="{FF2B5EF4-FFF2-40B4-BE49-F238E27FC236}">
                <a16:creationId xmlns:a16="http://schemas.microsoft.com/office/drawing/2014/main" id="{82A4F23C-58EE-69F0-56D5-E692299FAD2B}"/>
              </a:ext>
            </a:extLst>
          </p:cNvPr>
          <p:cNvPicPr>
            <a:picLocks noChangeAspect="1"/>
          </p:cNvPicPr>
          <p:nvPr/>
        </p:nvPicPr>
        <p:blipFill>
          <a:blip r:embed="rId3"/>
          <a:stretch>
            <a:fillRect/>
          </a:stretch>
        </p:blipFill>
        <p:spPr>
          <a:xfrm>
            <a:off x="10413457" y="12192"/>
            <a:ext cx="1484924" cy="646949"/>
          </a:xfrm>
          <a:prstGeom prst="rect">
            <a:avLst/>
          </a:prstGeom>
        </p:spPr>
      </p:pic>
      <p:sp>
        <p:nvSpPr>
          <p:cNvPr id="8" name="Slide Number Placeholder 7">
            <a:extLst>
              <a:ext uri="{FF2B5EF4-FFF2-40B4-BE49-F238E27FC236}">
                <a16:creationId xmlns:a16="http://schemas.microsoft.com/office/drawing/2014/main" id="{30FFCE9C-AF8A-38CE-F402-F9A2D383DBB9}"/>
              </a:ext>
            </a:extLst>
          </p:cNvPr>
          <p:cNvSpPr>
            <a:spLocks noGrp="1"/>
          </p:cNvSpPr>
          <p:nvPr>
            <p:ph type="sldNum" sz="quarter" idx="12"/>
          </p:nvPr>
        </p:nvSpPr>
        <p:spPr>
          <a:xfrm>
            <a:off x="9277350" y="6146800"/>
            <a:ext cx="2743200" cy="365125"/>
          </a:xfrm>
        </p:spPr>
        <p:txBody>
          <a:bodyPr/>
          <a:lstStyle/>
          <a:p>
            <a:fld id="{0D5880FE-EB54-494A-9A0E-9E90B1F0DDED}" type="slidenum">
              <a:rPr lang="en-US" smtClean="0">
                <a:solidFill>
                  <a:schemeClr val="bg1"/>
                </a:solidFill>
              </a:rPr>
              <a:t>36</a:t>
            </a:fld>
            <a:endParaRPr lang="en-US" dirty="0">
              <a:solidFill>
                <a:schemeClr val="bg1"/>
              </a:solidFill>
            </a:endParaRPr>
          </a:p>
        </p:txBody>
      </p:sp>
    </p:spTree>
    <p:extLst>
      <p:ext uri="{BB962C8B-B14F-4D97-AF65-F5344CB8AC3E}">
        <p14:creationId xmlns:p14="http://schemas.microsoft.com/office/powerpoint/2010/main" val="944842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5">
            <a:extLst>
              <a:ext uri="{FF2B5EF4-FFF2-40B4-BE49-F238E27FC236}">
                <a16:creationId xmlns:a16="http://schemas.microsoft.com/office/drawing/2014/main" id="{DB5653D8-D391-FFD5-F8FC-03BAB7DF290D}"/>
              </a:ext>
            </a:extLst>
          </p:cNvPr>
          <p:cNvSpPr txBox="1">
            <a:spLocks/>
          </p:cNvSpPr>
          <p:nvPr/>
        </p:nvSpPr>
        <p:spPr>
          <a:xfrm>
            <a:off x="1009987" y="2945055"/>
            <a:ext cx="7076738" cy="9678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a:solidFill>
                  <a:schemeClr val="bg1"/>
                </a:solidFill>
                <a:latin typeface="Georgia" panose="02040502050405020303" pitchFamily="18" charset="0"/>
              </a:rPr>
              <a:t>Assignment for the Benefit of Creditors (“</a:t>
            </a:r>
            <a:r>
              <a:rPr lang="en-US" i="1">
                <a:solidFill>
                  <a:schemeClr val="bg1"/>
                </a:solidFill>
                <a:latin typeface="Georgia" panose="02040502050405020303" pitchFamily="18" charset="0"/>
              </a:rPr>
              <a:t>ABC</a:t>
            </a:r>
            <a:r>
              <a:rPr lang="en-US">
                <a:solidFill>
                  <a:schemeClr val="bg1"/>
                </a:solidFill>
                <a:latin typeface="Georgia" panose="02040502050405020303" pitchFamily="18" charset="0"/>
              </a:rPr>
              <a:t>”)</a:t>
            </a: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84299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6CB856A1-7428-DBD0-13EB-1536E18CE342}"/>
              </a:ext>
            </a:extLst>
          </p:cNvPr>
          <p:cNvSpPr txBox="1">
            <a:spLocks/>
          </p:cNvSpPr>
          <p:nvPr/>
        </p:nvSpPr>
        <p:spPr>
          <a:xfrm>
            <a:off x="164820" y="302650"/>
            <a:ext cx="6950355" cy="8358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Georgia" panose="02040502050405020303" pitchFamily="18" charset="0"/>
              </a:rPr>
              <a:t>Assignment For Benefit of Creditors</a:t>
            </a:r>
          </a:p>
        </p:txBody>
      </p:sp>
      <p:sp>
        <p:nvSpPr>
          <p:cNvPr id="4" name="Arrow: Right 3">
            <a:extLst>
              <a:ext uri="{FF2B5EF4-FFF2-40B4-BE49-F238E27FC236}">
                <a16:creationId xmlns:a16="http://schemas.microsoft.com/office/drawing/2014/main" id="{4AF37B8E-15C8-7EFA-EF86-92FD3EB999C8}"/>
              </a:ext>
            </a:extLst>
          </p:cNvPr>
          <p:cNvSpPr/>
          <p:nvPr/>
        </p:nvSpPr>
        <p:spPr>
          <a:xfrm>
            <a:off x="814389" y="1562040"/>
            <a:ext cx="10529886" cy="373391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 name="Group 4">
            <a:extLst>
              <a:ext uri="{FF2B5EF4-FFF2-40B4-BE49-F238E27FC236}">
                <a16:creationId xmlns:a16="http://schemas.microsoft.com/office/drawing/2014/main" id="{50D0842E-9C52-6AB5-02FD-025425CCB24E}"/>
              </a:ext>
            </a:extLst>
          </p:cNvPr>
          <p:cNvGrpSpPr/>
          <p:nvPr/>
        </p:nvGrpSpPr>
        <p:grpSpPr>
          <a:xfrm>
            <a:off x="1131330" y="2682216"/>
            <a:ext cx="2179156" cy="1493567"/>
            <a:chOff x="4530" y="1120175"/>
            <a:chExt cx="2179156" cy="1493567"/>
          </a:xfrm>
        </p:grpSpPr>
        <p:sp>
          <p:nvSpPr>
            <p:cNvPr id="15" name="Rectangle: Rounded Corners 14">
              <a:extLst>
                <a:ext uri="{FF2B5EF4-FFF2-40B4-BE49-F238E27FC236}">
                  <a16:creationId xmlns:a16="http://schemas.microsoft.com/office/drawing/2014/main" id="{41EC5B36-9A75-227D-BA48-2F9B255DC3EB}"/>
                </a:ext>
              </a:extLst>
            </p:cNvPr>
            <p:cNvSpPr/>
            <p:nvPr/>
          </p:nvSpPr>
          <p:spPr>
            <a:xfrm>
              <a:off x="4530" y="1120175"/>
              <a:ext cx="2179156" cy="1493567"/>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D1259FBF-F0A6-933A-175B-ED4B648AE2A4}"/>
                </a:ext>
              </a:extLst>
            </p:cNvPr>
            <p:cNvSpPr txBox="1"/>
            <p:nvPr/>
          </p:nvSpPr>
          <p:spPr>
            <a:xfrm>
              <a:off x="77440" y="1193085"/>
              <a:ext cx="2033336" cy="134774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Helvetica" panose="020B0604020202020204" pitchFamily="34" charset="0"/>
                  <a:cs typeface="Helvetica" panose="020B0604020202020204" pitchFamily="34" charset="0"/>
                </a:rPr>
                <a:t>Commonly like a Chapter 7 (but “operating assignments” possible)</a:t>
              </a:r>
            </a:p>
          </p:txBody>
        </p:sp>
      </p:grpSp>
      <p:grpSp>
        <p:nvGrpSpPr>
          <p:cNvPr id="6" name="Group 5">
            <a:extLst>
              <a:ext uri="{FF2B5EF4-FFF2-40B4-BE49-F238E27FC236}">
                <a16:creationId xmlns:a16="http://schemas.microsoft.com/office/drawing/2014/main" id="{12C8ED58-E7ED-757E-B861-89A4FE0EFA9C}"/>
              </a:ext>
            </a:extLst>
          </p:cNvPr>
          <p:cNvGrpSpPr/>
          <p:nvPr/>
        </p:nvGrpSpPr>
        <p:grpSpPr>
          <a:xfrm>
            <a:off x="3419444" y="2682216"/>
            <a:ext cx="2179156" cy="1493567"/>
            <a:chOff x="2292644" y="1120175"/>
            <a:chExt cx="2179156" cy="1493567"/>
          </a:xfrm>
        </p:grpSpPr>
        <p:sp>
          <p:nvSpPr>
            <p:cNvPr id="13" name="Rectangle: Rounded Corners 12">
              <a:extLst>
                <a:ext uri="{FF2B5EF4-FFF2-40B4-BE49-F238E27FC236}">
                  <a16:creationId xmlns:a16="http://schemas.microsoft.com/office/drawing/2014/main" id="{F9A2A229-ABD6-0906-15CA-605DD4E16B56}"/>
                </a:ext>
              </a:extLst>
            </p:cNvPr>
            <p:cNvSpPr/>
            <p:nvPr/>
          </p:nvSpPr>
          <p:spPr>
            <a:xfrm>
              <a:off x="2292644" y="1120175"/>
              <a:ext cx="2179156" cy="1493567"/>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6">
              <a:extLst>
                <a:ext uri="{FF2B5EF4-FFF2-40B4-BE49-F238E27FC236}">
                  <a16:creationId xmlns:a16="http://schemas.microsoft.com/office/drawing/2014/main" id="{82C068A8-ED5E-407D-5D00-19ADE7AC1A5D}"/>
                </a:ext>
              </a:extLst>
            </p:cNvPr>
            <p:cNvSpPr txBox="1"/>
            <p:nvPr/>
          </p:nvSpPr>
          <p:spPr>
            <a:xfrm>
              <a:off x="2365554" y="1193085"/>
              <a:ext cx="2033336" cy="134774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Helvetica" panose="020B0604020202020204" pitchFamily="34" charset="0"/>
                  <a:cs typeface="Helvetica" panose="020B0604020202020204" pitchFamily="34" charset="0"/>
                </a:rPr>
                <a:t>Debtor assigns all of its assets to an independent fiduciary for creditors</a:t>
              </a:r>
            </a:p>
          </p:txBody>
        </p:sp>
      </p:grpSp>
      <p:grpSp>
        <p:nvGrpSpPr>
          <p:cNvPr id="7" name="Group 6">
            <a:extLst>
              <a:ext uri="{FF2B5EF4-FFF2-40B4-BE49-F238E27FC236}">
                <a16:creationId xmlns:a16="http://schemas.microsoft.com/office/drawing/2014/main" id="{8E3883CA-2327-571A-E11C-D544A70D60ED}"/>
              </a:ext>
            </a:extLst>
          </p:cNvPr>
          <p:cNvGrpSpPr/>
          <p:nvPr/>
        </p:nvGrpSpPr>
        <p:grpSpPr>
          <a:xfrm>
            <a:off x="5707558" y="2682216"/>
            <a:ext cx="2179156" cy="1493567"/>
            <a:chOff x="4580758" y="1120175"/>
            <a:chExt cx="2179156" cy="1493567"/>
          </a:xfrm>
        </p:grpSpPr>
        <p:sp>
          <p:nvSpPr>
            <p:cNvPr id="11" name="Rectangle: Rounded Corners 10">
              <a:extLst>
                <a:ext uri="{FF2B5EF4-FFF2-40B4-BE49-F238E27FC236}">
                  <a16:creationId xmlns:a16="http://schemas.microsoft.com/office/drawing/2014/main" id="{08B5D137-C296-4E7F-4DD0-66BC9D73004D}"/>
                </a:ext>
              </a:extLst>
            </p:cNvPr>
            <p:cNvSpPr/>
            <p:nvPr/>
          </p:nvSpPr>
          <p:spPr>
            <a:xfrm>
              <a:off x="4580758" y="1120175"/>
              <a:ext cx="2179156" cy="1493567"/>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8">
              <a:extLst>
                <a:ext uri="{FF2B5EF4-FFF2-40B4-BE49-F238E27FC236}">
                  <a16:creationId xmlns:a16="http://schemas.microsoft.com/office/drawing/2014/main" id="{57FE8346-373D-23AB-4837-90E14F5E388A}"/>
                </a:ext>
              </a:extLst>
            </p:cNvPr>
            <p:cNvSpPr txBox="1"/>
            <p:nvPr/>
          </p:nvSpPr>
          <p:spPr>
            <a:xfrm>
              <a:off x="4653668" y="1193085"/>
              <a:ext cx="2033336" cy="134774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Helvetica" panose="020B0604020202020204" pitchFamily="34" charset="0"/>
                  <a:cs typeface="Helvetica" panose="020B0604020202020204" pitchFamily="34" charset="0"/>
                </a:rPr>
                <a:t>Fiduciary sells all the assets and distributes proceeds to the creditors</a:t>
              </a:r>
            </a:p>
          </p:txBody>
        </p:sp>
      </p:grpSp>
      <p:grpSp>
        <p:nvGrpSpPr>
          <p:cNvPr id="8" name="Group 7">
            <a:extLst>
              <a:ext uri="{FF2B5EF4-FFF2-40B4-BE49-F238E27FC236}">
                <a16:creationId xmlns:a16="http://schemas.microsoft.com/office/drawing/2014/main" id="{6AF78F24-732E-149C-1862-56772BB12A6E}"/>
              </a:ext>
            </a:extLst>
          </p:cNvPr>
          <p:cNvGrpSpPr/>
          <p:nvPr/>
        </p:nvGrpSpPr>
        <p:grpSpPr>
          <a:xfrm>
            <a:off x="7995673" y="2682216"/>
            <a:ext cx="2179156" cy="1493567"/>
            <a:chOff x="6868873" y="1120175"/>
            <a:chExt cx="2179156" cy="1493567"/>
          </a:xfrm>
        </p:grpSpPr>
        <p:sp>
          <p:nvSpPr>
            <p:cNvPr id="9" name="Rectangle: Rounded Corners 8">
              <a:extLst>
                <a:ext uri="{FF2B5EF4-FFF2-40B4-BE49-F238E27FC236}">
                  <a16:creationId xmlns:a16="http://schemas.microsoft.com/office/drawing/2014/main" id="{5AC571BF-4631-D7BB-74AC-0366EE5C5B4E}"/>
                </a:ext>
              </a:extLst>
            </p:cNvPr>
            <p:cNvSpPr/>
            <p:nvPr/>
          </p:nvSpPr>
          <p:spPr>
            <a:xfrm>
              <a:off x="6868873" y="1120175"/>
              <a:ext cx="2179156" cy="1493567"/>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10">
              <a:extLst>
                <a:ext uri="{FF2B5EF4-FFF2-40B4-BE49-F238E27FC236}">
                  <a16:creationId xmlns:a16="http://schemas.microsoft.com/office/drawing/2014/main" id="{51A024D2-460C-AE71-CE00-65ED4074171E}"/>
                </a:ext>
              </a:extLst>
            </p:cNvPr>
            <p:cNvSpPr txBox="1"/>
            <p:nvPr/>
          </p:nvSpPr>
          <p:spPr>
            <a:xfrm>
              <a:off x="6941783" y="1193085"/>
              <a:ext cx="2033336" cy="134774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Helvetica" panose="020B0604020202020204" pitchFamily="34" charset="0"/>
                  <a:cs typeface="Helvetica" panose="020B0604020202020204" pitchFamily="34" charset="0"/>
                </a:rPr>
                <a:t>Distribution done fairly consistently with Bankruptcy Code priority scheme</a:t>
              </a:r>
            </a:p>
          </p:txBody>
        </p:sp>
      </p:grpSp>
      <p:pic>
        <p:nvPicPr>
          <p:cNvPr id="17" name="Picture 16">
            <a:extLst>
              <a:ext uri="{FF2B5EF4-FFF2-40B4-BE49-F238E27FC236}">
                <a16:creationId xmlns:a16="http://schemas.microsoft.com/office/drawing/2014/main" id="{BA7E8F5F-E3A1-4A6A-2CF4-2100DC30042C}"/>
              </a:ext>
            </a:extLst>
          </p:cNvPr>
          <p:cNvPicPr>
            <a:picLocks noChangeAspect="1"/>
          </p:cNvPicPr>
          <p:nvPr/>
        </p:nvPicPr>
        <p:blipFill>
          <a:blip r:embed="rId3"/>
          <a:stretch>
            <a:fillRect/>
          </a:stretch>
        </p:blipFill>
        <p:spPr>
          <a:xfrm>
            <a:off x="10413457" y="12192"/>
            <a:ext cx="1484924" cy="646949"/>
          </a:xfrm>
          <a:prstGeom prst="rect">
            <a:avLst/>
          </a:prstGeom>
        </p:spPr>
      </p:pic>
      <p:sp>
        <p:nvSpPr>
          <p:cNvPr id="18" name="Slide Number Placeholder 17">
            <a:extLst>
              <a:ext uri="{FF2B5EF4-FFF2-40B4-BE49-F238E27FC236}">
                <a16:creationId xmlns:a16="http://schemas.microsoft.com/office/drawing/2014/main" id="{7A86B661-9B7D-2536-F937-7C30FEE73254}"/>
              </a:ext>
            </a:extLst>
          </p:cNvPr>
          <p:cNvSpPr>
            <a:spLocks noGrp="1"/>
          </p:cNvSpPr>
          <p:nvPr>
            <p:ph type="sldNum" sz="quarter" idx="12"/>
          </p:nvPr>
        </p:nvSpPr>
        <p:spPr>
          <a:xfrm>
            <a:off x="9315450" y="6108700"/>
            <a:ext cx="2743200" cy="365125"/>
          </a:xfrm>
        </p:spPr>
        <p:txBody>
          <a:bodyPr/>
          <a:lstStyle/>
          <a:p>
            <a:fld id="{0D5880FE-EB54-494A-9A0E-9E90B1F0DDED}" type="slidenum">
              <a:rPr lang="en-US" smtClean="0">
                <a:solidFill>
                  <a:schemeClr val="bg1"/>
                </a:solidFill>
              </a:rPr>
              <a:t>38</a:t>
            </a:fld>
            <a:endParaRPr lang="en-US" dirty="0">
              <a:solidFill>
                <a:schemeClr val="bg1"/>
              </a:solidFill>
            </a:endParaRPr>
          </a:p>
        </p:txBody>
      </p:sp>
    </p:spTree>
    <p:extLst>
      <p:ext uri="{BB962C8B-B14F-4D97-AF65-F5344CB8AC3E}">
        <p14:creationId xmlns:p14="http://schemas.microsoft.com/office/powerpoint/2010/main" val="274036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EDDA46CB-E888-48AC-762B-B5421867FC96}"/>
              </a:ext>
            </a:extLst>
          </p:cNvPr>
          <p:cNvSpPr txBox="1">
            <a:spLocks/>
          </p:cNvSpPr>
          <p:nvPr/>
        </p:nvSpPr>
        <p:spPr>
          <a:xfrm>
            <a:off x="647481" y="298766"/>
            <a:ext cx="9039444" cy="67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Assignment for the Benefit of Creditors (“ABC”) (cont.)</a:t>
            </a:r>
          </a:p>
        </p:txBody>
      </p:sp>
      <p:sp>
        <p:nvSpPr>
          <p:cNvPr id="4" name="Content Placeholder 2">
            <a:extLst>
              <a:ext uri="{FF2B5EF4-FFF2-40B4-BE49-F238E27FC236}">
                <a16:creationId xmlns:a16="http://schemas.microsoft.com/office/drawing/2014/main" id="{E63B6B2D-0223-7B04-F0D1-2320450375D6}"/>
              </a:ext>
            </a:extLst>
          </p:cNvPr>
          <p:cNvSpPr txBox="1">
            <a:spLocks/>
          </p:cNvSpPr>
          <p:nvPr/>
        </p:nvSpPr>
        <p:spPr>
          <a:xfrm>
            <a:off x="718921" y="1165933"/>
            <a:ext cx="10453904" cy="52062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r>
              <a:rPr lang="en-US" sz="1800" dirty="0">
                <a:solidFill>
                  <a:schemeClr val="bg1"/>
                </a:solidFill>
                <a:latin typeface="Helvetica" panose="020B0604020202020204" pitchFamily="34" charset="0"/>
                <a:cs typeface="Helvetica" panose="020B0604020202020204" pitchFamily="34" charset="0"/>
              </a:rPr>
              <a:t>ABC is a state law remedy, so form of ABC will vary dependent on laws of relevant jurisdiction</a:t>
            </a:r>
          </a:p>
          <a:p>
            <a:pPr marL="0" lvl="1" indent="0">
              <a:buNone/>
            </a:pPr>
            <a:endParaRPr lang="en-US" sz="1800" dirty="0">
              <a:solidFill>
                <a:schemeClr val="bg1"/>
              </a:solidFill>
              <a:latin typeface="Helvetica" panose="020B0604020202020204" pitchFamily="34" charset="0"/>
              <a:cs typeface="Helvetica" panose="020B0604020202020204" pitchFamily="34" charset="0"/>
            </a:endParaRPr>
          </a:p>
          <a:p>
            <a:pPr marL="285750" lvl="1" indent="-285750"/>
            <a:r>
              <a:rPr lang="en-US" sz="1800" dirty="0">
                <a:solidFill>
                  <a:schemeClr val="bg1"/>
                </a:solidFill>
                <a:latin typeface="Helvetica" panose="020B0604020202020204" pitchFamily="34" charset="0"/>
                <a:cs typeface="Helvetica" panose="020B0604020202020204" pitchFamily="34" charset="0"/>
              </a:rPr>
              <a:t>Statutory vs. Common Law ABCs</a:t>
            </a:r>
          </a:p>
          <a:p>
            <a:pPr marL="0" lvl="1" indent="0">
              <a:buNone/>
            </a:pPr>
            <a:endParaRPr lang="en-US" sz="1800" dirty="0">
              <a:solidFill>
                <a:schemeClr val="bg1"/>
              </a:solidFill>
              <a:latin typeface="Helvetica" panose="020B0604020202020204" pitchFamily="34" charset="0"/>
              <a:cs typeface="Helvetica" panose="020B0604020202020204" pitchFamily="34" charset="0"/>
            </a:endParaRPr>
          </a:p>
          <a:p>
            <a:pPr marL="742950" lvl="2" indent="-285750"/>
            <a:r>
              <a:rPr lang="en-US" sz="1800" dirty="0">
                <a:solidFill>
                  <a:schemeClr val="bg1"/>
                </a:solidFill>
                <a:latin typeface="Helvetica" panose="020B0604020202020204" pitchFamily="34" charset="0"/>
                <a:cs typeface="Helvetica" panose="020B0604020202020204" pitchFamily="34" charset="0"/>
              </a:rPr>
              <a:t>States may adopt statutes to govern ABCs (</a:t>
            </a:r>
            <a:r>
              <a:rPr lang="en-US" sz="1800" i="1" dirty="0">
                <a:solidFill>
                  <a:schemeClr val="bg1"/>
                </a:solidFill>
                <a:latin typeface="Helvetica" panose="020B0604020202020204" pitchFamily="34" charset="0"/>
                <a:cs typeface="Helvetica" panose="020B0604020202020204" pitchFamily="34" charset="0"/>
              </a:rPr>
              <a:t>e.g. </a:t>
            </a:r>
            <a:r>
              <a:rPr lang="en-US" sz="1800" dirty="0">
                <a:solidFill>
                  <a:schemeClr val="bg1"/>
                </a:solidFill>
                <a:latin typeface="Helvetica" panose="020B0604020202020204" pitchFamily="34" charset="0"/>
                <a:cs typeface="Helvetica" panose="020B0604020202020204" pitchFamily="34" charset="0"/>
              </a:rPr>
              <a:t>California, Delaware, New York)</a:t>
            </a:r>
          </a:p>
          <a:p>
            <a:pPr marL="1200150" lvl="3" indent="-285750"/>
            <a:r>
              <a:rPr lang="en-US" dirty="0">
                <a:solidFill>
                  <a:schemeClr val="bg1"/>
                </a:solidFill>
                <a:latin typeface="Helvetica" panose="020B0604020202020204" pitchFamily="34" charset="0"/>
                <a:cs typeface="Helvetica" panose="020B0604020202020204" pitchFamily="34" charset="0"/>
              </a:rPr>
              <a:t>State law may set specific requirements Assignee must follow, </a:t>
            </a:r>
            <a:r>
              <a:rPr lang="en-US" i="1" dirty="0">
                <a:solidFill>
                  <a:schemeClr val="bg1"/>
                </a:solidFill>
                <a:latin typeface="Helvetica" panose="020B0604020202020204" pitchFamily="34" charset="0"/>
                <a:cs typeface="Helvetica" panose="020B0604020202020204" pitchFamily="34" charset="0"/>
              </a:rPr>
              <a:t>e.g.</a:t>
            </a:r>
            <a:r>
              <a:rPr lang="en-US" dirty="0">
                <a:solidFill>
                  <a:schemeClr val="bg1"/>
                </a:solidFill>
                <a:latin typeface="Helvetica" panose="020B0604020202020204" pitchFamily="34" charset="0"/>
                <a:cs typeface="Helvetica" panose="020B0604020202020204" pitchFamily="34" charset="0"/>
              </a:rPr>
              <a:t> claims bar dates for creditors, form of notice of ABC to creditors, etc.</a:t>
            </a:r>
          </a:p>
          <a:p>
            <a:pPr marL="1200150" lvl="3" indent="-285750"/>
            <a:endParaRPr lang="en-US" dirty="0">
              <a:solidFill>
                <a:schemeClr val="bg1"/>
              </a:solidFill>
              <a:latin typeface="Helvetica" panose="020B0604020202020204" pitchFamily="34" charset="0"/>
              <a:cs typeface="Helvetica" panose="020B0604020202020204" pitchFamily="34" charset="0"/>
            </a:endParaRPr>
          </a:p>
          <a:p>
            <a:pPr marL="742950" lvl="3" indent="-285750"/>
            <a:r>
              <a:rPr lang="en-US" dirty="0">
                <a:solidFill>
                  <a:schemeClr val="bg1"/>
                </a:solidFill>
                <a:latin typeface="Helvetica" panose="020B0604020202020204" pitchFamily="34" charset="0"/>
                <a:cs typeface="Helvetica" panose="020B0604020202020204" pitchFamily="34" charset="0"/>
              </a:rPr>
              <a:t>Others may have no statutory framework, but case law exists to govern ABCs (“Common Law” ABC) (</a:t>
            </a:r>
            <a:r>
              <a:rPr lang="en-US" i="1" dirty="0">
                <a:solidFill>
                  <a:schemeClr val="bg1"/>
                </a:solidFill>
                <a:latin typeface="Helvetica" panose="020B0604020202020204" pitchFamily="34" charset="0"/>
                <a:cs typeface="Helvetica" panose="020B0604020202020204" pitchFamily="34" charset="0"/>
              </a:rPr>
              <a:t>e.g. </a:t>
            </a:r>
            <a:r>
              <a:rPr lang="en-US" dirty="0">
                <a:solidFill>
                  <a:schemeClr val="bg1"/>
                </a:solidFill>
                <a:latin typeface="Helvetica" panose="020B0604020202020204" pitchFamily="34" charset="0"/>
                <a:cs typeface="Helvetica" panose="020B0604020202020204" pitchFamily="34" charset="0"/>
              </a:rPr>
              <a:t>Illinois)</a:t>
            </a:r>
          </a:p>
          <a:p>
            <a:pPr marL="457200" lvl="3" indent="0">
              <a:buNone/>
            </a:pPr>
            <a:endParaRPr lang="en-US" dirty="0">
              <a:solidFill>
                <a:schemeClr val="bg1"/>
              </a:solidFill>
              <a:latin typeface="Helvetica" panose="020B0604020202020204" pitchFamily="34" charset="0"/>
              <a:cs typeface="Helvetica" panose="020B0604020202020204" pitchFamily="34" charset="0"/>
            </a:endParaRPr>
          </a:p>
          <a:p>
            <a:pPr marL="1450181" lvl="4" indent="-285750"/>
            <a:r>
              <a:rPr lang="en-US" dirty="0">
                <a:solidFill>
                  <a:schemeClr val="bg1"/>
                </a:solidFill>
                <a:latin typeface="Helvetica" panose="020B0604020202020204" pitchFamily="34" charset="0"/>
                <a:cs typeface="Helvetica" panose="020B0604020202020204" pitchFamily="34" charset="0"/>
              </a:rPr>
              <a:t>Under common law ABC, Assignment is simply a contract agreement between debtor to transfers title, custody, and control of property to Assignee for sale/liquidation</a:t>
            </a:r>
          </a:p>
          <a:p>
            <a:pPr marL="1827371" lvl="5" indent="-285750"/>
            <a:r>
              <a:rPr lang="en-US" dirty="0">
                <a:solidFill>
                  <a:schemeClr val="bg1"/>
                </a:solidFill>
                <a:latin typeface="Helvetica" panose="020B0604020202020204" pitchFamily="34" charset="0"/>
                <a:cs typeface="Helvetica" panose="020B0604020202020204" pitchFamily="34" charset="0"/>
              </a:rPr>
              <a:t>Other laws still relevant- </a:t>
            </a:r>
            <a:r>
              <a:rPr lang="en-US" i="1" dirty="0">
                <a:solidFill>
                  <a:schemeClr val="bg1"/>
                </a:solidFill>
                <a:latin typeface="Helvetica" panose="020B0604020202020204" pitchFamily="34" charset="0"/>
                <a:cs typeface="Helvetica" panose="020B0604020202020204" pitchFamily="34" charset="0"/>
              </a:rPr>
              <a:t>i.e. </a:t>
            </a:r>
            <a:r>
              <a:rPr lang="en-US" dirty="0">
                <a:solidFill>
                  <a:schemeClr val="bg1"/>
                </a:solidFill>
                <a:latin typeface="Helvetica" panose="020B0604020202020204" pitchFamily="34" charset="0"/>
                <a:cs typeface="Helvetica" panose="020B0604020202020204" pitchFamily="34" charset="0"/>
              </a:rPr>
              <a:t>UCC</a:t>
            </a:r>
          </a:p>
          <a:p>
            <a:endParaRPr lang="en-US" sz="1800"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9DF7A4E2-6345-98EA-4247-810CC2B724D8}"/>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C3470542-7C4C-1107-B309-B712FE0D976A}"/>
              </a:ext>
            </a:extLst>
          </p:cNvPr>
          <p:cNvSpPr>
            <a:spLocks noGrp="1"/>
          </p:cNvSpPr>
          <p:nvPr>
            <p:ph type="sldNum" sz="quarter" idx="12"/>
          </p:nvPr>
        </p:nvSpPr>
        <p:spPr>
          <a:xfrm>
            <a:off x="9239250" y="6127750"/>
            <a:ext cx="2743200" cy="365125"/>
          </a:xfrm>
        </p:spPr>
        <p:txBody>
          <a:bodyPr/>
          <a:lstStyle/>
          <a:p>
            <a:fld id="{0D5880FE-EB54-494A-9A0E-9E90B1F0DDED}" type="slidenum">
              <a:rPr lang="en-US" smtClean="0">
                <a:solidFill>
                  <a:schemeClr val="bg1"/>
                </a:solidFill>
              </a:rPr>
              <a:t>39</a:t>
            </a:fld>
            <a:endParaRPr lang="en-US" dirty="0">
              <a:solidFill>
                <a:schemeClr val="bg1"/>
              </a:solidFill>
            </a:endParaRPr>
          </a:p>
        </p:txBody>
      </p:sp>
    </p:spTree>
    <p:extLst>
      <p:ext uri="{BB962C8B-B14F-4D97-AF65-F5344CB8AC3E}">
        <p14:creationId xmlns:p14="http://schemas.microsoft.com/office/powerpoint/2010/main" val="337843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he material in this webinar is for informational purposes only. It should not be considered legal, financial or other professional advice. You should consult with an attorney or other appropriate professional to determine what may be best for your individual needs. While Financial Poise™ takes reasonable steps to ensure that information it publishes is accurate, Financial Poise™ makes no guaranty in this regard.">
            <a:extLst>
              <a:ext uri="{FF2B5EF4-FFF2-40B4-BE49-F238E27FC236}">
                <a16:creationId xmlns:a16="http://schemas.microsoft.com/office/drawing/2014/main" id="{E01242A9-9183-F059-F00A-C17DB760A464}"/>
              </a:ext>
            </a:extLst>
          </p:cNvPr>
          <p:cNvSpPr txBox="1">
            <a:spLocks/>
          </p:cNvSpPr>
          <p:nvPr/>
        </p:nvSpPr>
        <p:spPr>
          <a:xfrm>
            <a:off x="345807" y="808711"/>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latin typeface="Helvetica" panose="020B0604020202020204" pitchFamily="34" charset="0"/>
              <a:cs typeface="Helvetica" panose="020B0604020202020204" pitchFamily="34" charset="0"/>
            </a:endParaRPr>
          </a:p>
          <a:p>
            <a:r>
              <a:rPr lang="en-US" dirty="0">
                <a:solidFill>
                  <a:schemeClr val="bg1"/>
                </a:solidFill>
                <a:latin typeface="Helvetica" panose="020B0604020202020204" pitchFamily="34" charset="0"/>
                <a:cs typeface="Helvetica" panose="020B0604020202020204" pitchFamily="34" charset="0"/>
              </a:rPr>
              <a:t>The material in this webinar is for informational purposes only. It should not be considered legal, financial or other professional advice. </a:t>
            </a:r>
          </a:p>
          <a:p>
            <a:endParaRPr lang="en-US" dirty="0">
              <a:solidFill>
                <a:schemeClr val="bg1"/>
              </a:solidFill>
              <a:latin typeface="Helvetica" panose="020B0604020202020204" pitchFamily="34" charset="0"/>
              <a:cs typeface="Helvetica" panose="020B0604020202020204" pitchFamily="34" charset="0"/>
            </a:endParaRPr>
          </a:p>
          <a:p>
            <a:r>
              <a:rPr lang="en-US" dirty="0">
                <a:solidFill>
                  <a:schemeClr val="bg1"/>
                </a:solidFill>
                <a:latin typeface="Helvetica" panose="020B0604020202020204" pitchFamily="34" charset="0"/>
                <a:cs typeface="Helvetica" panose="020B0604020202020204" pitchFamily="34" charset="0"/>
              </a:rPr>
              <a:t>You should consult with an attorney and other appropriate professional to determine what may be best for the needs of your specific situation. </a:t>
            </a:r>
          </a:p>
          <a:p>
            <a:endParaRPr lang="en-US" dirty="0">
              <a:solidFill>
                <a:schemeClr val="bg1"/>
              </a:solidFill>
              <a:latin typeface="Helvetica" panose="020B0604020202020204" pitchFamily="34" charset="0"/>
              <a:cs typeface="Helvetica" panose="020B0604020202020204" pitchFamily="34" charset="0"/>
            </a:endParaRPr>
          </a:p>
          <a:p>
            <a:r>
              <a:rPr lang="en-US" dirty="0">
                <a:solidFill>
                  <a:schemeClr val="bg1"/>
                </a:solidFill>
                <a:latin typeface="Helvetica" panose="020B0604020202020204" pitchFamily="34" charset="0"/>
                <a:cs typeface="Helvetica" panose="020B0604020202020204" pitchFamily="34" charset="0"/>
              </a:rPr>
              <a:t>While the webinar producers and speakers take reasonable steps to ensure that information presented is accurate, they make no guaranty in this (or any) regard.</a:t>
            </a:r>
          </a:p>
          <a:p>
            <a:endParaRPr lang="en-US" dirty="0">
              <a:solidFill>
                <a:schemeClr val="bg1"/>
              </a:solidFill>
              <a:latin typeface="Helvetica" panose="020B0604020202020204" pitchFamily="34" charset="0"/>
              <a:cs typeface="Helvetica" panose="020B0604020202020204" pitchFamily="34" charset="0"/>
            </a:endParaRPr>
          </a:p>
        </p:txBody>
      </p:sp>
      <p:sp>
        <p:nvSpPr>
          <p:cNvPr id="4" name="Disclaimer">
            <a:extLst>
              <a:ext uri="{FF2B5EF4-FFF2-40B4-BE49-F238E27FC236}">
                <a16:creationId xmlns:a16="http://schemas.microsoft.com/office/drawing/2014/main" id="{99DD2861-AA5F-B6C9-9CED-4C4A333582B6}"/>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Disclaimer</a:t>
            </a:r>
          </a:p>
        </p:txBody>
      </p:sp>
      <p:pic>
        <p:nvPicPr>
          <p:cNvPr id="6" name="Picture 5">
            <a:extLst>
              <a:ext uri="{FF2B5EF4-FFF2-40B4-BE49-F238E27FC236}">
                <a16:creationId xmlns:a16="http://schemas.microsoft.com/office/drawing/2014/main" id="{D1ADCAA8-C885-AAB4-8916-50E88B9EEC56}"/>
              </a:ext>
            </a:extLst>
          </p:cNvPr>
          <p:cNvPicPr>
            <a:picLocks noChangeAspect="1"/>
          </p:cNvPicPr>
          <p:nvPr/>
        </p:nvPicPr>
        <p:blipFill>
          <a:blip r:embed="rId3"/>
          <a:stretch>
            <a:fillRect/>
          </a:stretch>
        </p:blipFill>
        <p:spPr>
          <a:xfrm>
            <a:off x="10413457" y="12192"/>
            <a:ext cx="1484924" cy="646949"/>
          </a:xfrm>
          <a:prstGeom prst="rect">
            <a:avLst/>
          </a:prstGeom>
        </p:spPr>
      </p:pic>
      <p:sp>
        <p:nvSpPr>
          <p:cNvPr id="7" name="Slide Number Placeholder 6">
            <a:extLst>
              <a:ext uri="{FF2B5EF4-FFF2-40B4-BE49-F238E27FC236}">
                <a16:creationId xmlns:a16="http://schemas.microsoft.com/office/drawing/2014/main" id="{6690C9C9-1A8C-8DBE-F6A5-B72150FF86D2}"/>
              </a:ext>
            </a:extLst>
          </p:cNvPr>
          <p:cNvSpPr>
            <a:spLocks noGrp="1"/>
          </p:cNvSpPr>
          <p:nvPr>
            <p:ph type="sldNum" sz="quarter" idx="12"/>
          </p:nvPr>
        </p:nvSpPr>
        <p:spPr>
          <a:xfrm>
            <a:off x="9155181" y="6049289"/>
            <a:ext cx="2743200" cy="365125"/>
          </a:xfrm>
        </p:spPr>
        <p:txBody>
          <a:bodyPr/>
          <a:lstStyle/>
          <a:p>
            <a:fld id="{0D5880FE-EB54-494A-9A0E-9E90B1F0DDED}"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3442629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5">
            <a:extLst>
              <a:ext uri="{FF2B5EF4-FFF2-40B4-BE49-F238E27FC236}">
                <a16:creationId xmlns:a16="http://schemas.microsoft.com/office/drawing/2014/main" id="{2AAF3E7C-E182-B216-3F9A-9ABF85A9326F}"/>
              </a:ext>
            </a:extLst>
          </p:cNvPr>
          <p:cNvSpPr txBox="1">
            <a:spLocks/>
          </p:cNvSpPr>
          <p:nvPr/>
        </p:nvSpPr>
        <p:spPr>
          <a:xfrm>
            <a:off x="1038562" y="2461111"/>
            <a:ext cx="5328196" cy="96788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a:solidFill>
                  <a:schemeClr val="bg1"/>
                </a:solidFill>
                <a:latin typeface="Georgia" panose="02040502050405020303" pitchFamily="18" charset="0"/>
              </a:rPr>
              <a:t>Traditional Chapter 11</a:t>
            </a: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1742502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Webinar Content Slide">
            <a:extLst>
              <a:ext uri="{FF2B5EF4-FFF2-40B4-BE49-F238E27FC236}">
                <a16:creationId xmlns:a16="http://schemas.microsoft.com/office/drawing/2014/main" id="{FB1390D8-A969-825B-FF02-868BAFD24364}"/>
              </a:ext>
            </a:extLst>
          </p:cNvPr>
          <p:cNvSpPr txBox="1">
            <a:spLocks/>
          </p:cNvSpPr>
          <p:nvPr/>
        </p:nvSpPr>
        <p:spPr>
          <a:xfrm>
            <a:off x="499550" y="30809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One Way to Categorize Chapter 11 Cases</a:t>
            </a:r>
          </a:p>
        </p:txBody>
      </p:sp>
      <p:sp>
        <p:nvSpPr>
          <p:cNvPr id="4" name="Enter in the slide content here. (Helvetica, 18pt, 1.2 line height)…">
            <a:extLst>
              <a:ext uri="{FF2B5EF4-FFF2-40B4-BE49-F238E27FC236}">
                <a16:creationId xmlns:a16="http://schemas.microsoft.com/office/drawing/2014/main" id="{05EBF834-C45E-D220-ABA5-BEA4114BB1F1}"/>
              </a:ext>
            </a:extLst>
          </p:cNvPr>
          <p:cNvSpPr txBox="1">
            <a:spLocks/>
          </p:cNvSpPr>
          <p:nvPr/>
        </p:nvSpPr>
        <p:spPr>
          <a:xfrm>
            <a:off x="574405" y="1124174"/>
            <a:ext cx="10612708" cy="58542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solidFill>
                  <a:schemeClr val="bg1"/>
                </a:solidFill>
                <a:latin typeface="Helvetica" panose="020B0604020202020204" pitchFamily="34" charset="0"/>
                <a:cs typeface="Helvetica" panose="020B0604020202020204" pitchFamily="34" charset="0"/>
              </a:rPr>
              <a:t>  Pre-packaged bankruptcy (pre-pack)</a:t>
            </a:r>
          </a:p>
          <a:p>
            <a:pPr lvl="1"/>
            <a:r>
              <a:rPr lang="en-US" altLang="en-US" sz="1800" dirty="0">
                <a:solidFill>
                  <a:schemeClr val="bg1"/>
                </a:solidFill>
                <a:latin typeface="Helvetica" panose="020B0604020202020204" pitchFamily="34" charset="0"/>
                <a:cs typeface="Helvetica" panose="020B0604020202020204" pitchFamily="34" charset="0"/>
              </a:rPr>
              <a:t>Before the filing of a case, the debtor and creditors negotiate an agreed upon plan. The petition is then filed, and the plan is proposed and confirmed in a relatively short period</a:t>
            </a:r>
          </a:p>
          <a:p>
            <a:endParaRPr lang="en-US" altLang="en-US" sz="1800" dirty="0">
              <a:solidFill>
                <a:schemeClr val="bg1"/>
              </a:solidFill>
              <a:latin typeface="Helvetica" panose="020B0604020202020204" pitchFamily="34" charset="0"/>
              <a:cs typeface="Helvetica" panose="020B0604020202020204" pitchFamily="34" charset="0"/>
            </a:endParaRPr>
          </a:p>
          <a:p>
            <a:r>
              <a:rPr lang="en-US" altLang="en-US" sz="1800" dirty="0">
                <a:solidFill>
                  <a:schemeClr val="bg1"/>
                </a:solidFill>
                <a:latin typeface="Helvetica" panose="020B0604020202020204" pitchFamily="34" charset="0"/>
                <a:cs typeface="Helvetica" panose="020B0604020202020204" pitchFamily="34" charset="0"/>
              </a:rPr>
              <a:t>  Pre-arranged bankruptcy</a:t>
            </a:r>
          </a:p>
          <a:p>
            <a:pPr lvl="1"/>
            <a:r>
              <a:rPr lang="en-US" altLang="en-US" sz="1800" dirty="0">
                <a:solidFill>
                  <a:schemeClr val="bg1"/>
                </a:solidFill>
                <a:latin typeface="Helvetica" panose="020B0604020202020204" pitchFamily="34" charset="0"/>
                <a:cs typeface="Helvetica" panose="020B0604020202020204" pitchFamily="34" charset="0"/>
              </a:rPr>
              <a:t>Before the filing of a case, the debtor and creditors negotiate an agreed-upon plan, but such requisite number of creditor approvals necessary for plan confirmation have not yet been secured</a:t>
            </a:r>
          </a:p>
          <a:p>
            <a:endParaRPr lang="en-US" altLang="en-US" sz="1800" dirty="0">
              <a:solidFill>
                <a:schemeClr val="bg1"/>
              </a:solidFill>
              <a:latin typeface="Helvetica" panose="020B0604020202020204" pitchFamily="34" charset="0"/>
              <a:cs typeface="Helvetica" panose="020B0604020202020204" pitchFamily="34" charset="0"/>
            </a:endParaRPr>
          </a:p>
          <a:p>
            <a:r>
              <a:rPr lang="en-US" altLang="en-US" sz="1800" dirty="0">
                <a:solidFill>
                  <a:schemeClr val="bg1"/>
                </a:solidFill>
                <a:latin typeface="Helvetica" panose="020B0604020202020204" pitchFamily="34" charset="0"/>
                <a:cs typeface="Helvetica" panose="020B0604020202020204" pitchFamily="34" charset="0"/>
              </a:rPr>
              <a:t>  Free-fall bankruptcy</a:t>
            </a:r>
          </a:p>
          <a:p>
            <a:pPr lvl="1"/>
            <a:r>
              <a:rPr lang="en-US" altLang="en-US" sz="1800" dirty="0">
                <a:solidFill>
                  <a:schemeClr val="bg1"/>
                </a:solidFill>
                <a:latin typeface="Helvetica" panose="020B0604020202020204" pitchFamily="34" charset="0"/>
                <a:cs typeface="Helvetica" panose="020B0604020202020204" pitchFamily="34" charset="0"/>
              </a:rPr>
              <a:t> A filing other than by pre-packaging or pre-arrangement, may be as a result of one or more of numerous factors, including intense litigation pressure or trade creditor turn-off</a:t>
            </a:r>
          </a:p>
          <a:p>
            <a:pPr lvl="1"/>
            <a:endParaRPr lang="en-US" altLang="en-US" sz="1800"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8D6BB80E-430E-BFA5-DD75-90874156C113}"/>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895D8D48-4C17-4050-AA27-FFBF98B6E591}"/>
              </a:ext>
            </a:extLst>
          </p:cNvPr>
          <p:cNvSpPr>
            <a:spLocks noGrp="1"/>
          </p:cNvSpPr>
          <p:nvPr>
            <p:ph type="sldNum" sz="quarter" idx="12"/>
          </p:nvPr>
        </p:nvSpPr>
        <p:spPr>
          <a:xfrm>
            <a:off x="9315450" y="6146800"/>
            <a:ext cx="2743200" cy="365125"/>
          </a:xfrm>
        </p:spPr>
        <p:txBody>
          <a:bodyPr/>
          <a:lstStyle/>
          <a:p>
            <a:fld id="{0D5880FE-EB54-494A-9A0E-9E90B1F0DDED}" type="slidenum">
              <a:rPr lang="en-US" smtClean="0">
                <a:solidFill>
                  <a:schemeClr val="bg1"/>
                </a:solidFill>
              </a:rPr>
              <a:t>41</a:t>
            </a:fld>
            <a:endParaRPr lang="en-US" dirty="0">
              <a:solidFill>
                <a:schemeClr val="bg1"/>
              </a:solidFill>
            </a:endParaRPr>
          </a:p>
        </p:txBody>
      </p:sp>
    </p:spTree>
    <p:extLst>
      <p:ext uri="{BB962C8B-B14F-4D97-AF65-F5344CB8AC3E}">
        <p14:creationId xmlns:p14="http://schemas.microsoft.com/office/powerpoint/2010/main" val="575756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2E8F2DE9-A8C1-BDF0-7CDB-148AD293BB93}"/>
              </a:ext>
            </a:extLst>
          </p:cNvPr>
          <p:cNvSpPr txBox="1">
            <a:spLocks/>
          </p:cNvSpPr>
          <p:nvPr/>
        </p:nvSpPr>
        <p:spPr>
          <a:xfrm>
            <a:off x="658813" y="282992"/>
            <a:ext cx="7760918" cy="6885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bg1"/>
                </a:solidFill>
                <a:latin typeface="Georgia" panose="02040502050405020303" pitchFamily="18" charset="0"/>
              </a:rPr>
              <a:t>Chapter 11 Advantages</a:t>
            </a:r>
            <a:endParaRPr lang="en-US" sz="2800" dirty="0">
              <a:solidFill>
                <a:schemeClr val="bg1"/>
              </a:solidFill>
              <a:latin typeface="Georgia" panose="02040502050405020303" pitchFamily="18" charset="0"/>
            </a:endParaRPr>
          </a:p>
        </p:txBody>
      </p:sp>
      <p:sp>
        <p:nvSpPr>
          <p:cNvPr id="4" name="Content Placeholder 2">
            <a:extLst>
              <a:ext uri="{FF2B5EF4-FFF2-40B4-BE49-F238E27FC236}">
                <a16:creationId xmlns:a16="http://schemas.microsoft.com/office/drawing/2014/main" id="{824368CE-0804-40E9-CCFD-146831325EA5}"/>
              </a:ext>
            </a:extLst>
          </p:cNvPr>
          <p:cNvSpPr txBox="1">
            <a:spLocks/>
          </p:cNvSpPr>
          <p:nvPr/>
        </p:nvSpPr>
        <p:spPr>
          <a:xfrm>
            <a:off x="1544646" y="2001463"/>
            <a:ext cx="7092252" cy="32861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485"/>
              </a:spcAft>
            </a:pPr>
            <a:endParaRPr lang="en-US" sz="1980"/>
          </a:p>
          <a:p>
            <a:endParaRPr lang="en-US" dirty="0"/>
          </a:p>
        </p:txBody>
      </p:sp>
      <p:pic>
        <p:nvPicPr>
          <p:cNvPr id="5" name="Picture 4">
            <a:extLst>
              <a:ext uri="{FF2B5EF4-FFF2-40B4-BE49-F238E27FC236}">
                <a16:creationId xmlns:a16="http://schemas.microsoft.com/office/drawing/2014/main" id="{CC55B467-DDEB-035A-AE01-E0705EB68A30}"/>
              </a:ext>
            </a:extLst>
          </p:cNvPr>
          <p:cNvPicPr>
            <a:picLocks noChangeAspect="1"/>
          </p:cNvPicPr>
          <p:nvPr/>
        </p:nvPicPr>
        <p:blipFill>
          <a:blip r:embed="rId3"/>
          <a:stretch>
            <a:fillRect/>
          </a:stretch>
        </p:blipFill>
        <p:spPr>
          <a:xfrm>
            <a:off x="6974548" y="1277258"/>
            <a:ext cx="1769195" cy="1475651"/>
          </a:xfrm>
          <a:prstGeom prst="rect">
            <a:avLst/>
          </a:prstGeom>
          <a:ln>
            <a:noFill/>
          </a:ln>
        </p:spPr>
      </p:pic>
      <p:sp>
        <p:nvSpPr>
          <p:cNvPr id="6" name="CustomShape 3">
            <a:extLst>
              <a:ext uri="{FF2B5EF4-FFF2-40B4-BE49-F238E27FC236}">
                <a16:creationId xmlns:a16="http://schemas.microsoft.com/office/drawing/2014/main" id="{97AE32FD-E5BA-1ECC-4F4D-B14D8AC338FE}"/>
              </a:ext>
            </a:extLst>
          </p:cNvPr>
          <p:cNvSpPr/>
          <p:nvPr/>
        </p:nvSpPr>
        <p:spPr>
          <a:xfrm>
            <a:off x="2340212" y="2762534"/>
            <a:ext cx="1357884" cy="2338578"/>
          </a:xfrm>
          <a:custGeom>
            <a:avLst/>
            <a:gdLst/>
            <a:ahLst/>
            <a:cxnLst/>
            <a:rect l="0" t="0" r="r" b="b"/>
            <a:pathLst>
              <a:path w="1581225" h="1810386">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46842"/>
                </a:lnTo>
                <a:cubicBezTo>
                  <a:pt x="1581224" y="1616738"/>
                  <a:pt x="1553458" y="1683771"/>
                  <a:pt x="1504034" y="1733195"/>
                </a:cubicBezTo>
                <a:cubicBezTo>
                  <a:pt x="1454610" y="1782619"/>
                  <a:pt x="1387577" y="1810385"/>
                  <a:pt x="1317681" y="1810385"/>
                </a:cubicBezTo>
                <a:lnTo>
                  <a:pt x="263543" y="1810385"/>
                </a:lnTo>
                <a:cubicBezTo>
                  <a:pt x="193647" y="1810385"/>
                  <a:pt x="126614" y="1782619"/>
                  <a:pt x="77190" y="1733195"/>
                </a:cubicBezTo>
                <a:cubicBezTo>
                  <a:pt x="27766" y="1683771"/>
                  <a:pt x="0" y="1616738"/>
                  <a:pt x="0" y="1546842"/>
                </a:cubicBezTo>
                <a:lnTo>
                  <a:pt x="0" y="263543"/>
                </a:lnTo>
              </a:path>
            </a:pathLst>
          </a:custGeom>
          <a:solidFill>
            <a:schemeClr val="tx2"/>
          </a:solidFill>
          <a:ln w="22225">
            <a:no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45616" tIns="145616" rIns="145616" bIns="1456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Helvetica" panose="020B0604020202020204" pitchFamily="34" charset="0"/>
                <a:ea typeface="Helvetica Neue"/>
                <a:cs typeface="Helvetica" panose="020B0604020202020204" pitchFamily="34" charset="0"/>
              </a:rPr>
              <a:t>Binds all creditors</a:t>
            </a:r>
            <a:endParaRPr sz="1400" dirty="0">
              <a:solidFill>
                <a:schemeClr val="bg1"/>
              </a:solidFill>
              <a:latin typeface="Helvetica" panose="020B0604020202020204" pitchFamily="34" charset="0"/>
              <a:cs typeface="Helvetica" panose="020B0604020202020204" pitchFamily="34" charset="0"/>
            </a:endParaRPr>
          </a:p>
        </p:txBody>
      </p:sp>
      <p:sp>
        <p:nvSpPr>
          <p:cNvPr id="7" name="CustomShape 4">
            <a:extLst>
              <a:ext uri="{FF2B5EF4-FFF2-40B4-BE49-F238E27FC236}">
                <a16:creationId xmlns:a16="http://schemas.microsoft.com/office/drawing/2014/main" id="{8256FDCD-D82D-4729-573F-D9C95C5366A8}"/>
              </a:ext>
            </a:extLst>
          </p:cNvPr>
          <p:cNvSpPr/>
          <p:nvPr/>
        </p:nvSpPr>
        <p:spPr>
          <a:xfrm>
            <a:off x="3732402" y="2762534"/>
            <a:ext cx="1357884" cy="2338578"/>
          </a:xfrm>
          <a:custGeom>
            <a:avLst/>
            <a:gdLst/>
            <a:ahLst/>
            <a:cxnLst/>
            <a:rect l="0" t="0" r="r" b="b"/>
            <a:pathLst>
              <a:path w="1581225" h="1810386">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46842"/>
                </a:lnTo>
                <a:cubicBezTo>
                  <a:pt x="1581224" y="1616738"/>
                  <a:pt x="1553458" y="1683771"/>
                  <a:pt x="1504034" y="1733195"/>
                </a:cubicBezTo>
                <a:cubicBezTo>
                  <a:pt x="1454610" y="1782619"/>
                  <a:pt x="1387577" y="1810385"/>
                  <a:pt x="1317681" y="1810385"/>
                </a:cubicBezTo>
                <a:lnTo>
                  <a:pt x="263543" y="1810385"/>
                </a:lnTo>
                <a:cubicBezTo>
                  <a:pt x="193647" y="1810385"/>
                  <a:pt x="126614" y="1782619"/>
                  <a:pt x="77190" y="1733195"/>
                </a:cubicBezTo>
                <a:cubicBezTo>
                  <a:pt x="27766" y="1683771"/>
                  <a:pt x="0" y="1616738"/>
                  <a:pt x="0" y="1546842"/>
                </a:cubicBezTo>
                <a:lnTo>
                  <a:pt x="0" y="263543"/>
                </a:lnTo>
              </a:path>
            </a:pathLst>
          </a:custGeom>
          <a:solidFill>
            <a:schemeClr val="tx2"/>
          </a:solidFill>
          <a:ln w="22225">
            <a:no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45616" tIns="145616" rIns="145616" bIns="1456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Helvetica" panose="020B0604020202020204" pitchFamily="34" charset="0"/>
                <a:ea typeface="Helvetica Neue"/>
                <a:cs typeface="Helvetica" panose="020B0604020202020204" pitchFamily="34" charset="0"/>
              </a:rPr>
              <a:t>Automatic stay</a:t>
            </a:r>
            <a:endParaRPr sz="1400" dirty="0">
              <a:solidFill>
                <a:schemeClr val="bg1"/>
              </a:solidFill>
              <a:latin typeface="Helvetica" panose="020B0604020202020204" pitchFamily="34" charset="0"/>
              <a:cs typeface="Helvetica" panose="020B0604020202020204" pitchFamily="34" charset="0"/>
            </a:endParaRPr>
          </a:p>
        </p:txBody>
      </p:sp>
      <p:sp>
        <p:nvSpPr>
          <p:cNvPr id="8" name="CustomShape 5">
            <a:extLst>
              <a:ext uri="{FF2B5EF4-FFF2-40B4-BE49-F238E27FC236}">
                <a16:creationId xmlns:a16="http://schemas.microsoft.com/office/drawing/2014/main" id="{7380EFA0-EC44-FA5A-31C0-E21C2155E48F}"/>
              </a:ext>
            </a:extLst>
          </p:cNvPr>
          <p:cNvSpPr/>
          <p:nvPr/>
        </p:nvSpPr>
        <p:spPr>
          <a:xfrm>
            <a:off x="5124592" y="2762534"/>
            <a:ext cx="1357884" cy="2338578"/>
          </a:xfrm>
          <a:custGeom>
            <a:avLst/>
            <a:gdLst/>
            <a:ahLst/>
            <a:cxnLst/>
            <a:rect l="0" t="0" r="r" b="b"/>
            <a:pathLst>
              <a:path w="1581225" h="1810386">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46842"/>
                </a:lnTo>
                <a:cubicBezTo>
                  <a:pt x="1581224" y="1616738"/>
                  <a:pt x="1553458" y="1683771"/>
                  <a:pt x="1504034" y="1733195"/>
                </a:cubicBezTo>
                <a:cubicBezTo>
                  <a:pt x="1454610" y="1782619"/>
                  <a:pt x="1387577" y="1810385"/>
                  <a:pt x="1317681" y="1810385"/>
                </a:cubicBezTo>
                <a:lnTo>
                  <a:pt x="263543" y="1810385"/>
                </a:lnTo>
                <a:cubicBezTo>
                  <a:pt x="193647" y="1810385"/>
                  <a:pt x="126614" y="1782619"/>
                  <a:pt x="77190" y="1733195"/>
                </a:cubicBezTo>
                <a:cubicBezTo>
                  <a:pt x="27766" y="1683771"/>
                  <a:pt x="0" y="1616738"/>
                  <a:pt x="0" y="1546842"/>
                </a:cubicBezTo>
                <a:lnTo>
                  <a:pt x="0" y="263543"/>
                </a:lnTo>
              </a:path>
            </a:pathLst>
          </a:custGeom>
          <a:solidFill>
            <a:schemeClr val="tx2"/>
          </a:solidFill>
          <a:ln w="22225">
            <a:no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45616" tIns="145616" rIns="145616" bIns="1456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Helvetica" panose="020B0604020202020204" pitchFamily="34" charset="0"/>
                <a:ea typeface="Helvetica Neue"/>
                <a:cs typeface="Helvetica" panose="020B0604020202020204" pitchFamily="34" charset="0"/>
              </a:rPr>
              <a:t>Sales are made free and clear</a:t>
            </a:r>
            <a:endParaRPr sz="1400">
              <a:solidFill>
                <a:schemeClr val="bg1"/>
              </a:solidFill>
              <a:latin typeface="Helvetica" panose="020B0604020202020204" pitchFamily="34" charset="0"/>
              <a:cs typeface="Helvetica" panose="020B0604020202020204" pitchFamily="34" charset="0"/>
            </a:endParaRPr>
          </a:p>
        </p:txBody>
      </p:sp>
      <p:sp>
        <p:nvSpPr>
          <p:cNvPr id="9" name="CustomShape 6">
            <a:extLst>
              <a:ext uri="{FF2B5EF4-FFF2-40B4-BE49-F238E27FC236}">
                <a16:creationId xmlns:a16="http://schemas.microsoft.com/office/drawing/2014/main" id="{3FD2C0BB-694E-2871-9A1D-3A829F245ED1}"/>
              </a:ext>
            </a:extLst>
          </p:cNvPr>
          <p:cNvSpPr/>
          <p:nvPr/>
        </p:nvSpPr>
        <p:spPr>
          <a:xfrm>
            <a:off x="6516423" y="2762534"/>
            <a:ext cx="1357884" cy="2338578"/>
          </a:xfrm>
          <a:custGeom>
            <a:avLst/>
            <a:gdLst/>
            <a:ahLst/>
            <a:cxnLst/>
            <a:rect l="0" t="0" r="r" b="b"/>
            <a:pathLst>
              <a:path w="1581225" h="1810386">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46842"/>
                </a:lnTo>
                <a:cubicBezTo>
                  <a:pt x="1581224" y="1616738"/>
                  <a:pt x="1553458" y="1683771"/>
                  <a:pt x="1504034" y="1733195"/>
                </a:cubicBezTo>
                <a:cubicBezTo>
                  <a:pt x="1454610" y="1782619"/>
                  <a:pt x="1387577" y="1810385"/>
                  <a:pt x="1317681" y="1810385"/>
                </a:cubicBezTo>
                <a:lnTo>
                  <a:pt x="263543" y="1810385"/>
                </a:lnTo>
                <a:cubicBezTo>
                  <a:pt x="193647" y="1810385"/>
                  <a:pt x="126614" y="1782619"/>
                  <a:pt x="77190" y="1733195"/>
                </a:cubicBezTo>
                <a:cubicBezTo>
                  <a:pt x="27766" y="1683771"/>
                  <a:pt x="0" y="1616738"/>
                  <a:pt x="0" y="1546842"/>
                </a:cubicBezTo>
                <a:lnTo>
                  <a:pt x="0" y="263543"/>
                </a:lnTo>
              </a:path>
            </a:pathLst>
          </a:custGeom>
          <a:solidFill>
            <a:schemeClr val="tx2"/>
          </a:solidFill>
          <a:ln w="22225">
            <a:no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45616" tIns="145616" rIns="145616" bIns="1456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Helvetica" panose="020B0604020202020204" pitchFamily="34" charset="0"/>
                <a:ea typeface="Helvetica Neue"/>
                <a:cs typeface="Helvetica" panose="020B0604020202020204" pitchFamily="34" charset="0"/>
              </a:rPr>
              <a:t>Rejection of burdensome contracts</a:t>
            </a:r>
            <a:endParaRPr sz="1400" dirty="0">
              <a:solidFill>
                <a:schemeClr val="bg1"/>
              </a:solidFill>
              <a:latin typeface="Helvetica" panose="020B0604020202020204" pitchFamily="34" charset="0"/>
              <a:cs typeface="Helvetica" panose="020B0604020202020204" pitchFamily="34" charset="0"/>
            </a:endParaRPr>
          </a:p>
        </p:txBody>
      </p:sp>
      <p:sp>
        <p:nvSpPr>
          <p:cNvPr id="10" name="CustomShape 7">
            <a:extLst>
              <a:ext uri="{FF2B5EF4-FFF2-40B4-BE49-F238E27FC236}">
                <a16:creationId xmlns:a16="http://schemas.microsoft.com/office/drawing/2014/main" id="{3300244D-5F35-8BF6-2FB5-C91E40B60311}"/>
              </a:ext>
            </a:extLst>
          </p:cNvPr>
          <p:cNvSpPr/>
          <p:nvPr/>
        </p:nvSpPr>
        <p:spPr>
          <a:xfrm>
            <a:off x="7908613" y="2762534"/>
            <a:ext cx="1357884" cy="2338578"/>
          </a:xfrm>
          <a:custGeom>
            <a:avLst/>
            <a:gdLst/>
            <a:ahLst/>
            <a:cxnLst/>
            <a:rect l="0" t="0" r="r" b="b"/>
            <a:pathLst>
              <a:path w="1581225" h="1810386">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46842"/>
                </a:lnTo>
                <a:cubicBezTo>
                  <a:pt x="1581224" y="1616738"/>
                  <a:pt x="1553458" y="1683771"/>
                  <a:pt x="1504034" y="1733195"/>
                </a:cubicBezTo>
                <a:cubicBezTo>
                  <a:pt x="1454610" y="1782619"/>
                  <a:pt x="1387577" y="1810385"/>
                  <a:pt x="1317681" y="1810385"/>
                </a:cubicBezTo>
                <a:lnTo>
                  <a:pt x="263543" y="1810385"/>
                </a:lnTo>
                <a:cubicBezTo>
                  <a:pt x="193647" y="1810385"/>
                  <a:pt x="126614" y="1782619"/>
                  <a:pt x="77190" y="1733195"/>
                </a:cubicBezTo>
                <a:cubicBezTo>
                  <a:pt x="27766" y="1683771"/>
                  <a:pt x="0" y="1616738"/>
                  <a:pt x="0" y="1546842"/>
                </a:cubicBezTo>
                <a:lnTo>
                  <a:pt x="0" y="263543"/>
                </a:lnTo>
              </a:path>
            </a:pathLst>
          </a:custGeom>
          <a:solidFill>
            <a:schemeClr val="tx2"/>
          </a:solidFill>
          <a:ln w="22225">
            <a:no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45616" tIns="145616" rIns="145616" bIns="1456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Helvetica" panose="020B0604020202020204" pitchFamily="34" charset="0"/>
                <a:ea typeface="Helvetica Neue"/>
                <a:cs typeface="Helvetica" panose="020B0604020202020204" pitchFamily="34" charset="0"/>
              </a:rPr>
              <a:t>Certain tax advantages</a:t>
            </a:r>
            <a:endParaRPr sz="1400" dirty="0">
              <a:solidFill>
                <a:schemeClr val="bg1"/>
              </a:solidFill>
              <a:latin typeface="Helvetica" panose="020B0604020202020204" pitchFamily="34" charset="0"/>
              <a:cs typeface="Helvetica" panose="020B0604020202020204" pitchFamily="34" charset="0"/>
            </a:endParaRPr>
          </a:p>
          <a:p>
            <a:endParaRPr sz="1400" dirty="0">
              <a:solidFill>
                <a:schemeClr val="bg1"/>
              </a:solidFill>
              <a:latin typeface="Helvetica" panose="020B0604020202020204" pitchFamily="34" charset="0"/>
              <a:cs typeface="Helvetica" panose="020B0604020202020204" pitchFamily="34" charset="0"/>
            </a:endParaRPr>
          </a:p>
        </p:txBody>
      </p:sp>
      <p:pic>
        <p:nvPicPr>
          <p:cNvPr id="11" name="Picture 10">
            <a:extLst>
              <a:ext uri="{FF2B5EF4-FFF2-40B4-BE49-F238E27FC236}">
                <a16:creationId xmlns:a16="http://schemas.microsoft.com/office/drawing/2014/main" id="{B68892A3-CFD0-2967-F3D9-732BEC01B555}"/>
              </a:ext>
            </a:extLst>
          </p:cNvPr>
          <p:cNvPicPr>
            <a:picLocks noChangeAspect="1"/>
          </p:cNvPicPr>
          <p:nvPr/>
        </p:nvPicPr>
        <p:blipFill>
          <a:blip r:embed="rId4"/>
          <a:stretch>
            <a:fillRect/>
          </a:stretch>
        </p:blipFill>
        <p:spPr>
          <a:xfrm>
            <a:off x="10413457" y="12192"/>
            <a:ext cx="1484924" cy="646949"/>
          </a:xfrm>
          <a:prstGeom prst="rect">
            <a:avLst/>
          </a:prstGeom>
        </p:spPr>
      </p:pic>
      <p:sp>
        <p:nvSpPr>
          <p:cNvPr id="12" name="Slide Number Placeholder 11">
            <a:extLst>
              <a:ext uri="{FF2B5EF4-FFF2-40B4-BE49-F238E27FC236}">
                <a16:creationId xmlns:a16="http://schemas.microsoft.com/office/drawing/2014/main" id="{DE809977-2B49-3E3D-F328-CACEE8B1B097}"/>
              </a:ext>
            </a:extLst>
          </p:cNvPr>
          <p:cNvSpPr>
            <a:spLocks noGrp="1"/>
          </p:cNvSpPr>
          <p:nvPr>
            <p:ph type="sldNum" sz="quarter" idx="12"/>
          </p:nvPr>
        </p:nvSpPr>
        <p:spPr>
          <a:xfrm>
            <a:off x="9315450" y="6127750"/>
            <a:ext cx="2743200" cy="365125"/>
          </a:xfrm>
        </p:spPr>
        <p:txBody>
          <a:bodyPr/>
          <a:lstStyle/>
          <a:p>
            <a:fld id="{0D5880FE-EB54-494A-9A0E-9E90B1F0DDED}" type="slidenum">
              <a:rPr lang="en-US" smtClean="0">
                <a:solidFill>
                  <a:schemeClr val="bg1"/>
                </a:solidFill>
              </a:rPr>
              <a:t>42</a:t>
            </a:fld>
            <a:endParaRPr lang="en-US" dirty="0">
              <a:solidFill>
                <a:schemeClr val="bg1"/>
              </a:solidFill>
            </a:endParaRPr>
          </a:p>
        </p:txBody>
      </p:sp>
    </p:spTree>
    <p:extLst>
      <p:ext uri="{BB962C8B-B14F-4D97-AF65-F5344CB8AC3E}">
        <p14:creationId xmlns:p14="http://schemas.microsoft.com/office/powerpoint/2010/main" val="1470756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1DA416BA-7399-7F3D-ABBC-AE780B6FF5BB}"/>
              </a:ext>
            </a:extLst>
          </p:cNvPr>
          <p:cNvSpPr txBox="1">
            <a:spLocks/>
          </p:cNvSpPr>
          <p:nvPr/>
        </p:nvSpPr>
        <p:spPr>
          <a:xfrm>
            <a:off x="618906" y="255907"/>
            <a:ext cx="7760918" cy="6584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bg1"/>
                </a:solidFill>
                <a:latin typeface="Georgia" panose="02040502050405020303" pitchFamily="18" charset="0"/>
              </a:rPr>
              <a:t>Chapter 11 Disadvantages</a:t>
            </a:r>
            <a:endParaRPr lang="en-US" sz="2800" dirty="0">
              <a:solidFill>
                <a:schemeClr val="bg1"/>
              </a:solidFill>
              <a:latin typeface="Georgia" panose="02040502050405020303" pitchFamily="18" charset="0"/>
            </a:endParaRPr>
          </a:p>
        </p:txBody>
      </p:sp>
      <p:pic>
        <p:nvPicPr>
          <p:cNvPr id="4" name="Picture 3">
            <a:extLst>
              <a:ext uri="{FF2B5EF4-FFF2-40B4-BE49-F238E27FC236}">
                <a16:creationId xmlns:a16="http://schemas.microsoft.com/office/drawing/2014/main" id="{85B7D75F-0899-0D56-5A87-1483F3D989F6}"/>
              </a:ext>
            </a:extLst>
          </p:cNvPr>
          <p:cNvPicPr>
            <a:picLocks noChangeAspect="1"/>
          </p:cNvPicPr>
          <p:nvPr/>
        </p:nvPicPr>
        <p:blipFill>
          <a:blip r:embed="rId3"/>
          <a:stretch>
            <a:fillRect/>
          </a:stretch>
        </p:blipFill>
        <p:spPr>
          <a:xfrm rot="10800000">
            <a:off x="6790299" y="1177247"/>
            <a:ext cx="1769195" cy="1475651"/>
          </a:xfrm>
          <a:prstGeom prst="rect">
            <a:avLst/>
          </a:prstGeom>
          <a:ln>
            <a:noFill/>
          </a:ln>
        </p:spPr>
      </p:pic>
      <p:sp>
        <p:nvSpPr>
          <p:cNvPr id="5" name="CustomShape 3">
            <a:extLst>
              <a:ext uri="{FF2B5EF4-FFF2-40B4-BE49-F238E27FC236}">
                <a16:creationId xmlns:a16="http://schemas.microsoft.com/office/drawing/2014/main" id="{C9416629-D2AC-FE26-B0DE-1F9F6199491F}"/>
              </a:ext>
            </a:extLst>
          </p:cNvPr>
          <p:cNvSpPr/>
          <p:nvPr/>
        </p:nvSpPr>
        <p:spPr>
          <a:xfrm>
            <a:off x="2518433" y="2635476"/>
            <a:ext cx="1652473" cy="1901279"/>
          </a:xfrm>
          <a:custGeom>
            <a:avLst/>
            <a:gdLst/>
            <a:ahLst/>
            <a:cxnLst/>
            <a:rect l="0" t="0" r="r" b="b"/>
            <a:pathLst>
              <a:path w="1581225" h="1810386">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46842"/>
                </a:lnTo>
                <a:cubicBezTo>
                  <a:pt x="1581224" y="1616738"/>
                  <a:pt x="1553458" y="1683771"/>
                  <a:pt x="1504034" y="1733195"/>
                </a:cubicBezTo>
                <a:cubicBezTo>
                  <a:pt x="1454610" y="1782619"/>
                  <a:pt x="1387577" y="1810385"/>
                  <a:pt x="1317681" y="1810385"/>
                </a:cubicBezTo>
                <a:lnTo>
                  <a:pt x="263543" y="1810385"/>
                </a:lnTo>
                <a:cubicBezTo>
                  <a:pt x="193647" y="1810385"/>
                  <a:pt x="126614" y="1782619"/>
                  <a:pt x="77190" y="1733195"/>
                </a:cubicBezTo>
                <a:cubicBezTo>
                  <a:pt x="27766" y="1683771"/>
                  <a:pt x="0" y="1616738"/>
                  <a:pt x="0" y="1546842"/>
                </a:cubicBezTo>
                <a:lnTo>
                  <a:pt x="0" y="263543"/>
                </a:lnTo>
              </a:path>
            </a:pathLst>
          </a:custGeom>
          <a:solidFill>
            <a:schemeClr val="tx2"/>
          </a:solidFill>
          <a:ln>
            <a:no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45616" tIns="145616" rIns="145616" bIns="1456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98" dirty="0">
                <a:solidFill>
                  <a:schemeClr val="bg1"/>
                </a:solidFill>
                <a:latin typeface="Helvetica" panose="020B0604020202020204" pitchFamily="34" charset="0"/>
                <a:ea typeface="Helvetica Neue"/>
                <a:cs typeface="Helvetica" panose="020B0604020202020204" pitchFamily="34" charset="0"/>
              </a:rPr>
              <a:t>Cost/</a:t>
            </a:r>
          </a:p>
          <a:p>
            <a:pPr algn="ctr"/>
            <a:r>
              <a:rPr lang="en-US" sz="1798" dirty="0">
                <a:solidFill>
                  <a:schemeClr val="bg1"/>
                </a:solidFill>
                <a:latin typeface="Helvetica" panose="020B0604020202020204" pitchFamily="34" charset="0"/>
                <a:ea typeface="Helvetica Neue"/>
                <a:cs typeface="Helvetica" panose="020B0604020202020204" pitchFamily="34" charset="0"/>
              </a:rPr>
              <a:t>more time/ distraction</a:t>
            </a:r>
            <a:endParaRPr sz="1798" dirty="0">
              <a:solidFill>
                <a:schemeClr val="bg1"/>
              </a:solidFill>
              <a:latin typeface="Helvetica" panose="020B0604020202020204" pitchFamily="34" charset="0"/>
              <a:cs typeface="Helvetica" panose="020B0604020202020204" pitchFamily="34" charset="0"/>
            </a:endParaRPr>
          </a:p>
        </p:txBody>
      </p:sp>
      <p:sp>
        <p:nvSpPr>
          <p:cNvPr id="6" name="CustomShape 4">
            <a:extLst>
              <a:ext uri="{FF2B5EF4-FFF2-40B4-BE49-F238E27FC236}">
                <a16:creationId xmlns:a16="http://schemas.microsoft.com/office/drawing/2014/main" id="{FD51E95B-BFF1-3A0E-81E1-997877A950F9}"/>
              </a:ext>
            </a:extLst>
          </p:cNvPr>
          <p:cNvSpPr/>
          <p:nvPr/>
        </p:nvSpPr>
        <p:spPr>
          <a:xfrm>
            <a:off x="4247849" y="2635476"/>
            <a:ext cx="1646721" cy="1901279"/>
          </a:xfrm>
          <a:custGeom>
            <a:avLst/>
            <a:gdLst/>
            <a:ahLst/>
            <a:cxnLst/>
            <a:rect l="0" t="0" r="r" b="b"/>
            <a:pathLst>
              <a:path w="1581225" h="1810386">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46842"/>
                </a:lnTo>
                <a:cubicBezTo>
                  <a:pt x="1581224" y="1616738"/>
                  <a:pt x="1553458" y="1683771"/>
                  <a:pt x="1504034" y="1733195"/>
                </a:cubicBezTo>
                <a:cubicBezTo>
                  <a:pt x="1454610" y="1782619"/>
                  <a:pt x="1387577" y="1810385"/>
                  <a:pt x="1317681" y="1810385"/>
                </a:cubicBezTo>
                <a:lnTo>
                  <a:pt x="263543" y="1810385"/>
                </a:lnTo>
                <a:cubicBezTo>
                  <a:pt x="193647" y="1810385"/>
                  <a:pt x="126614" y="1782619"/>
                  <a:pt x="77190" y="1733195"/>
                </a:cubicBezTo>
                <a:cubicBezTo>
                  <a:pt x="27766" y="1683771"/>
                  <a:pt x="0" y="1616738"/>
                  <a:pt x="0" y="1546842"/>
                </a:cubicBezTo>
                <a:lnTo>
                  <a:pt x="0" y="263543"/>
                </a:lnTo>
              </a:path>
            </a:pathLst>
          </a:custGeom>
          <a:solidFill>
            <a:schemeClr val="tx2"/>
          </a:solidFill>
          <a:ln>
            <a:no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45616" tIns="145616" rIns="145616" bIns="1456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98" dirty="0">
                <a:solidFill>
                  <a:schemeClr val="bg1"/>
                </a:solidFill>
                <a:latin typeface="Helvetica" panose="020B0604020202020204" pitchFamily="34" charset="0"/>
                <a:ea typeface="Helvetica Neue"/>
                <a:cs typeface="Helvetica" panose="020B0604020202020204" pitchFamily="34" charset="0"/>
              </a:rPr>
              <a:t>Loss of some control/risk total loss of control</a:t>
            </a:r>
            <a:endParaRPr sz="1798" dirty="0">
              <a:solidFill>
                <a:schemeClr val="bg1"/>
              </a:solidFill>
              <a:latin typeface="Helvetica" panose="020B0604020202020204" pitchFamily="34" charset="0"/>
              <a:cs typeface="Helvetica" panose="020B0604020202020204" pitchFamily="34" charset="0"/>
            </a:endParaRPr>
          </a:p>
        </p:txBody>
      </p:sp>
      <p:sp>
        <p:nvSpPr>
          <p:cNvPr id="7" name="CustomShape 5">
            <a:extLst>
              <a:ext uri="{FF2B5EF4-FFF2-40B4-BE49-F238E27FC236}">
                <a16:creationId xmlns:a16="http://schemas.microsoft.com/office/drawing/2014/main" id="{0DFCAA92-03C6-D84E-1AC3-48085DE30763}"/>
              </a:ext>
            </a:extLst>
          </p:cNvPr>
          <p:cNvSpPr/>
          <p:nvPr/>
        </p:nvSpPr>
        <p:spPr>
          <a:xfrm>
            <a:off x="5971512" y="2635476"/>
            <a:ext cx="1645642" cy="1901279"/>
          </a:xfrm>
          <a:custGeom>
            <a:avLst/>
            <a:gdLst/>
            <a:ahLst/>
            <a:cxnLst/>
            <a:rect l="0" t="0" r="r" b="b"/>
            <a:pathLst>
              <a:path w="1581225" h="1810386">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46842"/>
                </a:lnTo>
                <a:cubicBezTo>
                  <a:pt x="1581224" y="1616738"/>
                  <a:pt x="1553458" y="1683771"/>
                  <a:pt x="1504034" y="1733195"/>
                </a:cubicBezTo>
                <a:cubicBezTo>
                  <a:pt x="1454610" y="1782619"/>
                  <a:pt x="1387577" y="1810385"/>
                  <a:pt x="1317681" y="1810385"/>
                </a:cubicBezTo>
                <a:lnTo>
                  <a:pt x="263543" y="1810385"/>
                </a:lnTo>
                <a:cubicBezTo>
                  <a:pt x="193647" y="1810385"/>
                  <a:pt x="126614" y="1782619"/>
                  <a:pt x="77190" y="1733195"/>
                </a:cubicBezTo>
                <a:cubicBezTo>
                  <a:pt x="27766" y="1683771"/>
                  <a:pt x="0" y="1616738"/>
                  <a:pt x="0" y="1546842"/>
                </a:cubicBezTo>
                <a:lnTo>
                  <a:pt x="0" y="263543"/>
                </a:lnTo>
              </a:path>
            </a:pathLst>
          </a:custGeom>
          <a:solidFill>
            <a:schemeClr val="tx2"/>
          </a:solidFill>
          <a:ln>
            <a:no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45616" tIns="145616" rIns="145616" bIns="1456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98" dirty="0">
                <a:solidFill>
                  <a:schemeClr val="bg1"/>
                </a:solidFill>
                <a:latin typeface="Helvetica" panose="020B0604020202020204" pitchFamily="34" charset="0"/>
                <a:ea typeface="Helvetica Neue"/>
                <a:cs typeface="Helvetica" panose="020B0604020202020204" pitchFamily="34" charset="0"/>
              </a:rPr>
              <a:t>Fishbowl</a:t>
            </a:r>
            <a:endParaRPr sz="1798" dirty="0">
              <a:solidFill>
                <a:schemeClr val="bg1"/>
              </a:solidFill>
              <a:latin typeface="Helvetica" panose="020B0604020202020204" pitchFamily="34" charset="0"/>
              <a:cs typeface="Helvetica" panose="020B0604020202020204" pitchFamily="34" charset="0"/>
            </a:endParaRPr>
          </a:p>
        </p:txBody>
      </p:sp>
      <p:sp>
        <p:nvSpPr>
          <p:cNvPr id="8" name="CustomShape 6">
            <a:extLst>
              <a:ext uri="{FF2B5EF4-FFF2-40B4-BE49-F238E27FC236}">
                <a16:creationId xmlns:a16="http://schemas.microsoft.com/office/drawing/2014/main" id="{3B6B0A8A-5322-157F-CE22-0CD1281B2037}"/>
              </a:ext>
            </a:extLst>
          </p:cNvPr>
          <p:cNvSpPr/>
          <p:nvPr/>
        </p:nvSpPr>
        <p:spPr>
          <a:xfrm>
            <a:off x="7693738" y="2635476"/>
            <a:ext cx="1673687" cy="1901279"/>
          </a:xfrm>
          <a:custGeom>
            <a:avLst/>
            <a:gdLst/>
            <a:ahLst/>
            <a:cxnLst/>
            <a:rect l="0" t="0" r="r" b="b"/>
            <a:pathLst>
              <a:path w="1581225" h="1810386">
                <a:moveTo>
                  <a:pt x="0" y="263543"/>
                </a:moveTo>
                <a:cubicBezTo>
                  <a:pt x="0" y="193647"/>
                  <a:pt x="27766" y="126614"/>
                  <a:pt x="77190" y="77190"/>
                </a:cubicBezTo>
                <a:cubicBezTo>
                  <a:pt x="126614" y="27766"/>
                  <a:pt x="193647" y="0"/>
                  <a:pt x="263543" y="0"/>
                </a:cubicBezTo>
                <a:lnTo>
                  <a:pt x="1317681" y="0"/>
                </a:lnTo>
                <a:cubicBezTo>
                  <a:pt x="1387577" y="0"/>
                  <a:pt x="1454610" y="27766"/>
                  <a:pt x="1504034" y="77190"/>
                </a:cubicBezTo>
                <a:cubicBezTo>
                  <a:pt x="1553458" y="126614"/>
                  <a:pt x="1581224" y="193647"/>
                  <a:pt x="1581224" y="263543"/>
                </a:cubicBezTo>
                <a:lnTo>
                  <a:pt x="1581224" y="1546842"/>
                </a:lnTo>
                <a:cubicBezTo>
                  <a:pt x="1581224" y="1616738"/>
                  <a:pt x="1553458" y="1683771"/>
                  <a:pt x="1504034" y="1733195"/>
                </a:cubicBezTo>
                <a:cubicBezTo>
                  <a:pt x="1454610" y="1782619"/>
                  <a:pt x="1387577" y="1810385"/>
                  <a:pt x="1317681" y="1810385"/>
                </a:cubicBezTo>
                <a:lnTo>
                  <a:pt x="263543" y="1810385"/>
                </a:lnTo>
                <a:cubicBezTo>
                  <a:pt x="193647" y="1810385"/>
                  <a:pt x="126614" y="1782619"/>
                  <a:pt x="77190" y="1733195"/>
                </a:cubicBezTo>
                <a:cubicBezTo>
                  <a:pt x="27766" y="1683771"/>
                  <a:pt x="0" y="1616738"/>
                  <a:pt x="0" y="1546842"/>
                </a:cubicBezTo>
                <a:lnTo>
                  <a:pt x="0" y="263543"/>
                </a:lnTo>
              </a:path>
            </a:pathLst>
          </a:custGeom>
          <a:solidFill>
            <a:schemeClr val="tx2"/>
          </a:solidFill>
          <a:ln>
            <a:no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145616" tIns="145616" rIns="145616" bIns="14561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98" dirty="0">
                <a:solidFill>
                  <a:schemeClr val="bg1"/>
                </a:solidFill>
                <a:latin typeface="Helvetica" panose="020B0604020202020204" pitchFamily="34" charset="0"/>
                <a:ea typeface="Helvetica Neue"/>
                <a:cs typeface="Helvetica" panose="020B0604020202020204" pitchFamily="34" charset="0"/>
              </a:rPr>
              <a:t>Stigma</a:t>
            </a:r>
            <a:endParaRPr sz="1798" dirty="0">
              <a:solidFill>
                <a:schemeClr val="bg1"/>
              </a:solidFill>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1AE5D6BC-B166-B6DB-B30C-10AF0517CE8A}"/>
              </a:ext>
            </a:extLst>
          </p:cNvPr>
          <p:cNvPicPr>
            <a:picLocks noChangeAspect="1"/>
          </p:cNvPicPr>
          <p:nvPr/>
        </p:nvPicPr>
        <p:blipFill>
          <a:blip r:embed="rId4"/>
          <a:stretch>
            <a:fillRect/>
          </a:stretch>
        </p:blipFill>
        <p:spPr>
          <a:xfrm>
            <a:off x="10413457" y="12192"/>
            <a:ext cx="1484924" cy="646949"/>
          </a:xfrm>
          <a:prstGeom prst="rect">
            <a:avLst/>
          </a:prstGeom>
        </p:spPr>
      </p:pic>
      <p:sp>
        <p:nvSpPr>
          <p:cNvPr id="10" name="Slide Number Placeholder 9">
            <a:extLst>
              <a:ext uri="{FF2B5EF4-FFF2-40B4-BE49-F238E27FC236}">
                <a16:creationId xmlns:a16="http://schemas.microsoft.com/office/drawing/2014/main" id="{4D7041A0-0F35-43BF-F1A4-F0E5A08F7ADA}"/>
              </a:ext>
            </a:extLst>
          </p:cNvPr>
          <p:cNvSpPr>
            <a:spLocks noGrp="1"/>
          </p:cNvSpPr>
          <p:nvPr>
            <p:ph type="sldNum" sz="quarter" idx="12"/>
          </p:nvPr>
        </p:nvSpPr>
        <p:spPr>
          <a:xfrm>
            <a:off x="9334500" y="6108700"/>
            <a:ext cx="2743200" cy="365125"/>
          </a:xfrm>
        </p:spPr>
        <p:txBody>
          <a:bodyPr/>
          <a:lstStyle/>
          <a:p>
            <a:fld id="{0D5880FE-EB54-494A-9A0E-9E90B1F0DDED}" type="slidenum">
              <a:rPr lang="en-US" smtClean="0">
                <a:solidFill>
                  <a:schemeClr val="bg1"/>
                </a:solidFill>
              </a:rPr>
              <a:t>43</a:t>
            </a:fld>
            <a:endParaRPr lang="en-US" dirty="0">
              <a:solidFill>
                <a:schemeClr val="bg1"/>
              </a:solidFill>
            </a:endParaRPr>
          </a:p>
        </p:txBody>
      </p:sp>
    </p:spTree>
    <p:extLst>
      <p:ext uri="{BB962C8B-B14F-4D97-AF65-F5344CB8AC3E}">
        <p14:creationId xmlns:p14="http://schemas.microsoft.com/office/powerpoint/2010/main" val="3994500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822FB8FC-2162-9734-66AA-716C0E92A48E}"/>
              </a:ext>
            </a:extLst>
          </p:cNvPr>
          <p:cNvSpPr txBox="1">
            <a:spLocks/>
          </p:cNvSpPr>
          <p:nvPr/>
        </p:nvSpPr>
        <p:spPr>
          <a:xfrm>
            <a:off x="314317" y="302323"/>
            <a:ext cx="9601200"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cs typeface="Helvetica" panose="020B0604020202020204" pitchFamily="34" charset="0"/>
              </a:rPr>
              <a:t>Ultimate Purpose of Chapter 11</a:t>
            </a:r>
          </a:p>
        </p:txBody>
      </p:sp>
      <p:sp>
        <p:nvSpPr>
          <p:cNvPr id="4" name="Text Placeholder 2">
            <a:extLst>
              <a:ext uri="{FF2B5EF4-FFF2-40B4-BE49-F238E27FC236}">
                <a16:creationId xmlns:a16="http://schemas.microsoft.com/office/drawing/2014/main" id="{A9C188C1-F95F-FB6D-6388-508CF9A168E1}"/>
              </a:ext>
            </a:extLst>
          </p:cNvPr>
          <p:cNvSpPr txBox="1">
            <a:spLocks/>
          </p:cNvSpPr>
          <p:nvPr/>
        </p:nvSpPr>
        <p:spPr>
          <a:xfrm>
            <a:off x="-514354" y="971550"/>
            <a:ext cx="12801601" cy="492918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0150" lvl="2"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Chapter 11 is a court-supervised restructuring of a company’s business and pre-filing financial obligations.</a:t>
            </a:r>
          </a:p>
          <a:p>
            <a:pPr marL="1200150" lvl="2"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 ultimate goal of a chapter 11 case is </a:t>
            </a:r>
            <a:r>
              <a:rPr lang="en-US" dirty="0" err="1">
                <a:solidFill>
                  <a:schemeClr val="bg1"/>
                </a:solidFill>
                <a:latin typeface="Helvetica" panose="020B0604020202020204" pitchFamily="34" charset="0"/>
                <a:cs typeface="Helvetica" panose="020B0604020202020204" pitchFamily="34" charset="0"/>
              </a:rPr>
              <a:t>is</a:t>
            </a:r>
            <a:r>
              <a:rPr lang="en-US" dirty="0">
                <a:solidFill>
                  <a:schemeClr val="bg1"/>
                </a:solidFill>
                <a:latin typeface="Helvetica" panose="020B0604020202020204" pitchFamily="34" charset="0"/>
                <a:cs typeface="Helvetica" panose="020B0604020202020204" pitchFamily="34" charset="0"/>
              </a:rPr>
              <a:t> often to obtain approval of a “plan of reorganization,” which governs the treatment of claims against, and interests in, the debtor.</a:t>
            </a:r>
          </a:p>
          <a:p>
            <a:pPr marL="1200150" lvl="2"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 plan is a contract that consists of the transactions that collectively constitute the restructuring.</a:t>
            </a:r>
          </a:p>
          <a:p>
            <a:pPr marL="1200150" lvl="2"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 plan enables the debtor to satisfy claims or liabilities with different tools (e.g., cash, issuance of new debt or equity securities, reinstatement of obligations or releases) in exchange for value. The plan may provide for:</a:t>
            </a:r>
          </a:p>
          <a:p>
            <a:pPr marL="1657350" lvl="3"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payment of classes of claims;</a:t>
            </a:r>
          </a:p>
          <a:p>
            <a:pPr marL="1657350" lvl="3"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sale of all or part of the debtor’s assets;</a:t>
            </a:r>
          </a:p>
          <a:p>
            <a:pPr marL="1657350" lvl="3"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exit financing;</a:t>
            </a:r>
          </a:p>
          <a:p>
            <a:pPr marL="1657350" lvl="3"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capital restructuring including possible issuance of new debt or equity securities;</a:t>
            </a:r>
          </a:p>
          <a:p>
            <a:pPr marL="1657350" lvl="3"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resolution of corporate issues, including cancellation of old securities and amending bylaws; and/or</a:t>
            </a:r>
          </a:p>
          <a:p>
            <a:pPr marL="1657350" lvl="3"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possible releases and indemnification.</a:t>
            </a:r>
          </a:p>
        </p:txBody>
      </p:sp>
      <p:pic>
        <p:nvPicPr>
          <p:cNvPr id="5" name="Picture 4">
            <a:extLst>
              <a:ext uri="{FF2B5EF4-FFF2-40B4-BE49-F238E27FC236}">
                <a16:creationId xmlns:a16="http://schemas.microsoft.com/office/drawing/2014/main" id="{7F75DBC9-7C5F-4E1C-4C58-B3A87C062A73}"/>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FD3C1FB6-A96C-C941-34D4-624278C619B1}"/>
              </a:ext>
            </a:extLst>
          </p:cNvPr>
          <p:cNvSpPr>
            <a:spLocks noGrp="1"/>
          </p:cNvSpPr>
          <p:nvPr>
            <p:ph type="sldNum" sz="quarter" idx="12"/>
          </p:nvPr>
        </p:nvSpPr>
        <p:spPr>
          <a:xfrm>
            <a:off x="9239250" y="6165850"/>
            <a:ext cx="2743200" cy="365125"/>
          </a:xfrm>
        </p:spPr>
        <p:txBody>
          <a:bodyPr/>
          <a:lstStyle/>
          <a:p>
            <a:fld id="{0D5880FE-EB54-494A-9A0E-9E90B1F0DDED}" type="slidenum">
              <a:rPr lang="en-US" smtClean="0">
                <a:solidFill>
                  <a:schemeClr val="bg1"/>
                </a:solidFill>
              </a:rPr>
              <a:t>44</a:t>
            </a:fld>
            <a:endParaRPr lang="en-US" dirty="0">
              <a:solidFill>
                <a:schemeClr val="bg1"/>
              </a:solidFill>
            </a:endParaRPr>
          </a:p>
        </p:txBody>
      </p:sp>
    </p:spTree>
    <p:extLst>
      <p:ext uri="{BB962C8B-B14F-4D97-AF65-F5344CB8AC3E}">
        <p14:creationId xmlns:p14="http://schemas.microsoft.com/office/powerpoint/2010/main" val="3063777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Webinar Content Slide">
            <a:extLst>
              <a:ext uri="{FF2B5EF4-FFF2-40B4-BE49-F238E27FC236}">
                <a16:creationId xmlns:a16="http://schemas.microsoft.com/office/drawing/2014/main" id="{1426A107-4901-3E91-D816-EED06E34D2BD}"/>
              </a:ext>
            </a:extLst>
          </p:cNvPr>
          <p:cNvSpPr txBox="1">
            <a:spLocks/>
          </p:cNvSpPr>
          <p:nvPr/>
        </p:nvSpPr>
        <p:spPr>
          <a:xfrm>
            <a:off x="671000" y="270251"/>
            <a:ext cx="8030401" cy="6608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Plan Confirmation</a:t>
            </a:r>
          </a:p>
        </p:txBody>
      </p:sp>
      <p:sp>
        <p:nvSpPr>
          <p:cNvPr id="4" name="Enter in the slide content here. (Helvetica, 18pt, 1.2 line height)…">
            <a:extLst>
              <a:ext uri="{FF2B5EF4-FFF2-40B4-BE49-F238E27FC236}">
                <a16:creationId xmlns:a16="http://schemas.microsoft.com/office/drawing/2014/main" id="{272141E7-0E7C-13FB-4EC6-7AFE0977387E}"/>
              </a:ext>
            </a:extLst>
          </p:cNvPr>
          <p:cNvSpPr txBox="1">
            <a:spLocks/>
          </p:cNvSpPr>
          <p:nvPr/>
        </p:nvSpPr>
        <p:spPr>
          <a:xfrm>
            <a:off x="699575" y="1003878"/>
            <a:ext cx="11244775" cy="5382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50000"/>
              </a:spcBef>
            </a:pPr>
            <a:r>
              <a:rPr lang="en-US" altLang="en-US" sz="1800" dirty="0">
                <a:solidFill>
                  <a:schemeClr val="bg1"/>
                </a:solidFill>
                <a:latin typeface="Helvetica" panose="020B0604020202020204" pitchFamily="34" charset="0"/>
                <a:cs typeface="Helvetica" panose="020B0604020202020204" pitchFamily="34" charset="0"/>
              </a:rPr>
              <a:t>  Bankruptcy court ultimately approves (confirms) or disapproves of the plan</a:t>
            </a:r>
          </a:p>
          <a:p>
            <a:pPr>
              <a:lnSpc>
                <a:spcPct val="100000"/>
              </a:lnSpc>
              <a:spcBef>
                <a:spcPct val="50000"/>
              </a:spcBef>
            </a:pPr>
            <a:r>
              <a:rPr lang="en-US" altLang="en-US" sz="1800" dirty="0">
                <a:solidFill>
                  <a:schemeClr val="bg1"/>
                </a:solidFill>
                <a:latin typeface="Helvetica" panose="020B0604020202020204" pitchFamily="34" charset="0"/>
                <a:cs typeface="Helvetica" panose="020B0604020202020204" pitchFamily="34" charset="0"/>
              </a:rPr>
              <a:t>  Section 1129 of the Bankruptcy Code sets forth confirmation requirements</a:t>
            </a:r>
            <a:endParaRPr lang="en-US" altLang="en-US" sz="1800" b="1" u="sng" dirty="0">
              <a:solidFill>
                <a:schemeClr val="bg1"/>
              </a:solidFill>
              <a:latin typeface="Helvetica" panose="020B0604020202020204" pitchFamily="34" charset="0"/>
              <a:cs typeface="Helvetica" panose="020B0604020202020204" pitchFamily="34" charset="0"/>
            </a:endParaRPr>
          </a:p>
          <a:p>
            <a:pPr>
              <a:lnSpc>
                <a:spcPct val="100000"/>
              </a:lnSpc>
              <a:spcBef>
                <a:spcPct val="50000"/>
              </a:spcBef>
            </a:pPr>
            <a:r>
              <a:rPr lang="en-US" altLang="en-US" sz="1800" b="1" i="1" dirty="0">
                <a:solidFill>
                  <a:schemeClr val="bg1"/>
                </a:solidFill>
                <a:latin typeface="Helvetica" panose="020B0604020202020204" pitchFamily="34" charset="0"/>
                <a:cs typeface="Helvetica" panose="020B0604020202020204" pitchFamily="34" charset="0"/>
              </a:rPr>
              <a:t>  CONSENSUAL Plan Confirmation</a:t>
            </a:r>
          </a:p>
          <a:p>
            <a:pPr lvl="1">
              <a:lnSpc>
                <a:spcPct val="100000"/>
              </a:lnSpc>
              <a:spcBef>
                <a:spcPct val="50000"/>
              </a:spcBef>
            </a:pPr>
            <a:r>
              <a:rPr lang="en-US" altLang="en-US" sz="1800" dirty="0">
                <a:solidFill>
                  <a:schemeClr val="bg1"/>
                </a:solidFill>
                <a:latin typeface="Helvetica" panose="020B0604020202020204" pitchFamily="34" charset="0"/>
                <a:cs typeface="Helvetica" panose="020B0604020202020204" pitchFamily="34" charset="0"/>
              </a:rPr>
              <a:t>Plan is </a:t>
            </a:r>
            <a:r>
              <a:rPr lang="en-US" altLang="en-US" sz="1800" b="1" i="1" dirty="0">
                <a:solidFill>
                  <a:schemeClr val="bg1"/>
                </a:solidFill>
                <a:latin typeface="Helvetica" panose="020B0604020202020204" pitchFamily="34" charset="0"/>
                <a:cs typeface="Helvetica" panose="020B0604020202020204" pitchFamily="34" charset="0"/>
              </a:rPr>
              <a:t>consensual</a:t>
            </a:r>
            <a:r>
              <a:rPr lang="en-US" altLang="en-US" sz="1800" dirty="0">
                <a:solidFill>
                  <a:schemeClr val="bg1"/>
                </a:solidFill>
                <a:latin typeface="Helvetica" panose="020B0604020202020204" pitchFamily="34" charset="0"/>
                <a:cs typeface="Helvetica" panose="020B0604020202020204" pitchFamily="34" charset="0"/>
              </a:rPr>
              <a:t> if all classes of creditors vote to accept</a:t>
            </a:r>
          </a:p>
          <a:p>
            <a:pPr lvl="1">
              <a:lnSpc>
                <a:spcPct val="100000"/>
              </a:lnSpc>
              <a:spcBef>
                <a:spcPct val="50000"/>
              </a:spcBef>
            </a:pPr>
            <a:r>
              <a:rPr lang="en-US" altLang="en-US" sz="1800" dirty="0">
                <a:solidFill>
                  <a:schemeClr val="bg1"/>
                </a:solidFill>
                <a:latin typeface="Helvetica" panose="020B0604020202020204" pitchFamily="34" charset="0"/>
                <a:cs typeface="Helvetica" panose="020B0604020202020204" pitchFamily="34" charset="0"/>
              </a:rPr>
              <a:t>Class accepts a plan if creditors holding at least 2/3 in dollar amount </a:t>
            </a:r>
            <a:r>
              <a:rPr lang="en-US" altLang="en-US" sz="1800" i="1" dirty="0">
                <a:solidFill>
                  <a:schemeClr val="bg1"/>
                </a:solidFill>
                <a:latin typeface="Helvetica" panose="020B0604020202020204" pitchFamily="34" charset="0"/>
                <a:cs typeface="Helvetica" panose="020B0604020202020204" pitchFamily="34" charset="0"/>
              </a:rPr>
              <a:t>and</a:t>
            </a:r>
            <a:r>
              <a:rPr lang="en-US" altLang="en-US" sz="1800" dirty="0">
                <a:solidFill>
                  <a:schemeClr val="bg1"/>
                </a:solidFill>
                <a:latin typeface="Helvetica" panose="020B0604020202020204" pitchFamily="34" charset="0"/>
                <a:cs typeface="Helvetica" panose="020B0604020202020204" pitchFamily="34" charset="0"/>
              </a:rPr>
              <a:t> more than 1/2 in number vote to accept  </a:t>
            </a:r>
            <a:endParaRPr lang="en-US" altLang="en-US" sz="1800" b="1" i="1" dirty="0">
              <a:solidFill>
                <a:schemeClr val="bg1"/>
              </a:solidFill>
              <a:latin typeface="Helvetica" panose="020B0604020202020204" pitchFamily="34" charset="0"/>
              <a:cs typeface="Helvetica" panose="020B0604020202020204" pitchFamily="34" charset="0"/>
            </a:endParaRPr>
          </a:p>
          <a:p>
            <a:pPr>
              <a:lnSpc>
                <a:spcPct val="100000"/>
              </a:lnSpc>
              <a:spcBef>
                <a:spcPct val="50000"/>
              </a:spcBef>
            </a:pPr>
            <a:r>
              <a:rPr lang="en-US" altLang="en-US" sz="1800" b="1" i="1" dirty="0">
                <a:solidFill>
                  <a:schemeClr val="bg1"/>
                </a:solidFill>
                <a:latin typeface="Helvetica" panose="020B0604020202020204" pitchFamily="34" charset="0"/>
                <a:cs typeface="Helvetica" panose="020B0604020202020204" pitchFamily="34" charset="0"/>
              </a:rPr>
              <a:t>  CRAMDOWN</a:t>
            </a:r>
          </a:p>
          <a:p>
            <a:pPr lvl="1">
              <a:lnSpc>
                <a:spcPct val="100000"/>
              </a:lnSpc>
              <a:spcBef>
                <a:spcPct val="50000"/>
              </a:spcBef>
            </a:pPr>
            <a:r>
              <a:rPr lang="en-US" altLang="en-US" sz="1800" dirty="0">
                <a:solidFill>
                  <a:schemeClr val="bg1"/>
                </a:solidFill>
                <a:latin typeface="Helvetica" panose="020B0604020202020204" pitchFamily="34" charset="0"/>
                <a:cs typeface="Helvetica" panose="020B0604020202020204" pitchFamily="34" charset="0"/>
              </a:rPr>
              <a:t>Nonconsensual confirmation known as </a:t>
            </a:r>
            <a:r>
              <a:rPr lang="en-US" altLang="en-US" sz="1800" b="1" i="1" dirty="0">
                <a:solidFill>
                  <a:schemeClr val="bg1"/>
                </a:solidFill>
                <a:latin typeface="Helvetica" panose="020B0604020202020204" pitchFamily="34" charset="0"/>
                <a:cs typeface="Helvetica" panose="020B0604020202020204" pitchFamily="34" charset="0"/>
              </a:rPr>
              <a:t>“cramming down”</a:t>
            </a:r>
          </a:p>
          <a:p>
            <a:pPr lvl="1">
              <a:lnSpc>
                <a:spcPct val="100000"/>
              </a:lnSpc>
              <a:spcBef>
                <a:spcPct val="50000"/>
              </a:spcBef>
            </a:pPr>
            <a:r>
              <a:rPr lang="en-US" altLang="en-US" sz="1800" dirty="0">
                <a:solidFill>
                  <a:schemeClr val="bg1"/>
                </a:solidFill>
                <a:latin typeface="Helvetica" panose="020B0604020202020204" pitchFamily="34" charset="0"/>
                <a:cs typeface="Helvetica" panose="020B0604020202020204" pitchFamily="34" charset="0"/>
              </a:rPr>
              <a:t>If plan is not accepted by every creditor class, court may confirm plan over negative vote of a class of dissenting creditors </a:t>
            </a:r>
            <a:r>
              <a:rPr lang="en-US" altLang="en-US" sz="1800" i="1" dirty="0">
                <a:solidFill>
                  <a:schemeClr val="bg1"/>
                </a:solidFill>
                <a:latin typeface="Helvetica" panose="020B0604020202020204" pitchFamily="34" charset="0"/>
                <a:cs typeface="Helvetica" panose="020B0604020202020204" pitchFamily="34" charset="0"/>
              </a:rPr>
              <a:t>only if</a:t>
            </a:r>
            <a:r>
              <a:rPr lang="en-US" altLang="en-US" sz="1800" dirty="0">
                <a:solidFill>
                  <a:schemeClr val="bg1"/>
                </a:solidFill>
                <a:latin typeface="Helvetica" panose="020B0604020202020204" pitchFamily="34" charset="0"/>
                <a:cs typeface="Helvetica" panose="020B0604020202020204" pitchFamily="34" charset="0"/>
              </a:rPr>
              <a:t>:</a:t>
            </a:r>
          </a:p>
          <a:p>
            <a:pPr lvl="2">
              <a:lnSpc>
                <a:spcPct val="100000"/>
              </a:lnSpc>
              <a:spcBef>
                <a:spcPct val="50000"/>
              </a:spcBef>
            </a:pPr>
            <a:r>
              <a:rPr lang="en-US" altLang="en-US" sz="1800" dirty="0">
                <a:solidFill>
                  <a:schemeClr val="bg1"/>
                </a:solidFill>
                <a:latin typeface="Helvetica" panose="020B0604020202020204" pitchFamily="34" charset="0"/>
                <a:cs typeface="Helvetica" panose="020B0604020202020204" pitchFamily="34" charset="0"/>
              </a:rPr>
              <a:t>(a)  at least one class of impaired creditors accepts the plan, and</a:t>
            </a:r>
          </a:p>
          <a:p>
            <a:pPr lvl="2">
              <a:lnSpc>
                <a:spcPct val="100000"/>
              </a:lnSpc>
              <a:spcBef>
                <a:spcPct val="50000"/>
              </a:spcBef>
            </a:pPr>
            <a:r>
              <a:rPr lang="en-US" altLang="en-US" sz="1800" dirty="0">
                <a:solidFill>
                  <a:schemeClr val="bg1"/>
                </a:solidFill>
                <a:latin typeface="Helvetica" panose="020B0604020202020204" pitchFamily="34" charset="0"/>
                <a:cs typeface="Helvetica" panose="020B0604020202020204" pitchFamily="34" charset="0"/>
              </a:rPr>
              <a:t>(b)  plan is “fair and equitable,” i.e., the debtor’s assets are distributed according to “</a:t>
            </a:r>
            <a:r>
              <a:rPr lang="en-US" altLang="en-US" sz="1800" b="1" i="1" dirty="0">
                <a:solidFill>
                  <a:schemeClr val="bg1"/>
                </a:solidFill>
                <a:latin typeface="Helvetica" panose="020B0604020202020204" pitchFamily="34" charset="0"/>
                <a:cs typeface="Helvetica" panose="020B0604020202020204" pitchFamily="34" charset="0"/>
              </a:rPr>
              <a:t>Absolute Priority Rule</a:t>
            </a:r>
            <a:r>
              <a:rPr lang="en-US" altLang="en-US" sz="1800" dirty="0">
                <a:solidFill>
                  <a:schemeClr val="bg1"/>
                </a:solidFill>
                <a:latin typeface="Helvetica" panose="020B0604020202020204" pitchFamily="34" charset="0"/>
                <a:cs typeface="Helvetica" panose="020B0604020202020204" pitchFamily="34" charset="0"/>
              </a:rPr>
              <a:t>”</a:t>
            </a:r>
          </a:p>
          <a:p>
            <a:pPr marL="507732" lvl="1" indent="-127227">
              <a:lnSpc>
                <a:spcPct val="100000"/>
              </a:lnSpc>
              <a:buSzPct val="100000"/>
            </a:pPr>
            <a:endParaRPr lang="en-US" sz="1800" dirty="0">
              <a:solidFill>
                <a:schemeClr val="bg1"/>
              </a:solidFill>
              <a:latin typeface="Helvetica" panose="020B0604020202020204" pitchFamily="34" charset="0"/>
              <a:cs typeface="Helvetica" panose="020B0604020202020204" pitchFamily="34" charset="0"/>
            </a:endParaRPr>
          </a:p>
          <a:p>
            <a:pPr>
              <a:lnSpc>
                <a:spcPct val="100000"/>
              </a:lnSpc>
            </a:pPr>
            <a:endParaRPr lang="en-US" sz="1800"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0ADEE3B2-FA41-1255-4CE8-B59C0D5D9D10}"/>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6D9F02F8-F2BC-1517-3ED2-57E5FC7F1F9D}"/>
              </a:ext>
            </a:extLst>
          </p:cNvPr>
          <p:cNvSpPr>
            <a:spLocks noGrp="1"/>
          </p:cNvSpPr>
          <p:nvPr>
            <p:ph type="sldNum" sz="quarter" idx="12"/>
          </p:nvPr>
        </p:nvSpPr>
        <p:spPr>
          <a:xfrm>
            <a:off x="9315450" y="6127750"/>
            <a:ext cx="2743200" cy="365125"/>
          </a:xfrm>
        </p:spPr>
        <p:txBody>
          <a:bodyPr/>
          <a:lstStyle/>
          <a:p>
            <a:fld id="{0D5880FE-EB54-494A-9A0E-9E90B1F0DDED}" type="slidenum">
              <a:rPr lang="en-US" smtClean="0">
                <a:solidFill>
                  <a:schemeClr val="bg1"/>
                </a:solidFill>
              </a:rPr>
              <a:t>45</a:t>
            </a:fld>
            <a:endParaRPr lang="en-US" dirty="0">
              <a:solidFill>
                <a:schemeClr val="bg1"/>
              </a:solidFill>
            </a:endParaRPr>
          </a:p>
        </p:txBody>
      </p:sp>
    </p:spTree>
    <p:extLst>
      <p:ext uri="{BB962C8B-B14F-4D97-AF65-F5344CB8AC3E}">
        <p14:creationId xmlns:p14="http://schemas.microsoft.com/office/powerpoint/2010/main" val="1632034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263E3AE5-A373-73B9-B3FB-0052ECBA7456}"/>
              </a:ext>
            </a:extLst>
          </p:cNvPr>
          <p:cNvSpPr txBox="1">
            <a:spLocks/>
          </p:cNvSpPr>
          <p:nvPr/>
        </p:nvSpPr>
        <p:spPr>
          <a:xfrm>
            <a:off x="476031" y="277179"/>
            <a:ext cx="8653682" cy="7658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bg1"/>
                </a:solidFill>
                <a:latin typeface="Georgia" panose="02040502050405020303" pitchFamily="18" charset="0"/>
              </a:rPr>
              <a:t>The Chapter 11 Plan Process: Confirmation of a Plan</a:t>
            </a:r>
            <a:endParaRPr lang="en-US" sz="2800" dirty="0">
              <a:solidFill>
                <a:schemeClr val="bg1"/>
              </a:solidFill>
              <a:latin typeface="Georgia" panose="02040502050405020303" pitchFamily="18" charset="0"/>
            </a:endParaRPr>
          </a:p>
        </p:txBody>
      </p:sp>
      <p:sp>
        <p:nvSpPr>
          <p:cNvPr id="4" name="Text Placeholder 2">
            <a:extLst>
              <a:ext uri="{FF2B5EF4-FFF2-40B4-BE49-F238E27FC236}">
                <a16:creationId xmlns:a16="http://schemas.microsoft.com/office/drawing/2014/main" id="{C230F821-AB21-139D-2616-0B8904473B5D}"/>
              </a:ext>
            </a:extLst>
          </p:cNvPr>
          <p:cNvSpPr txBox="1">
            <a:spLocks/>
          </p:cNvSpPr>
          <p:nvPr/>
        </p:nvSpPr>
        <p:spPr>
          <a:xfrm>
            <a:off x="547470" y="1088714"/>
            <a:ext cx="10796808" cy="431653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After voting, the court will confirm the plan if, among other things:</a:t>
            </a:r>
          </a:p>
          <a:p>
            <a:pPr marL="742950" lvl="1"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 plan complies with the applicable provisions of the Bankruptcy Code;</a:t>
            </a:r>
          </a:p>
          <a:p>
            <a:pPr marL="742950" lvl="1"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 plan has been proposed in “good faith;”</a:t>
            </a:r>
          </a:p>
          <a:p>
            <a:pPr marL="742950" lvl="1"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 identities of post-emergence directors and officers (and their compensation) are disclosed; </a:t>
            </a:r>
          </a:p>
          <a:p>
            <a:pPr marL="742950" lvl="1"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if there are impaired classes of creditors, all classes of impaired creditors have approved the plan or the plan satisfies the requirements for “cramdown” (discussed below); </a:t>
            </a:r>
          </a:p>
          <a:p>
            <a:pPr marL="742950" lvl="1"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 plan is feasible (i.e., not likely to be followed by another bankruptcy case); and</a:t>
            </a:r>
          </a:p>
          <a:p>
            <a:pPr marL="742950" lvl="1" indent="-285750">
              <a:lnSpc>
                <a:spcPct val="150000"/>
              </a:lnSpc>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 plan is in the “best interests of creditors.”</a:t>
            </a:r>
          </a:p>
          <a:p>
            <a:pPr marL="285750" indent="-285750">
              <a:lnSpc>
                <a:spcPct val="150000"/>
              </a:lnSpc>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Absent “substantive consolidation,” the plan confirmation standards must be analyzed on a debtor-by-debtor basis.</a:t>
            </a:r>
          </a:p>
        </p:txBody>
      </p:sp>
      <p:pic>
        <p:nvPicPr>
          <p:cNvPr id="5" name="Picture 4">
            <a:extLst>
              <a:ext uri="{FF2B5EF4-FFF2-40B4-BE49-F238E27FC236}">
                <a16:creationId xmlns:a16="http://schemas.microsoft.com/office/drawing/2014/main" id="{C98AE58A-7086-D0AC-8A37-F0A3987DA619}"/>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994BCF1F-0D3A-B71F-CFE6-D21DCD646B06}"/>
              </a:ext>
            </a:extLst>
          </p:cNvPr>
          <p:cNvSpPr>
            <a:spLocks noGrp="1"/>
          </p:cNvSpPr>
          <p:nvPr>
            <p:ph type="sldNum" sz="quarter" idx="12"/>
          </p:nvPr>
        </p:nvSpPr>
        <p:spPr>
          <a:xfrm>
            <a:off x="9315450" y="6127750"/>
            <a:ext cx="2743200" cy="365125"/>
          </a:xfrm>
        </p:spPr>
        <p:txBody>
          <a:bodyPr/>
          <a:lstStyle/>
          <a:p>
            <a:fld id="{0D5880FE-EB54-494A-9A0E-9E90B1F0DDED}" type="slidenum">
              <a:rPr lang="en-US" smtClean="0">
                <a:solidFill>
                  <a:schemeClr val="bg1"/>
                </a:solidFill>
              </a:rPr>
              <a:t>46</a:t>
            </a:fld>
            <a:endParaRPr lang="en-US" dirty="0">
              <a:solidFill>
                <a:schemeClr val="bg1"/>
              </a:solidFill>
            </a:endParaRPr>
          </a:p>
        </p:txBody>
      </p:sp>
    </p:spTree>
    <p:extLst>
      <p:ext uri="{BB962C8B-B14F-4D97-AF65-F5344CB8AC3E}">
        <p14:creationId xmlns:p14="http://schemas.microsoft.com/office/powerpoint/2010/main" val="2757054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Webinar Content Slide">
            <a:extLst>
              <a:ext uri="{FF2B5EF4-FFF2-40B4-BE49-F238E27FC236}">
                <a16:creationId xmlns:a16="http://schemas.microsoft.com/office/drawing/2014/main" id="{3745DA74-B521-231A-A1A5-5BC7B97264D2}"/>
              </a:ext>
            </a:extLst>
          </p:cNvPr>
          <p:cNvSpPr txBox="1">
            <a:spLocks/>
          </p:cNvSpPr>
          <p:nvPr/>
        </p:nvSpPr>
        <p:spPr>
          <a:xfrm>
            <a:off x="456691" y="279523"/>
            <a:ext cx="8030401" cy="5777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Valuation is a Key Issue in Chapter 11 </a:t>
            </a:r>
          </a:p>
        </p:txBody>
      </p:sp>
      <p:sp>
        <p:nvSpPr>
          <p:cNvPr id="4" name="Enter in the slide content here. (Helvetica, 18pt, 1.2 line height)…">
            <a:extLst>
              <a:ext uri="{FF2B5EF4-FFF2-40B4-BE49-F238E27FC236}">
                <a16:creationId xmlns:a16="http://schemas.microsoft.com/office/drawing/2014/main" id="{B0575040-C806-835E-F318-67DAED4BAD76}"/>
              </a:ext>
            </a:extLst>
          </p:cNvPr>
          <p:cNvSpPr txBox="1">
            <a:spLocks/>
          </p:cNvSpPr>
          <p:nvPr/>
        </p:nvSpPr>
        <p:spPr>
          <a:xfrm>
            <a:off x="517258" y="1023021"/>
            <a:ext cx="10727005" cy="58542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a:solidFill>
                  <a:schemeClr val="bg1"/>
                </a:solidFill>
                <a:latin typeface="Helvetica" panose="020B0604020202020204" pitchFamily="34" charset="0"/>
                <a:cs typeface="Helvetica" panose="020B0604020202020204" pitchFamily="34" charset="0"/>
              </a:rPr>
              <a:t>The </a:t>
            </a:r>
            <a:r>
              <a:rPr lang="en-US" sz="1800" i="1" dirty="0">
                <a:solidFill>
                  <a:schemeClr val="bg1"/>
                </a:solidFill>
                <a:latin typeface="Helvetica" panose="020B0604020202020204" pitchFamily="34" charset="0"/>
                <a:cs typeface="Helvetica" panose="020B0604020202020204" pitchFamily="34" charset="0"/>
              </a:rPr>
              <a:t>Absolute Priority Rule </a:t>
            </a:r>
            <a:r>
              <a:rPr lang="en-US" sz="1800" dirty="0">
                <a:solidFill>
                  <a:schemeClr val="bg1"/>
                </a:solidFill>
                <a:latin typeface="Helvetica" panose="020B0604020202020204" pitchFamily="34" charset="0"/>
                <a:cs typeface="Helvetica" panose="020B0604020202020204" pitchFamily="34" charset="0"/>
              </a:rPr>
              <a:t>requires that, absent consent, senior classes of creditors must be paid in full before junior classes receive or retain any property under a traditional chapter 11 plan</a:t>
            </a:r>
          </a:p>
          <a:p>
            <a:pPr>
              <a:lnSpc>
                <a:spcPct val="150000"/>
              </a:lnSpc>
            </a:pPr>
            <a:r>
              <a:rPr lang="en-US" sz="1800" dirty="0">
                <a:solidFill>
                  <a:schemeClr val="bg1"/>
                </a:solidFill>
                <a:latin typeface="Helvetica" panose="020B0604020202020204" pitchFamily="34" charset="0"/>
                <a:cs typeface="Helvetica" panose="020B0604020202020204" pitchFamily="34" charset="0"/>
              </a:rPr>
              <a:t>An example of how this works: </a:t>
            </a:r>
          </a:p>
          <a:p>
            <a:pPr lvl="1">
              <a:lnSpc>
                <a:spcPct val="150000"/>
              </a:lnSpc>
            </a:pPr>
            <a:r>
              <a:rPr lang="en-US" sz="1800" dirty="0">
                <a:solidFill>
                  <a:schemeClr val="bg1"/>
                </a:solidFill>
                <a:latin typeface="Helvetica" panose="020B0604020202020204" pitchFamily="34" charset="0"/>
                <a:cs typeface="Helvetica" panose="020B0604020202020204" pitchFamily="34" charset="0"/>
              </a:rPr>
              <a:t>Secured Creditor A  is owed $10 and has senior lien on all assets</a:t>
            </a:r>
          </a:p>
          <a:p>
            <a:pPr lvl="1">
              <a:lnSpc>
                <a:spcPct val="150000"/>
              </a:lnSpc>
            </a:pPr>
            <a:r>
              <a:rPr lang="en-US" sz="1800" dirty="0">
                <a:solidFill>
                  <a:schemeClr val="bg1"/>
                </a:solidFill>
                <a:latin typeface="Helvetica" panose="020B0604020202020204" pitchFamily="34" charset="0"/>
                <a:cs typeface="Helvetica" panose="020B0604020202020204" pitchFamily="34" charset="0"/>
              </a:rPr>
              <a:t>Secured Creditor B is owed $8 and has junior lien on all assets</a:t>
            </a:r>
          </a:p>
          <a:p>
            <a:pPr lvl="1">
              <a:lnSpc>
                <a:spcPct val="150000"/>
              </a:lnSpc>
            </a:pPr>
            <a:r>
              <a:rPr lang="en-US" sz="1800" dirty="0">
                <a:solidFill>
                  <a:schemeClr val="bg1"/>
                </a:solidFill>
                <a:latin typeface="Helvetica" panose="020B0604020202020204" pitchFamily="34" charset="0"/>
                <a:cs typeface="Helvetica" panose="020B0604020202020204" pitchFamily="34" charset="0"/>
              </a:rPr>
              <a:t>General unsecured creditors (“GUCs”) are owed an aggregate of $20</a:t>
            </a:r>
          </a:p>
          <a:p>
            <a:pPr lvl="2">
              <a:lnSpc>
                <a:spcPct val="150000"/>
              </a:lnSpc>
            </a:pPr>
            <a:r>
              <a:rPr lang="en-US" sz="1800" dirty="0">
                <a:solidFill>
                  <a:schemeClr val="bg1"/>
                </a:solidFill>
                <a:latin typeface="Helvetica" panose="020B0604020202020204" pitchFamily="34" charset="0"/>
                <a:cs typeface="Helvetica" panose="020B0604020202020204" pitchFamily="34" charset="0"/>
              </a:rPr>
              <a:t>What A, B, and GUCs will be paid in a plan depends on how value there is to be distributed under that plan</a:t>
            </a:r>
          </a:p>
          <a:p>
            <a:pPr lvl="2">
              <a:lnSpc>
                <a:spcPct val="150000"/>
              </a:lnSpc>
            </a:pPr>
            <a:r>
              <a:rPr lang="en-US" sz="1800" dirty="0">
                <a:solidFill>
                  <a:schemeClr val="bg1"/>
                </a:solidFill>
                <a:latin typeface="Helvetica" panose="020B0604020202020204" pitchFamily="34" charset="0"/>
                <a:cs typeface="Helvetica" panose="020B0604020202020204" pitchFamily="34" charset="0"/>
              </a:rPr>
              <a:t>Value of cash is easy to determine. Value of other assets, including equity, not so easy</a:t>
            </a:r>
          </a:p>
          <a:p>
            <a:pPr>
              <a:lnSpc>
                <a:spcPct val="150000"/>
              </a:lnSpc>
            </a:pPr>
            <a:endParaRPr lang="en-US" sz="1800" dirty="0">
              <a:solidFill>
                <a:schemeClr val="bg1"/>
              </a:solidFill>
              <a:latin typeface="Helvetica" panose="020B0604020202020204" pitchFamily="34" charset="0"/>
              <a:cs typeface="Helvetica" panose="020B0604020202020204" pitchFamily="34" charset="0"/>
            </a:endParaRPr>
          </a:p>
          <a:p>
            <a:pPr>
              <a:lnSpc>
                <a:spcPct val="150000"/>
              </a:lnSpc>
            </a:pPr>
            <a:endParaRPr lang="en-US" sz="1800" dirty="0">
              <a:latin typeface="Helvetica" panose="020B0604020202020204" pitchFamily="34" charset="0"/>
              <a:cs typeface="Helvetica" panose="020B0604020202020204" pitchFamily="34" charset="0"/>
            </a:endParaRPr>
          </a:p>
          <a:p>
            <a:pPr>
              <a:lnSpc>
                <a:spcPct val="150000"/>
              </a:lnSpc>
            </a:pPr>
            <a:endParaRPr lang="en-US" sz="1800" dirty="0">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EA25A05E-1007-F2C0-3A15-5A1438B375C4}"/>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B5D75ED6-23E9-2FF2-9C7B-F333230364F3}"/>
              </a:ext>
            </a:extLst>
          </p:cNvPr>
          <p:cNvSpPr>
            <a:spLocks noGrp="1"/>
          </p:cNvSpPr>
          <p:nvPr>
            <p:ph type="sldNum" sz="quarter" idx="12"/>
          </p:nvPr>
        </p:nvSpPr>
        <p:spPr>
          <a:xfrm>
            <a:off x="9296400" y="6127750"/>
            <a:ext cx="2743200" cy="365125"/>
          </a:xfrm>
        </p:spPr>
        <p:txBody>
          <a:bodyPr/>
          <a:lstStyle/>
          <a:p>
            <a:fld id="{0D5880FE-EB54-494A-9A0E-9E90B1F0DDED}" type="slidenum">
              <a:rPr lang="en-US" smtClean="0">
                <a:solidFill>
                  <a:schemeClr val="bg1"/>
                </a:solidFill>
              </a:rPr>
              <a:t>47</a:t>
            </a:fld>
            <a:endParaRPr lang="en-US" dirty="0">
              <a:solidFill>
                <a:schemeClr val="bg1"/>
              </a:solidFill>
            </a:endParaRPr>
          </a:p>
        </p:txBody>
      </p:sp>
    </p:spTree>
    <p:extLst>
      <p:ext uri="{BB962C8B-B14F-4D97-AF65-F5344CB8AC3E}">
        <p14:creationId xmlns:p14="http://schemas.microsoft.com/office/powerpoint/2010/main" val="3926949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5">
            <a:extLst>
              <a:ext uri="{FF2B5EF4-FFF2-40B4-BE49-F238E27FC236}">
                <a16:creationId xmlns:a16="http://schemas.microsoft.com/office/drawing/2014/main" id="{55F16CF3-D60C-C10D-A454-07702B2A548A}"/>
              </a:ext>
            </a:extLst>
          </p:cNvPr>
          <p:cNvSpPr txBox="1">
            <a:spLocks/>
          </p:cNvSpPr>
          <p:nvPr/>
        </p:nvSpPr>
        <p:spPr>
          <a:xfrm>
            <a:off x="838536" y="2289655"/>
            <a:ext cx="11239143" cy="9678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dirty="0">
                <a:solidFill>
                  <a:schemeClr val="bg1"/>
                </a:solidFill>
                <a:latin typeface="Georgia" panose="02040502050405020303" pitchFamily="18" charset="0"/>
              </a:rPr>
              <a:t>Subchapter V of Chapter 11 -  An Overview</a:t>
            </a:r>
          </a:p>
        </p:txBody>
      </p:sp>
    </p:spTree>
    <p:extLst>
      <p:ext uri="{BB962C8B-B14F-4D97-AF65-F5344CB8AC3E}">
        <p14:creationId xmlns:p14="http://schemas.microsoft.com/office/powerpoint/2010/main" val="1382563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Webinar Content Slide">
            <a:extLst>
              <a:ext uri="{FF2B5EF4-FFF2-40B4-BE49-F238E27FC236}">
                <a16:creationId xmlns:a16="http://schemas.microsoft.com/office/drawing/2014/main" id="{63921D0C-185D-189E-02CC-DA4A80438FD0}"/>
              </a:ext>
            </a:extLst>
          </p:cNvPr>
          <p:cNvSpPr txBox="1">
            <a:spLocks/>
          </p:cNvSpPr>
          <p:nvPr/>
        </p:nvSpPr>
        <p:spPr>
          <a:xfrm>
            <a:off x="599562" y="322385"/>
            <a:ext cx="8030401" cy="9079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Subchapter V of Chapter 11</a:t>
            </a:r>
          </a:p>
        </p:txBody>
      </p:sp>
      <p:sp>
        <p:nvSpPr>
          <p:cNvPr id="4" name="Enter in the slide content here. (Helvetica, 18pt, 1.2 line height)…">
            <a:extLst>
              <a:ext uri="{FF2B5EF4-FFF2-40B4-BE49-F238E27FC236}">
                <a16:creationId xmlns:a16="http://schemas.microsoft.com/office/drawing/2014/main" id="{32A5C002-C951-D981-4A79-3161694A7B25}"/>
              </a:ext>
            </a:extLst>
          </p:cNvPr>
          <p:cNvSpPr txBox="1">
            <a:spLocks/>
          </p:cNvSpPr>
          <p:nvPr/>
        </p:nvSpPr>
        <p:spPr>
          <a:xfrm>
            <a:off x="599562" y="1002436"/>
            <a:ext cx="9479209" cy="58542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a:solidFill>
                  <a:schemeClr val="bg1"/>
                </a:solidFill>
                <a:latin typeface="Helvetica" panose="020B0604020202020204" pitchFamily="34" charset="0"/>
                <a:cs typeface="Helvetica" panose="020B0604020202020204" pitchFamily="34" charset="0"/>
              </a:rPr>
              <a:t>Took effect 02/19/20; amended further by CARES Act and CCA. </a:t>
            </a:r>
          </a:p>
          <a:p>
            <a:pPr>
              <a:lnSpc>
                <a:spcPct val="150000"/>
              </a:lnSpc>
            </a:pPr>
            <a:r>
              <a:rPr lang="en-US" sz="1800" dirty="0">
                <a:solidFill>
                  <a:schemeClr val="bg1"/>
                </a:solidFill>
                <a:latin typeface="Helvetica" panose="020B0604020202020204" pitchFamily="34" charset="0"/>
                <a:cs typeface="Helvetica" panose="020B0604020202020204" pitchFamily="34" charset="0"/>
              </a:rPr>
              <a:t>  Creates Subchapter V of chapter 11 &amp; modifies certain provisions of Bankruptcy Code</a:t>
            </a:r>
          </a:p>
          <a:p>
            <a:pPr lvl="1">
              <a:lnSpc>
                <a:spcPct val="150000"/>
              </a:lnSpc>
            </a:pPr>
            <a:r>
              <a:rPr lang="en-US" sz="1800" dirty="0">
                <a:solidFill>
                  <a:schemeClr val="bg1"/>
                </a:solidFill>
                <a:latin typeface="Helvetica" panose="020B0604020202020204" pitchFamily="34" charset="0"/>
                <a:cs typeface="Helvetica" panose="020B0604020202020204" pitchFamily="34" charset="0"/>
              </a:rPr>
              <a:t>Who qualifies?  As enacted: Debts &gt; 50% business debts and aggregate noncontingent, liquidated, secured and unsecured debts total less than $7.5 m.</a:t>
            </a:r>
          </a:p>
          <a:p>
            <a:pPr marL="456606" lvl="1">
              <a:lnSpc>
                <a:spcPct val="150000"/>
              </a:lnSpc>
              <a:buFont typeface="Wingdings" pitchFamily="2" charset="2"/>
              <a:buChar char="ü"/>
            </a:pPr>
            <a:endParaRPr lang="en-US" sz="1800" dirty="0">
              <a:solidFill>
                <a:schemeClr val="bg1"/>
              </a:solidFill>
              <a:latin typeface="Helvetica" panose="020B0604020202020204" pitchFamily="34" charset="0"/>
              <a:cs typeface="Helvetica" panose="020B0604020202020204" pitchFamily="34" charset="0"/>
            </a:endParaRPr>
          </a:p>
          <a:p>
            <a:pPr marL="456606" lvl="1">
              <a:lnSpc>
                <a:spcPct val="150000"/>
              </a:lnSpc>
              <a:buFont typeface="Wingdings" pitchFamily="2" charset="2"/>
              <a:buChar char="ü"/>
            </a:pPr>
            <a:endParaRPr lang="en-US" sz="1800" dirty="0">
              <a:solidFill>
                <a:schemeClr val="bg1"/>
              </a:solidFill>
              <a:latin typeface="Helvetica" panose="020B0604020202020204" pitchFamily="34" charset="0"/>
              <a:cs typeface="Helvetica" panose="020B0604020202020204" pitchFamily="34" charset="0"/>
            </a:endParaRPr>
          </a:p>
          <a:p>
            <a:pPr marL="456606" lvl="1">
              <a:lnSpc>
                <a:spcPct val="150000"/>
              </a:lnSpc>
              <a:buFont typeface="Wingdings" pitchFamily="2" charset="2"/>
              <a:buChar char="ü"/>
            </a:pPr>
            <a:endParaRPr lang="en-US" sz="1800" dirty="0">
              <a:solidFill>
                <a:schemeClr val="bg1"/>
              </a:solidFill>
              <a:latin typeface="Helvetica" panose="020B0604020202020204" pitchFamily="34" charset="0"/>
              <a:cs typeface="Helvetica" panose="020B0604020202020204" pitchFamily="34" charset="0"/>
            </a:endParaRPr>
          </a:p>
          <a:p>
            <a:pPr marL="507732" lvl="1" indent="-127227">
              <a:lnSpc>
                <a:spcPct val="150000"/>
              </a:lnSpc>
              <a:buSzPct val="100000"/>
            </a:pPr>
            <a:endParaRPr lang="en-US" sz="1800" dirty="0">
              <a:solidFill>
                <a:schemeClr val="bg1"/>
              </a:solidFill>
              <a:latin typeface="Helvetica" panose="020B0604020202020204" pitchFamily="34" charset="0"/>
              <a:cs typeface="Helvetica" panose="020B0604020202020204" pitchFamily="34" charset="0"/>
            </a:endParaRPr>
          </a:p>
          <a:p>
            <a:pPr>
              <a:lnSpc>
                <a:spcPct val="150000"/>
              </a:lnSpc>
            </a:pPr>
            <a:endParaRPr lang="en-US" sz="1800"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6CD40D41-C31E-EDE9-C898-0833DCCA7EB1}"/>
              </a:ext>
            </a:extLst>
          </p:cNvPr>
          <p:cNvPicPr>
            <a:picLocks noChangeAspect="1"/>
          </p:cNvPicPr>
          <p:nvPr/>
        </p:nvPicPr>
        <p:blipFill>
          <a:blip r:embed="rId3"/>
          <a:stretch>
            <a:fillRect/>
          </a:stretch>
        </p:blipFill>
        <p:spPr>
          <a:xfrm>
            <a:off x="1383416" y="3075744"/>
            <a:ext cx="8663167" cy="3383573"/>
          </a:xfrm>
          <a:prstGeom prst="rect">
            <a:avLst/>
          </a:prstGeom>
        </p:spPr>
      </p:pic>
      <p:pic>
        <p:nvPicPr>
          <p:cNvPr id="6" name="Picture 5">
            <a:extLst>
              <a:ext uri="{FF2B5EF4-FFF2-40B4-BE49-F238E27FC236}">
                <a16:creationId xmlns:a16="http://schemas.microsoft.com/office/drawing/2014/main" id="{B0D47451-FBE9-5B7C-B855-8FB8765CAE92}"/>
              </a:ext>
            </a:extLst>
          </p:cNvPr>
          <p:cNvPicPr>
            <a:picLocks noChangeAspect="1"/>
          </p:cNvPicPr>
          <p:nvPr/>
        </p:nvPicPr>
        <p:blipFill>
          <a:blip r:embed="rId4"/>
          <a:stretch>
            <a:fillRect/>
          </a:stretch>
        </p:blipFill>
        <p:spPr>
          <a:xfrm>
            <a:off x="10413457" y="12192"/>
            <a:ext cx="1484924" cy="646949"/>
          </a:xfrm>
          <a:prstGeom prst="rect">
            <a:avLst/>
          </a:prstGeom>
        </p:spPr>
      </p:pic>
      <p:sp>
        <p:nvSpPr>
          <p:cNvPr id="7" name="Slide Number Placeholder 6">
            <a:extLst>
              <a:ext uri="{FF2B5EF4-FFF2-40B4-BE49-F238E27FC236}">
                <a16:creationId xmlns:a16="http://schemas.microsoft.com/office/drawing/2014/main" id="{023BCBDB-BE36-DA43-3877-BB588103D4C2}"/>
              </a:ext>
            </a:extLst>
          </p:cNvPr>
          <p:cNvSpPr>
            <a:spLocks noGrp="1"/>
          </p:cNvSpPr>
          <p:nvPr>
            <p:ph type="sldNum" sz="quarter" idx="12"/>
          </p:nvPr>
        </p:nvSpPr>
        <p:spPr>
          <a:xfrm>
            <a:off x="9277350" y="6146800"/>
            <a:ext cx="2743200" cy="365125"/>
          </a:xfrm>
        </p:spPr>
        <p:txBody>
          <a:bodyPr/>
          <a:lstStyle/>
          <a:p>
            <a:fld id="{0D5880FE-EB54-494A-9A0E-9E90B1F0DDED}" type="slidenum">
              <a:rPr lang="en-US" smtClean="0">
                <a:solidFill>
                  <a:schemeClr val="bg1"/>
                </a:solidFill>
              </a:rPr>
              <a:t>49</a:t>
            </a:fld>
            <a:endParaRPr lang="en-US" dirty="0">
              <a:solidFill>
                <a:schemeClr val="bg1"/>
              </a:solidFill>
            </a:endParaRPr>
          </a:p>
        </p:txBody>
      </p:sp>
    </p:spTree>
    <p:extLst>
      <p:ext uri="{BB962C8B-B14F-4D97-AF65-F5344CB8AC3E}">
        <p14:creationId xmlns:p14="http://schemas.microsoft.com/office/powerpoint/2010/main" val="54436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07378FF-12D9-C025-4089-BE5DDE11168A}"/>
              </a:ext>
            </a:extLst>
          </p:cNvPr>
          <p:cNvSpPr txBox="1"/>
          <p:nvPr/>
        </p:nvSpPr>
        <p:spPr>
          <a:xfrm>
            <a:off x="1000125" y="2659559"/>
            <a:ext cx="4329112" cy="769441"/>
          </a:xfrm>
          <a:prstGeom prst="rect">
            <a:avLst/>
          </a:prstGeom>
          <a:noFill/>
        </p:spPr>
        <p:txBody>
          <a:bodyPr wrap="square" rtlCol="0">
            <a:spAutoFit/>
          </a:bodyPr>
          <a:lstStyle/>
          <a:p>
            <a:r>
              <a:rPr lang="en-US" sz="4400" dirty="0">
                <a:solidFill>
                  <a:schemeClr val="bg1"/>
                </a:solidFill>
                <a:latin typeface="Georgia" panose="02040502050405020303" pitchFamily="18" charset="0"/>
              </a:rPr>
              <a:t>Fiduciary Duties</a:t>
            </a:r>
          </a:p>
        </p:txBody>
      </p:sp>
    </p:spTree>
    <p:extLst>
      <p:ext uri="{BB962C8B-B14F-4D97-AF65-F5344CB8AC3E}">
        <p14:creationId xmlns:p14="http://schemas.microsoft.com/office/powerpoint/2010/main" val="1100139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Episodes in this Series">
            <a:extLst>
              <a:ext uri="{FF2B5EF4-FFF2-40B4-BE49-F238E27FC236}">
                <a16:creationId xmlns:a16="http://schemas.microsoft.com/office/drawing/2014/main" id="{53B985D5-829F-52BE-777C-F48638D053D9}"/>
              </a:ext>
            </a:extLst>
          </p:cNvPr>
          <p:cNvSpPr txBox="1">
            <a:spLocks/>
          </p:cNvSpPr>
          <p:nvPr/>
        </p:nvSpPr>
        <p:spPr>
          <a:xfrm>
            <a:off x="856737" y="2768153"/>
            <a:ext cx="8030401" cy="6608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Georgia" panose="02040502050405020303" pitchFamily="18" charset="0"/>
              </a:rPr>
              <a:t>About the Faculty</a:t>
            </a: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3988328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2" name="Picture 1" descr="A person sitting at a table&#10;&#10;Description automatically generated with low confidence">
            <a:extLst>
              <a:ext uri="{FF2B5EF4-FFF2-40B4-BE49-F238E27FC236}">
                <a16:creationId xmlns:a16="http://schemas.microsoft.com/office/drawing/2014/main" id="{A0F76F21-A382-3A68-83DE-AC13A5C16DC6}"/>
              </a:ext>
            </a:extLst>
          </p:cNvPr>
          <p:cNvPicPr>
            <a:picLocks noChangeAspect="1"/>
          </p:cNvPicPr>
          <p:nvPr/>
        </p:nvPicPr>
        <p:blipFill rotWithShape="1">
          <a:blip r:embed="rId3"/>
          <a:srcRect l="17160" r="39660"/>
          <a:stretch/>
        </p:blipFill>
        <p:spPr>
          <a:xfrm>
            <a:off x="990675" y="857250"/>
            <a:ext cx="2843284" cy="3700468"/>
          </a:xfrm>
          <a:prstGeom prst="rect">
            <a:avLst/>
          </a:prstGeom>
        </p:spPr>
      </p:pic>
      <p:sp>
        <p:nvSpPr>
          <p:cNvPr id="4" name="Title 1">
            <a:extLst>
              <a:ext uri="{FF2B5EF4-FFF2-40B4-BE49-F238E27FC236}">
                <a16:creationId xmlns:a16="http://schemas.microsoft.com/office/drawing/2014/main" id="{BB05A3C1-0D4F-4AB3-AE48-94E57B0FE0D3}"/>
              </a:ext>
            </a:extLst>
          </p:cNvPr>
          <p:cNvSpPr txBox="1">
            <a:spLocks/>
          </p:cNvSpPr>
          <p:nvPr/>
        </p:nvSpPr>
        <p:spPr>
          <a:xfrm>
            <a:off x="5262198" y="101292"/>
            <a:ext cx="3533775" cy="186091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2900" dirty="0">
                <a:solidFill>
                  <a:schemeClr val="bg1"/>
                </a:solidFill>
                <a:latin typeface="Helvetica" panose="020B0604020202020204" pitchFamily="34" charset="0"/>
                <a:cs typeface="Helvetica" panose="020B0604020202020204" pitchFamily="34" charset="0"/>
              </a:rPr>
              <a:t>Jonathan Friedland </a:t>
            </a:r>
            <a:br>
              <a:rPr lang="en-US" sz="3200" dirty="0">
                <a:solidFill>
                  <a:schemeClr val="bg1"/>
                </a:solidFill>
                <a:latin typeface="Helvetica" panose="020B0604020202020204" pitchFamily="34" charset="0"/>
                <a:cs typeface="Helvetica" panose="020B0604020202020204" pitchFamily="34" charset="0"/>
              </a:rPr>
            </a:br>
            <a:r>
              <a:rPr lang="en-US" sz="1600" dirty="0">
                <a:solidFill>
                  <a:schemeClr val="bg1"/>
                </a:solidFill>
                <a:latin typeface="Helvetica" panose="020B0604020202020204" pitchFamily="34" charset="0"/>
                <a:cs typeface="Helvetica" panose="020B0604020202020204" pitchFamily="34" charset="0"/>
              </a:rPr>
              <a:t>Principal, Much Shelist, P.C.</a:t>
            </a:r>
            <a:br>
              <a:rPr lang="en-US" sz="1600" dirty="0">
                <a:solidFill>
                  <a:schemeClr val="bg1"/>
                </a:solidFill>
                <a:latin typeface="Helvetica" panose="020B0604020202020204" pitchFamily="34" charset="0"/>
                <a:cs typeface="Helvetica" panose="020B0604020202020204" pitchFamily="34" charset="0"/>
              </a:rPr>
            </a:br>
            <a:r>
              <a:rPr lang="en-US" sz="1600" dirty="0">
                <a:solidFill>
                  <a:schemeClr val="bg1"/>
                </a:solidFill>
                <a:latin typeface="Helvetica" panose="020B0604020202020204" pitchFamily="34" charset="0"/>
                <a:cs typeface="Helvetica" panose="020B0604020202020204" pitchFamily="34" charset="0"/>
              </a:rPr>
              <a:t>Direct: +1 224.436.5142  jfriedland@muchlaw.com</a:t>
            </a:r>
            <a:br>
              <a:rPr lang="en-US" sz="1600" dirty="0">
                <a:solidFill>
                  <a:schemeClr val="bg1"/>
                </a:solidFill>
                <a:latin typeface="Helvetica" panose="020B0604020202020204" pitchFamily="34" charset="0"/>
                <a:cs typeface="Helvetica" panose="020B0604020202020204" pitchFamily="34" charset="0"/>
              </a:rPr>
            </a:br>
            <a:endParaRPr lang="en-US" sz="1600" dirty="0">
              <a:solidFill>
                <a:schemeClr val="bg1"/>
              </a:solidFill>
              <a:latin typeface="Helvetica" panose="020B0604020202020204" pitchFamily="34" charset="0"/>
              <a:cs typeface="Helvetica" panose="020B0604020202020204" pitchFamily="34" charset="0"/>
            </a:endParaRPr>
          </a:p>
        </p:txBody>
      </p:sp>
      <p:sp>
        <p:nvSpPr>
          <p:cNvPr id="5" name="Text Placeholder 2">
            <a:extLst>
              <a:ext uri="{FF2B5EF4-FFF2-40B4-BE49-F238E27FC236}">
                <a16:creationId xmlns:a16="http://schemas.microsoft.com/office/drawing/2014/main" id="{E5F25618-AFA3-5829-0C23-2E5A38FE61A4}"/>
              </a:ext>
            </a:extLst>
          </p:cNvPr>
          <p:cNvSpPr txBox="1">
            <a:spLocks/>
          </p:cNvSpPr>
          <p:nvPr/>
        </p:nvSpPr>
        <p:spPr>
          <a:xfrm>
            <a:off x="5257800" y="1414464"/>
            <a:ext cx="6934180" cy="511493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en-US" sz="1200" b="1" dirty="0">
                <a:solidFill>
                  <a:schemeClr val="bg1"/>
                </a:solidFill>
                <a:latin typeface="Helvetica" panose="020B0604020202020204" pitchFamily="34" charset="0"/>
                <a:ea typeface="Calibri" panose="020F0502020204030204" pitchFamily="34" charset="0"/>
                <a:cs typeface="Helvetica" panose="020B0604020202020204" pitchFamily="34" charset="0"/>
              </a:rPr>
              <a:t>Summary</a:t>
            </a:r>
            <a:endPar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Corporate structuring and restructuring attorney with nearly 30 years of experience in advising companies, boards of directors, owners, and other stakeholders in various contexts, including distressed, bankruptcy, and special situations.  </a:t>
            </a: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Represented and advised in 150+ transactions and litigation across a wide spectrum of industries.</a:t>
            </a: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Serial entrepreneur who understands business from the businessperson’s perspective.</a:t>
            </a: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Consistently ranks as a top business law attorney in various surveys, holding highest possible ratings from Martindale-Hubbell (AV® Preeminent™), AVVO (10/10), and </a:t>
            </a:r>
            <a:r>
              <a:rPr lang="en-US" sz="1200" dirty="0" err="1">
                <a:solidFill>
                  <a:schemeClr val="bg1"/>
                </a:solidFill>
                <a:latin typeface="Helvetica" panose="020B0604020202020204" pitchFamily="34" charset="0"/>
                <a:ea typeface="Calibri" panose="020F0502020204030204" pitchFamily="34" charset="0"/>
                <a:cs typeface="Helvetica" panose="020B0604020202020204" pitchFamily="34" charset="0"/>
              </a:rPr>
              <a:t>Justia</a:t>
            </a: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(10/10). Has repeatedly been recognized as a “Super Lawyer” in multiple practice areas, including Business/Corporate Law and Bankruptcy &amp; Creditor/Debtor Rights and named a “Leading Lawyer” by Leading Lawyers Magazine several times.</a:t>
            </a: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Admitted to the bars (each by exam) in New York, Illinois, Arizona, and New Jersey.</a:t>
            </a:r>
          </a:p>
          <a:p>
            <a:pPr marL="0" indent="0">
              <a:lnSpc>
                <a:spcPct val="115000"/>
              </a:lnSpc>
              <a:spcBef>
                <a:spcPts val="0"/>
              </a:spcBef>
              <a:buNone/>
            </a:pPr>
            <a:b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br>
            <a:r>
              <a:rPr lang="en-US" sz="1200" b="1" dirty="0">
                <a:solidFill>
                  <a:schemeClr val="bg1"/>
                </a:solidFill>
                <a:latin typeface="Helvetica" panose="020B0604020202020204" pitchFamily="34" charset="0"/>
                <a:ea typeface="Calibri" panose="020F0502020204030204" pitchFamily="34" charset="0"/>
                <a:cs typeface="Helvetica" panose="020B0604020202020204" pitchFamily="34" charset="0"/>
              </a:rPr>
              <a:t>Thought Leadership Examples</a:t>
            </a:r>
            <a:endPar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Principal Author and Editor-In-Chief, </a:t>
            </a:r>
            <a:r>
              <a:rPr lang="en-US" sz="1200" i="1" u="sng"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Commercial Bankruptcy Litigation</a:t>
            </a: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(Thomson Reuters),</a:t>
            </a: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Principal Author and Editor-In-Chief, </a:t>
            </a:r>
            <a:r>
              <a:rPr lang="en-US" sz="1200" i="1" u="sng"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Strategic Alternatives for and Against Distressed Businesses</a:t>
            </a: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(Thomson Reuters)</a:t>
            </a: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Author of 100+ articles and speaker at 100+ events. Examples </a:t>
            </a:r>
            <a:r>
              <a:rPr lang="en-US" sz="1200" u="sng"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here</a:t>
            </a: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a:t>
            </a:r>
          </a:p>
          <a:p>
            <a:pPr>
              <a:lnSpc>
                <a:spcPct val="115000"/>
              </a:lnSpc>
              <a:spcBef>
                <a:spcPts val="0"/>
              </a:spcBef>
            </a:pPr>
            <a:r>
              <a:rPr lang="en-US" sz="1200" b="1" dirty="0">
                <a:solidFill>
                  <a:schemeClr val="bg1"/>
                </a:solidFill>
                <a:latin typeface="Helvetica" panose="020B0604020202020204" pitchFamily="34" charset="0"/>
                <a:ea typeface="Calibri" panose="020F0502020204030204" pitchFamily="34" charset="0"/>
                <a:cs typeface="Helvetica" panose="020B0604020202020204" pitchFamily="34" charset="0"/>
              </a:rPr>
              <a:t> </a:t>
            </a:r>
            <a:endPar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0">
              <a:lnSpc>
                <a:spcPct val="115000"/>
              </a:lnSpc>
              <a:spcBef>
                <a:spcPts val="0"/>
              </a:spcBef>
            </a:pPr>
            <a:r>
              <a:rPr lang="en-US" sz="1200" b="1" dirty="0">
                <a:solidFill>
                  <a:schemeClr val="bg1"/>
                </a:solidFill>
                <a:latin typeface="Helvetica" panose="020B0604020202020204" pitchFamily="34" charset="0"/>
                <a:ea typeface="Calibri" panose="020F0502020204030204" pitchFamily="34" charset="0"/>
                <a:cs typeface="Helvetica" panose="020B0604020202020204" pitchFamily="34" charset="0"/>
              </a:rPr>
              <a:t>Academics</a:t>
            </a:r>
            <a:endPar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Clayton Center for Entrepreneurial Law Visiting Professor at the University of Tennessee College of Law.</a:t>
            </a: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Adjunct Professor of Strategic Management, University of Chicago Graduate School of Business</a:t>
            </a: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JD from the University of Pennsylvania.</a:t>
            </a:r>
          </a:p>
          <a:p>
            <a:pPr marL="342900" indent="-342900">
              <a:lnSpc>
                <a:spcPct val="115000"/>
              </a:lnSpc>
              <a:spcBef>
                <a:spcPts val="0"/>
              </a:spcBef>
              <a:buFont typeface="Wingdings" panose="05000000000000000000" pitchFamily="2" charset="2"/>
              <a:buChar char=""/>
            </a:pPr>
            <a:r>
              <a:rPr 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B.S. in Business Administration (magna cum laude in three years) from Albany State University.</a:t>
            </a:r>
          </a:p>
          <a:p>
            <a:pPr marL="741984" lvl="1" defTabSz="457200">
              <a:spcBef>
                <a:spcPts val="1000"/>
              </a:spcBef>
              <a:buClr>
                <a:schemeClr val="bg2">
                  <a:lumMod val="40000"/>
                  <a:lumOff val="60000"/>
                </a:schemeClr>
              </a:buClr>
              <a:buSzPct val="80000"/>
              <a:buFont typeface="Wingdings 3" charset="2"/>
              <a:buChar char=""/>
            </a:pPr>
            <a:endParaRPr lang="en-US" sz="1600" dirty="0">
              <a:solidFill>
                <a:schemeClr val="bg1"/>
              </a:solidFill>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702DFEFC-9B90-A23A-38D1-1AC3C8AA0479}"/>
              </a:ext>
            </a:extLst>
          </p:cNvPr>
          <p:cNvPicPr>
            <a:picLocks noChangeAspect="1"/>
          </p:cNvPicPr>
          <p:nvPr/>
        </p:nvPicPr>
        <p:blipFill>
          <a:blip r:embed="rId7"/>
          <a:stretch>
            <a:fillRect/>
          </a:stretch>
        </p:blipFill>
        <p:spPr>
          <a:xfrm>
            <a:off x="10413457" y="12192"/>
            <a:ext cx="1484924" cy="646949"/>
          </a:xfrm>
          <a:prstGeom prst="rect">
            <a:avLst/>
          </a:prstGeom>
        </p:spPr>
      </p:pic>
      <p:sp>
        <p:nvSpPr>
          <p:cNvPr id="7" name="Slide Number Placeholder 6">
            <a:extLst>
              <a:ext uri="{FF2B5EF4-FFF2-40B4-BE49-F238E27FC236}">
                <a16:creationId xmlns:a16="http://schemas.microsoft.com/office/drawing/2014/main" id="{EBAB129A-012C-3AAD-0D45-148EA13D6A16}"/>
              </a:ext>
            </a:extLst>
          </p:cNvPr>
          <p:cNvSpPr>
            <a:spLocks noGrp="1"/>
          </p:cNvSpPr>
          <p:nvPr>
            <p:ph type="sldNum" sz="quarter" idx="12"/>
          </p:nvPr>
        </p:nvSpPr>
        <p:spPr>
          <a:xfrm>
            <a:off x="9315450" y="6184900"/>
            <a:ext cx="2743200" cy="365125"/>
          </a:xfrm>
        </p:spPr>
        <p:txBody>
          <a:bodyPr/>
          <a:lstStyle/>
          <a:p>
            <a:fld id="{0D5880FE-EB54-494A-9A0E-9E90B1F0DDED}" type="slidenum">
              <a:rPr lang="en-US" smtClean="0">
                <a:solidFill>
                  <a:schemeClr val="bg1"/>
                </a:solidFill>
              </a:rPr>
              <a:t>51</a:t>
            </a:fld>
            <a:endParaRPr lang="en-US" dirty="0">
              <a:solidFill>
                <a:schemeClr val="bg1"/>
              </a:solidFill>
            </a:endParaRPr>
          </a:p>
        </p:txBody>
      </p:sp>
    </p:spTree>
    <p:extLst>
      <p:ext uri="{BB962C8B-B14F-4D97-AF65-F5344CB8AC3E}">
        <p14:creationId xmlns:p14="http://schemas.microsoft.com/office/powerpoint/2010/main" val="4254450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3860157C-BA93-5E2E-02CA-FE6B35199106}"/>
              </a:ext>
            </a:extLst>
          </p:cNvPr>
          <p:cNvSpPr txBox="1">
            <a:spLocks/>
          </p:cNvSpPr>
          <p:nvPr/>
        </p:nvSpPr>
        <p:spPr>
          <a:xfrm>
            <a:off x="5657843" y="372280"/>
            <a:ext cx="3529526" cy="7547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dirty="0">
                <a:solidFill>
                  <a:schemeClr val="bg1"/>
                </a:solidFill>
                <a:latin typeface="Helvetica" panose="020B0604020202020204" pitchFamily="34" charset="0"/>
                <a:cs typeface="Helvetica" panose="020B0604020202020204" pitchFamily="34" charset="0"/>
              </a:rPr>
              <a:t>Allan Grafman</a:t>
            </a:r>
          </a:p>
        </p:txBody>
      </p:sp>
      <p:sp>
        <p:nvSpPr>
          <p:cNvPr id="5" name="TextBox 4">
            <a:extLst>
              <a:ext uri="{FF2B5EF4-FFF2-40B4-BE49-F238E27FC236}">
                <a16:creationId xmlns:a16="http://schemas.microsoft.com/office/drawing/2014/main" id="{C1D9C918-3547-6211-F30E-0064BCD3041E}"/>
              </a:ext>
            </a:extLst>
          </p:cNvPr>
          <p:cNvSpPr txBox="1"/>
          <p:nvPr/>
        </p:nvSpPr>
        <p:spPr>
          <a:xfrm>
            <a:off x="5686419" y="1152550"/>
            <a:ext cx="5476881" cy="4031873"/>
          </a:xfrm>
          <a:prstGeom prst="rect">
            <a:avLst/>
          </a:prstGeom>
          <a:noFill/>
        </p:spPr>
        <p:txBody>
          <a:bodyPr wrap="square">
            <a:spAutoFit/>
          </a:bodyPr>
          <a:lstStyle/>
          <a:p>
            <a:pPr algn="l" fontAlgn="base"/>
            <a:r>
              <a:rPr lang="en-US" sz="1600" b="0" i="0" dirty="0">
                <a:solidFill>
                  <a:schemeClr val="bg1"/>
                </a:solidFill>
                <a:effectLst/>
                <a:latin typeface="Helvetica" panose="020B0604020202020204" pitchFamily="34" charset="0"/>
                <a:cs typeface="Helvetica" panose="020B0604020202020204" pitchFamily="34" charset="0"/>
              </a:rPr>
              <a:t>Allan Grafman has served on 12 boards, including 4 public, 4 private equity-owned and 4 venture-sponsored. He is currently Chair of the Audit Committee of a public company (IDW) and also Audit Committee member for a REIT, and has served on Compensation and Governance Committees as well.   Specific past experience includes serving as the Chairman of the Board of a Nasdaq listed video game company and other entertainment, media, and consumer-focused entities.  He is currently a licensed investment banker raising capital for companies. Allan comes to board service building on executive roles at All Media Ventures, Archie Comics, Hallmark, Tribune, ABC, and Disney.  He received his BA from Indiana University (PBK), Masters (Fellow), and MBA from Columbia (BGS).</a:t>
            </a:r>
          </a:p>
          <a:p>
            <a:br>
              <a:rPr lang="en-US" sz="1600" b="0" i="0" u="none" strike="noStrike" dirty="0">
                <a:solidFill>
                  <a:schemeClr val="bg1"/>
                </a:solidFill>
                <a:effectLst/>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br>
            <a:endParaRPr lang="en-US" sz="1600" dirty="0">
              <a:solidFill>
                <a:schemeClr val="bg1"/>
              </a:solidFill>
              <a:latin typeface="Helvetica" panose="020B0604020202020204" pitchFamily="34" charset="0"/>
              <a:cs typeface="Helvetica" panose="020B0604020202020204" pitchFamily="34" charset="0"/>
            </a:endParaRPr>
          </a:p>
        </p:txBody>
      </p:sp>
      <p:pic>
        <p:nvPicPr>
          <p:cNvPr id="1026" name="Picture 2" descr="Allan Grafman">
            <a:extLst>
              <a:ext uri="{FF2B5EF4-FFF2-40B4-BE49-F238E27FC236}">
                <a16:creationId xmlns:a16="http://schemas.microsoft.com/office/drawing/2014/main" id="{081DA1D1-BCB1-2366-ECD5-14D1675DE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804922"/>
            <a:ext cx="3257550" cy="35562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009F7A2-80D0-A38B-A837-7273667B3B7C}"/>
              </a:ext>
            </a:extLst>
          </p:cNvPr>
          <p:cNvPicPr>
            <a:picLocks noChangeAspect="1"/>
          </p:cNvPicPr>
          <p:nvPr/>
        </p:nvPicPr>
        <p:blipFill>
          <a:blip r:embed="rId5"/>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76DF84E6-91F1-C5CE-8F43-41DC565AEE94}"/>
              </a:ext>
            </a:extLst>
          </p:cNvPr>
          <p:cNvSpPr>
            <a:spLocks noGrp="1"/>
          </p:cNvSpPr>
          <p:nvPr>
            <p:ph type="sldNum" sz="quarter" idx="12"/>
          </p:nvPr>
        </p:nvSpPr>
        <p:spPr>
          <a:xfrm>
            <a:off x="9315450" y="6108700"/>
            <a:ext cx="2743200" cy="365125"/>
          </a:xfrm>
        </p:spPr>
        <p:txBody>
          <a:bodyPr/>
          <a:lstStyle/>
          <a:p>
            <a:fld id="{0D5880FE-EB54-494A-9A0E-9E90B1F0DDED}" type="slidenum">
              <a:rPr lang="en-US" smtClean="0">
                <a:solidFill>
                  <a:schemeClr val="bg1"/>
                </a:solidFill>
              </a:rPr>
              <a:t>52</a:t>
            </a:fld>
            <a:endParaRPr lang="en-US" dirty="0">
              <a:solidFill>
                <a:schemeClr val="bg1"/>
              </a:solidFill>
            </a:endParaRPr>
          </a:p>
        </p:txBody>
      </p:sp>
    </p:spTree>
    <p:extLst>
      <p:ext uri="{BB962C8B-B14F-4D97-AF65-F5344CB8AC3E}">
        <p14:creationId xmlns:p14="http://schemas.microsoft.com/office/powerpoint/2010/main" val="3145270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A46F58C9-6E0B-CD97-A2BB-8B60260A84CD}"/>
              </a:ext>
            </a:extLst>
          </p:cNvPr>
          <p:cNvSpPr txBox="1">
            <a:spLocks/>
          </p:cNvSpPr>
          <p:nvPr/>
        </p:nvSpPr>
        <p:spPr>
          <a:xfrm>
            <a:off x="6096000" y="446372"/>
            <a:ext cx="8030401" cy="7547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dirty="0">
                <a:solidFill>
                  <a:schemeClr val="bg1"/>
                </a:solidFill>
                <a:latin typeface="Helvetica" panose="020B0604020202020204" pitchFamily="34" charset="0"/>
                <a:cs typeface="Helvetica" panose="020B0604020202020204" pitchFamily="34" charset="0"/>
              </a:rPr>
              <a:t>Deirdre O’Connor</a:t>
            </a:r>
          </a:p>
        </p:txBody>
      </p:sp>
      <p:pic>
        <p:nvPicPr>
          <p:cNvPr id="4" name="Picture 3">
            <a:extLst>
              <a:ext uri="{FF2B5EF4-FFF2-40B4-BE49-F238E27FC236}">
                <a16:creationId xmlns:a16="http://schemas.microsoft.com/office/drawing/2014/main" id="{A6A48096-6210-69A8-0A7A-0EF65CD7BE98}"/>
              </a:ext>
            </a:extLst>
          </p:cNvPr>
          <p:cNvPicPr>
            <a:picLocks noChangeAspect="1"/>
          </p:cNvPicPr>
          <p:nvPr/>
        </p:nvPicPr>
        <p:blipFill>
          <a:blip r:embed="rId3"/>
          <a:stretch>
            <a:fillRect/>
          </a:stretch>
        </p:blipFill>
        <p:spPr>
          <a:xfrm>
            <a:off x="10413457" y="12192"/>
            <a:ext cx="1484924" cy="646949"/>
          </a:xfrm>
          <a:prstGeom prst="rect">
            <a:avLst/>
          </a:prstGeom>
        </p:spPr>
      </p:pic>
      <p:sp>
        <p:nvSpPr>
          <p:cNvPr id="5" name="Slide Number Placeholder 4">
            <a:extLst>
              <a:ext uri="{FF2B5EF4-FFF2-40B4-BE49-F238E27FC236}">
                <a16:creationId xmlns:a16="http://schemas.microsoft.com/office/drawing/2014/main" id="{E9FB1A60-BC21-1E46-230A-404A401A66F9}"/>
              </a:ext>
            </a:extLst>
          </p:cNvPr>
          <p:cNvSpPr>
            <a:spLocks noGrp="1"/>
          </p:cNvSpPr>
          <p:nvPr>
            <p:ph type="sldNum" sz="quarter" idx="12"/>
          </p:nvPr>
        </p:nvSpPr>
        <p:spPr>
          <a:xfrm>
            <a:off x="9239250" y="6127750"/>
            <a:ext cx="2743200" cy="365125"/>
          </a:xfrm>
        </p:spPr>
        <p:txBody>
          <a:bodyPr/>
          <a:lstStyle/>
          <a:p>
            <a:fld id="{0D5880FE-EB54-494A-9A0E-9E90B1F0DDED}" type="slidenum">
              <a:rPr lang="en-US" smtClean="0">
                <a:solidFill>
                  <a:schemeClr val="bg1"/>
                </a:solidFill>
              </a:rPr>
              <a:t>53</a:t>
            </a:fld>
            <a:endParaRPr lang="en-US" dirty="0">
              <a:solidFill>
                <a:schemeClr val="bg1"/>
              </a:solidFill>
            </a:endParaRPr>
          </a:p>
        </p:txBody>
      </p:sp>
    </p:spTree>
    <p:extLst>
      <p:ext uri="{BB962C8B-B14F-4D97-AF65-F5344CB8AC3E}">
        <p14:creationId xmlns:p14="http://schemas.microsoft.com/office/powerpoint/2010/main" val="72301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5640A764-CD42-67BD-F816-56F01ADBEBCB}"/>
              </a:ext>
            </a:extLst>
          </p:cNvPr>
          <p:cNvSpPr txBox="1">
            <a:spLocks/>
          </p:cNvSpPr>
          <p:nvPr/>
        </p:nvSpPr>
        <p:spPr>
          <a:xfrm>
            <a:off x="4947704" y="304270"/>
            <a:ext cx="8030401" cy="9079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chemeClr val="bg1"/>
                </a:solidFill>
                <a:latin typeface="Helvetica" panose="020B0604020202020204" pitchFamily="34" charset="0"/>
                <a:ea typeface="Calibri" panose="020F0502020204030204" pitchFamily="34" charset="0"/>
                <a:cs typeface="Helvetica" panose="020B0604020202020204" pitchFamily="34" charset="0"/>
              </a:rPr>
              <a:t>Steven Strom</a:t>
            </a:r>
          </a:p>
          <a:p>
            <a:pPr marL="0" indent="0" eaLnBrk="0" fontAlgn="base" hangingPunct="0">
              <a:lnSpc>
                <a:spcPct val="100000"/>
              </a:lnSpc>
              <a:spcBef>
                <a:spcPct val="0"/>
              </a:spcBef>
              <a:spcAft>
                <a:spcPct val="0"/>
              </a:spcAft>
              <a:buFont typeface="Arial" panose="020B0604020202020204" pitchFamily="34" charset="0"/>
              <a:buNone/>
            </a:pPr>
            <a:r>
              <a:rPr lang="en-US" alt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Senior Managing Director, Odinbrook Global Advisors</a:t>
            </a:r>
            <a:endParaRPr lang="en-US" altLang="en-US" sz="18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lang="en-US" alt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Direct: +1 203-918-4500  </a:t>
            </a:r>
          </a:p>
          <a:p>
            <a:pPr marL="0" indent="0" eaLnBrk="0" fontAlgn="base" hangingPunct="0">
              <a:lnSpc>
                <a:spcPct val="100000"/>
              </a:lnSpc>
              <a:spcBef>
                <a:spcPct val="0"/>
              </a:spcBef>
              <a:spcAft>
                <a:spcPct val="0"/>
              </a:spcAft>
              <a:buFont typeface="Arial" panose="020B0604020202020204" pitchFamily="34" charset="0"/>
              <a:buNone/>
            </a:pPr>
            <a:r>
              <a:rPr lang="en-US" alt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Steven@odinbrook.com</a:t>
            </a:r>
          </a:p>
          <a:p>
            <a:endParaRPr lang="en-US" dirty="0">
              <a:solidFill>
                <a:schemeClr val="bg1"/>
              </a:solidFill>
            </a:endParaRPr>
          </a:p>
        </p:txBody>
      </p:sp>
      <p:pic>
        <p:nvPicPr>
          <p:cNvPr id="4" name="Picture 3">
            <a:extLst>
              <a:ext uri="{FF2B5EF4-FFF2-40B4-BE49-F238E27FC236}">
                <a16:creationId xmlns:a16="http://schemas.microsoft.com/office/drawing/2014/main" id="{5C5F1C47-C0C5-0F1A-98D7-8F1995F77CD0}"/>
              </a:ext>
            </a:extLst>
          </p:cNvPr>
          <p:cNvPicPr>
            <a:picLocks noChangeAspect="1"/>
          </p:cNvPicPr>
          <p:nvPr/>
        </p:nvPicPr>
        <p:blipFill>
          <a:blip r:embed="rId3"/>
          <a:stretch>
            <a:fillRect/>
          </a:stretch>
        </p:blipFill>
        <p:spPr>
          <a:xfrm>
            <a:off x="928687" y="831893"/>
            <a:ext cx="2517866" cy="2539954"/>
          </a:xfrm>
          <a:prstGeom prst="rect">
            <a:avLst/>
          </a:prstGeom>
        </p:spPr>
      </p:pic>
      <p:sp>
        <p:nvSpPr>
          <p:cNvPr id="5" name="Text Placeholder 2">
            <a:extLst>
              <a:ext uri="{FF2B5EF4-FFF2-40B4-BE49-F238E27FC236}">
                <a16:creationId xmlns:a16="http://schemas.microsoft.com/office/drawing/2014/main" id="{D40B8D47-1616-E40D-C965-682611D2FA9F}"/>
              </a:ext>
            </a:extLst>
          </p:cNvPr>
          <p:cNvSpPr txBox="1">
            <a:spLocks/>
          </p:cNvSpPr>
          <p:nvPr/>
        </p:nvSpPr>
        <p:spPr>
          <a:xfrm>
            <a:off x="4947704" y="1604096"/>
            <a:ext cx="7244276" cy="58542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lang="en-US" altLang="en-US" sz="1200" b="1" dirty="0">
                <a:solidFill>
                  <a:schemeClr val="bg1"/>
                </a:solidFill>
                <a:latin typeface="Helvetica" panose="020B0604020202020204" pitchFamily="34" charset="0"/>
                <a:ea typeface="Calibri" panose="020F0502020204030204" pitchFamily="34" charset="0"/>
                <a:cs typeface="Helvetica" panose="020B0604020202020204" pitchFamily="34" charset="0"/>
              </a:rPr>
              <a:t>Summary</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Investment banker and restructuring advisor with more than 30 years of experience in advising companies, creditors, owners, and other stakeholders in distressed, bankruptcy and special situations.  </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Advised clients in more than 150 transactions with total aggregate debt well more than $100 billion and testified as an expert witness in more than a dozen high profile contested matters.</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Focus includes developing and execution of strategic alternatives, challenging financings, M&amp;A, bankruptcy, and various strategies to avoid bankruptcy.</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Currently a Director at Acreage Holdings and previously a director at Schmitt Industries and Dayco LLC.</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Provides strategic advice, expert testimony and board services from his firm, Odinbrook Global Advisors.</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Experience in a broad range of industries including energy, gaming, media, industrials, consumer, shipping, airlines, retail and others and in cross-border/global issues in Europe, Asia and South America.</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b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br>
            <a:r>
              <a:rPr lang="en-US" altLang="en-US" sz="1200" b="1" dirty="0">
                <a:solidFill>
                  <a:schemeClr val="bg1"/>
                </a:solidFill>
                <a:latin typeface="Helvetica" panose="020B0604020202020204" pitchFamily="34" charset="0"/>
                <a:ea typeface="Calibri" panose="020F0502020204030204" pitchFamily="34" charset="0"/>
                <a:cs typeface="Helvetica" panose="020B0604020202020204" pitchFamily="34" charset="0"/>
              </a:rPr>
              <a:t>Leadership Experience</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CEO of </a:t>
            </a:r>
            <a:r>
              <a:rPr lang="en-US" altLang="en-US" sz="1200" dirty="0" err="1">
                <a:solidFill>
                  <a:schemeClr val="bg1"/>
                </a:solidFill>
                <a:latin typeface="Helvetica" panose="020B0604020202020204" pitchFamily="34" charset="0"/>
                <a:ea typeface="Calibri" panose="020F0502020204030204" pitchFamily="34" charset="0"/>
                <a:cs typeface="Helvetica" panose="020B0604020202020204" pitchFamily="34" charset="0"/>
              </a:rPr>
              <a:t>Blackhill</a:t>
            </a: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Partners</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Global Head of Restructuring at Jefferies </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Managing Director at CIBC World Markets and </a:t>
            </a:r>
            <a:r>
              <a:rPr lang="en-US" altLang="en-US" sz="1200" dirty="0" err="1">
                <a:solidFill>
                  <a:schemeClr val="bg1"/>
                </a:solidFill>
                <a:latin typeface="Helvetica" panose="020B0604020202020204" pitchFamily="34" charset="0"/>
                <a:ea typeface="Calibri" panose="020F0502020204030204" pitchFamily="34" charset="0"/>
                <a:cs typeface="Helvetica" panose="020B0604020202020204" pitchFamily="34" charset="0"/>
              </a:rPr>
              <a:t>Chanin</a:t>
            </a: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Capital Partners</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lang="en-US" altLang="en-US" sz="1200" b="1" dirty="0">
                <a:solidFill>
                  <a:schemeClr val="bg1"/>
                </a:solidFill>
                <a:latin typeface="Helvetica" panose="020B0604020202020204" pitchFamily="34" charset="0"/>
                <a:ea typeface="Calibri" panose="020F0502020204030204" pitchFamily="34" charset="0"/>
                <a:cs typeface="Helvetica" panose="020B0604020202020204" pitchFamily="34" charset="0"/>
              </a:rPr>
              <a:t>  Education</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MBA from the University of Michigan with concentration in Finance</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 B.S. in Finance from Arizona State University</a:t>
            </a:r>
            <a:endParaRPr lang="en-US" altLang="en-US" sz="1200" dirty="0">
              <a:solidFill>
                <a:schemeClr val="bg1"/>
              </a:solidFill>
              <a:latin typeface="Helvetica" panose="020B0604020202020204" pitchFamily="34" charset="0"/>
              <a:cs typeface="Helvetica" panose="020B0604020202020204" pitchFamily="34" charset="0"/>
            </a:endParaRPr>
          </a:p>
          <a:p>
            <a:pPr marL="0" indent="0" eaLnBrk="0" fontAlgn="base" hangingPunct="0">
              <a:lnSpc>
                <a:spcPct val="100000"/>
              </a:lnSpc>
              <a:spcBef>
                <a:spcPct val="0"/>
              </a:spcBef>
              <a:spcAft>
                <a:spcPct val="0"/>
              </a:spcAft>
              <a:buFontTx/>
              <a:buChar char="•"/>
            </a:pPr>
            <a:r>
              <a:rPr lang="en-US" altLang="en-US" sz="1200">
                <a:solidFill>
                  <a:schemeClr val="bg1"/>
                </a:solidFill>
                <a:latin typeface="Helvetica" panose="020B0604020202020204" pitchFamily="34" charset="0"/>
                <a:ea typeface="Calibri" panose="020F0502020204030204" pitchFamily="34" charset="0"/>
                <a:cs typeface="Helvetica" panose="020B0604020202020204" pitchFamily="34" charset="0"/>
              </a:rPr>
              <a:t> Subsequent </a:t>
            </a: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education on Disruption and Innovation, Corporate Sustainability and ESG, Cannabis as </a:t>
            </a:r>
            <a:r>
              <a:rPr lang="en-US" altLang="en-US" sz="1200">
                <a:solidFill>
                  <a:schemeClr val="bg1"/>
                </a:solidFill>
                <a:latin typeface="Helvetica" panose="020B0604020202020204" pitchFamily="34" charset="0"/>
                <a:ea typeface="Calibri" panose="020F0502020204030204" pitchFamily="34" charset="0"/>
                <a:cs typeface="Helvetica" panose="020B0604020202020204" pitchFamily="34" charset="0"/>
              </a:rPr>
              <a:t>a   Business </a:t>
            </a:r>
            <a:r>
              <a:rPr lang="en-US" altLang="en-US" sz="1200" dirty="0">
                <a:solidFill>
                  <a:schemeClr val="bg1"/>
                </a:solidFill>
                <a:latin typeface="Helvetica" panose="020B0604020202020204" pitchFamily="34" charset="0"/>
                <a:ea typeface="Calibri" panose="020F0502020204030204" pitchFamily="34" charset="0"/>
                <a:cs typeface="Helvetica" panose="020B0604020202020204" pitchFamily="34" charset="0"/>
              </a:rPr>
              <a:t>and Artificial Intelligence for Business Leaders</a:t>
            </a:r>
            <a:endParaRPr lang="en-US" sz="1200" dirty="0">
              <a:solidFill>
                <a:schemeClr val="bg1"/>
              </a:solidFill>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2C365B16-6F0C-C53C-47C1-552648852239}"/>
              </a:ext>
            </a:extLst>
          </p:cNvPr>
          <p:cNvPicPr>
            <a:picLocks noChangeAspect="1"/>
          </p:cNvPicPr>
          <p:nvPr/>
        </p:nvPicPr>
        <p:blipFill>
          <a:blip r:embed="rId4"/>
          <a:stretch>
            <a:fillRect/>
          </a:stretch>
        </p:blipFill>
        <p:spPr>
          <a:xfrm>
            <a:off x="10413457" y="12192"/>
            <a:ext cx="1484924" cy="646949"/>
          </a:xfrm>
          <a:prstGeom prst="rect">
            <a:avLst/>
          </a:prstGeom>
        </p:spPr>
      </p:pic>
      <p:sp>
        <p:nvSpPr>
          <p:cNvPr id="7" name="Slide Number Placeholder 6">
            <a:extLst>
              <a:ext uri="{FF2B5EF4-FFF2-40B4-BE49-F238E27FC236}">
                <a16:creationId xmlns:a16="http://schemas.microsoft.com/office/drawing/2014/main" id="{ABFBFE65-C6CE-3F8A-11CB-036F3E0881CB}"/>
              </a:ext>
            </a:extLst>
          </p:cNvPr>
          <p:cNvSpPr>
            <a:spLocks noGrp="1"/>
          </p:cNvSpPr>
          <p:nvPr>
            <p:ph type="sldNum" sz="quarter" idx="12"/>
          </p:nvPr>
        </p:nvSpPr>
        <p:spPr>
          <a:xfrm>
            <a:off x="9258300" y="6127750"/>
            <a:ext cx="2743200" cy="365125"/>
          </a:xfrm>
        </p:spPr>
        <p:txBody>
          <a:bodyPr/>
          <a:lstStyle/>
          <a:p>
            <a:fld id="{0D5880FE-EB54-494A-9A0E-9E90B1F0DDED}" type="slidenum">
              <a:rPr lang="en-US" smtClean="0">
                <a:solidFill>
                  <a:schemeClr val="bg1"/>
                </a:solidFill>
              </a:rPr>
              <a:t>54</a:t>
            </a:fld>
            <a:endParaRPr lang="en-US" dirty="0">
              <a:solidFill>
                <a:schemeClr val="bg1"/>
              </a:solidFill>
            </a:endParaRPr>
          </a:p>
        </p:txBody>
      </p:sp>
    </p:spTree>
    <p:extLst>
      <p:ext uri="{BB962C8B-B14F-4D97-AF65-F5344CB8AC3E}">
        <p14:creationId xmlns:p14="http://schemas.microsoft.com/office/powerpoint/2010/main" val="2320348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3480"/>
            <a:ext cx="12191980" cy="6856718"/>
          </a:xfrm>
          <a:prstGeom prst="rect">
            <a:avLst/>
          </a:prstGeom>
        </p:spPr>
      </p:pic>
      <p:sp>
        <p:nvSpPr>
          <p:cNvPr id="4" name="Title 1">
            <a:extLst>
              <a:ext uri="{FF2B5EF4-FFF2-40B4-BE49-F238E27FC236}">
                <a16:creationId xmlns:a16="http://schemas.microsoft.com/office/drawing/2014/main" id="{F567FA22-6E47-9D3B-612D-123FED434879}"/>
              </a:ext>
            </a:extLst>
          </p:cNvPr>
          <p:cNvSpPr txBox="1">
            <a:spLocks/>
          </p:cNvSpPr>
          <p:nvPr/>
        </p:nvSpPr>
        <p:spPr>
          <a:xfrm>
            <a:off x="528125" y="30809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a:solidFill>
                  <a:schemeClr val="bg1"/>
                </a:solidFill>
                <a:latin typeface="Georgia" panose="02040502050405020303" pitchFamily="18" charset="0"/>
              </a:rPr>
              <a:t>About the Co-Producers</a:t>
            </a:r>
            <a:endParaRPr lang="en-US" sz="2796" dirty="0">
              <a:solidFill>
                <a:schemeClr val="bg1"/>
              </a:solidFill>
              <a:latin typeface="Georgia" panose="02040502050405020303" pitchFamily="18" charset="0"/>
            </a:endParaRPr>
          </a:p>
        </p:txBody>
      </p:sp>
      <p:sp>
        <p:nvSpPr>
          <p:cNvPr id="5" name="Text Placeholder 2">
            <a:extLst>
              <a:ext uri="{FF2B5EF4-FFF2-40B4-BE49-F238E27FC236}">
                <a16:creationId xmlns:a16="http://schemas.microsoft.com/office/drawing/2014/main" id="{9452F82D-A985-8DFA-477F-018B87C76999}"/>
              </a:ext>
            </a:extLst>
          </p:cNvPr>
          <p:cNvSpPr txBox="1">
            <a:spLocks/>
          </p:cNvSpPr>
          <p:nvPr/>
        </p:nvSpPr>
        <p:spPr>
          <a:xfrm>
            <a:off x="528125" y="1216054"/>
            <a:ext cx="9479209"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This is the 12</a:t>
            </a:r>
            <a:r>
              <a:rPr lang="en-US" sz="1800" baseline="30000" dirty="0">
                <a:solidFill>
                  <a:schemeClr val="bg1"/>
                </a:solidFill>
                <a:latin typeface="Helvetica" panose="020B0604020202020204" pitchFamily="34" charset="0"/>
                <a:ea typeface="Calibri" panose="020F0502020204030204" pitchFamily="34" charset="0"/>
                <a:cs typeface="Helvetica" panose="020B0604020202020204" pitchFamily="34" charset="0"/>
              </a:rPr>
              <a:t>th</a:t>
            </a: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 episode in a series of webinars produced by:</a:t>
            </a:r>
          </a:p>
          <a:p>
            <a:pPr marL="513384" indent="0">
              <a:lnSpc>
                <a:spcPct val="107000"/>
              </a:lnSpc>
              <a:spcBef>
                <a:spcPts val="0"/>
              </a:spcBef>
              <a:buNone/>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457200" indent="55563">
              <a:lnSpc>
                <a:spcPct val="107000"/>
              </a:lnSpc>
              <a:spcBef>
                <a:spcPts val="0"/>
              </a:spcBef>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    Certain chapters of the </a:t>
            </a:r>
            <a:r>
              <a:rPr lang="en-US" sz="1800" u="sng"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Private Directors Association</a:t>
            </a:r>
            <a:r>
              <a:rPr lang="en-US" sz="1800" u="sng" dirty="0">
                <a:solidFill>
                  <a:schemeClr val="bg1"/>
                </a:solidFill>
                <a:latin typeface="Helvetica" panose="020B0604020202020204" pitchFamily="34" charset="0"/>
                <a:ea typeface="Calibri" panose="020F0502020204030204" pitchFamily="34" charset="0"/>
                <a:cs typeface="Helvetica" panose="020B0604020202020204" pitchFamily="34" charset="0"/>
              </a:rPr>
              <a:t>®</a:t>
            </a: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 </a:t>
            </a:r>
          </a:p>
          <a:p>
            <a:pPr marL="742355" lvl="4" indent="-285750">
              <a:lnSpc>
                <a:spcPct val="107000"/>
              </a:lnSpc>
              <a:spcAft>
                <a:spcPts val="799"/>
              </a:spcAft>
              <a:buClr>
                <a:schemeClr val="bg1"/>
              </a:buClr>
            </a:pPr>
            <a:r>
              <a:rPr lang="en-US" u="sng"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Financial Poise</a:t>
            </a:r>
            <a:r>
              <a:rPr lang="en-US"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endParaRPr lang="en-US"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355" lvl="3" indent="-285750">
              <a:lnSpc>
                <a:spcPct val="107000"/>
              </a:lnSpc>
              <a:spcAft>
                <a:spcPts val="799"/>
              </a:spcAft>
            </a:pPr>
            <a:r>
              <a:rPr lang="en-US"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Executive Forum™</a:t>
            </a:r>
            <a:r>
              <a:rPr lang="en-US" dirty="0">
                <a:solidFill>
                  <a:schemeClr val="bg1"/>
                </a:solidFill>
                <a:latin typeface="Helvetica" panose="020B0604020202020204" pitchFamily="34" charset="0"/>
                <a:ea typeface="Calibri" panose="020F0502020204030204" pitchFamily="34" charset="0"/>
                <a:cs typeface="Helvetica" panose="020B0604020202020204" pitchFamily="34" charset="0"/>
              </a:rPr>
              <a:t> </a:t>
            </a:r>
          </a:p>
          <a:p>
            <a:pPr marL="742355" lvl="3" indent="-285750">
              <a:lnSpc>
                <a:spcPct val="107000"/>
              </a:lnSpc>
              <a:spcAft>
                <a:spcPts val="799"/>
              </a:spcAft>
            </a:pPr>
            <a:r>
              <a:rPr lang="en-US"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Vistage®</a:t>
            </a:r>
            <a:endParaRPr lang="en-US"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355" lvl="3" indent="-285750">
              <a:lnSpc>
                <a:spcPct val="107000"/>
              </a:lnSpc>
              <a:spcAft>
                <a:spcPts val="799"/>
              </a:spcAft>
            </a:pPr>
            <a:r>
              <a:rPr lang="en-US"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 Private Director Symposium™ </a:t>
            </a:r>
            <a:endParaRPr lang="en-US"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355" lvl="3" indent="-285750">
              <a:lnSpc>
                <a:spcPct val="107000"/>
              </a:lnSpc>
              <a:spcAft>
                <a:spcPts val="799"/>
              </a:spcAft>
            </a:pPr>
            <a:r>
              <a:rPr lang="en-US"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 </a:t>
            </a:r>
            <a:r>
              <a:rPr lang="en-US" dirty="0" err="1">
                <a:solidFill>
                  <a:schemeClr val="bg1"/>
                </a:solidFill>
                <a:latin typeface="Helvetica" panose="020B0604020202020204" pitchFamily="34" charset="0"/>
                <a:ea typeface="Calibri" panose="020F050202020403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ChamberWise</a:t>
            </a:r>
            <a:r>
              <a:rPr lang="en-US"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a:t>
            </a:r>
            <a:endParaRPr lang="en-US" dirty="0">
              <a:solidFill>
                <a:schemeClr val="bg1"/>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601C28E9-1FF6-B8C7-6CB5-1E0CF1BC1186}"/>
              </a:ext>
            </a:extLst>
          </p:cNvPr>
          <p:cNvPicPr>
            <a:picLocks noChangeAspect="1"/>
          </p:cNvPicPr>
          <p:nvPr/>
        </p:nvPicPr>
        <p:blipFill>
          <a:blip r:embed="rId9"/>
          <a:stretch>
            <a:fillRect/>
          </a:stretch>
        </p:blipFill>
        <p:spPr>
          <a:xfrm>
            <a:off x="10413457" y="41772"/>
            <a:ext cx="1484924" cy="646949"/>
          </a:xfrm>
          <a:prstGeom prst="rect">
            <a:avLst/>
          </a:prstGeom>
        </p:spPr>
      </p:pic>
      <p:sp>
        <p:nvSpPr>
          <p:cNvPr id="6" name="Slide Number Placeholder 5">
            <a:extLst>
              <a:ext uri="{FF2B5EF4-FFF2-40B4-BE49-F238E27FC236}">
                <a16:creationId xmlns:a16="http://schemas.microsoft.com/office/drawing/2014/main" id="{2FA7C031-33C2-7F81-6325-B6BF9D221FD2}"/>
              </a:ext>
            </a:extLst>
          </p:cNvPr>
          <p:cNvSpPr>
            <a:spLocks noGrp="1"/>
          </p:cNvSpPr>
          <p:nvPr>
            <p:ph type="sldNum" sz="quarter" idx="12"/>
          </p:nvPr>
        </p:nvSpPr>
        <p:spPr>
          <a:xfrm>
            <a:off x="9277350" y="6127750"/>
            <a:ext cx="2743200" cy="365125"/>
          </a:xfrm>
        </p:spPr>
        <p:txBody>
          <a:bodyPr/>
          <a:lstStyle/>
          <a:p>
            <a:fld id="{0D5880FE-EB54-494A-9A0E-9E90B1F0DDED}" type="slidenum">
              <a:rPr lang="en-US" smtClean="0">
                <a:solidFill>
                  <a:schemeClr val="bg1"/>
                </a:solidFill>
              </a:rPr>
              <a:t>55</a:t>
            </a:fld>
            <a:endParaRPr lang="en-US" dirty="0">
              <a:solidFill>
                <a:schemeClr val="bg1"/>
              </a:solidFill>
            </a:endParaRPr>
          </a:p>
        </p:txBody>
      </p:sp>
    </p:spTree>
    <p:extLst>
      <p:ext uri="{BB962C8B-B14F-4D97-AF65-F5344CB8AC3E}">
        <p14:creationId xmlns:p14="http://schemas.microsoft.com/office/powerpoint/2010/main" val="2679866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3665EA99-C92C-6F1C-4E1B-292D9736FCDA}"/>
              </a:ext>
            </a:extLst>
          </p:cNvPr>
          <p:cNvSpPr txBox="1">
            <a:spLocks/>
          </p:cNvSpPr>
          <p:nvPr/>
        </p:nvSpPr>
        <p:spPr>
          <a:xfrm>
            <a:off x="499549" y="-85728"/>
            <a:ext cx="8030401" cy="9079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rPr>
            </a:br>
            <a:r>
              <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rPr>
              <a:t>About </a:t>
            </a:r>
            <a:r>
              <a:rPr lang="en-US" sz="2800" u="sng" dirty="0">
                <a:solidFill>
                  <a:schemeClr val="bg1"/>
                </a:solidFill>
                <a:latin typeface="Georgia" panose="02040502050405020303" pitchFamily="18" charset="0"/>
                <a:ea typeface="Calibri" panose="020F0502020204030204" pitchFamily="34" charset="0"/>
                <a:cs typeface="Times New Roman" panose="02020603050405020304" pitchFamily="18" charset="0"/>
              </a:rPr>
              <a:t>Private Directors Association®</a:t>
            </a:r>
            <a:br>
              <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rPr>
            </a:br>
            <a:endParaRPr lang="en-US" sz="2800" dirty="0">
              <a:solidFill>
                <a:schemeClr val="bg1"/>
              </a:solidFill>
              <a:latin typeface="Georgia" panose="02040502050405020303" pitchFamily="18" charset="0"/>
            </a:endParaRPr>
          </a:p>
        </p:txBody>
      </p:sp>
      <p:sp>
        <p:nvSpPr>
          <p:cNvPr id="5" name="Text Placeholder 2">
            <a:extLst>
              <a:ext uri="{FF2B5EF4-FFF2-40B4-BE49-F238E27FC236}">
                <a16:creationId xmlns:a16="http://schemas.microsoft.com/office/drawing/2014/main" id="{1E891ACC-DD6E-4F20-A4A7-5F228A70217E}"/>
              </a:ext>
            </a:extLst>
          </p:cNvPr>
          <p:cNvSpPr txBox="1">
            <a:spLocks/>
          </p:cNvSpPr>
          <p:nvPr/>
        </p:nvSpPr>
        <p:spPr>
          <a:xfrm>
            <a:off x="60883" y="1237335"/>
            <a:ext cx="10855593" cy="5854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7000"/>
              </a:lnSpc>
            </a:pPr>
            <a:r>
              <a:rPr lang="en-US" sz="1800">
                <a:solidFill>
                  <a:schemeClr val="bg1"/>
                </a:solidFill>
                <a:latin typeface="Helvetica" panose="020B0604020202020204" pitchFamily="34" charset="0"/>
                <a:ea typeface="Calibri" panose="020F0502020204030204" pitchFamily="34" charset="0"/>
                <a:cs typeface="Helvetica" panose="020B0604020202020204" pitchFamily="34" charset="0"/>
              </a:rPr>
              <a:t>The Private Directors Association® (PDA) is an independent 501(c)(6) founded in 2014 and headquartered in Chicago, IL. PDA is the only national association dedicated to improving private companies' growth and sustainability through governance that adds value.</a:t>
            </a:r>
          </a:p>
          <a:p>
            <a:pPr lvl="1">
              <a:lnSpc>
                <a:spcPct val="107000"/>
              </a:lnSpc>
            </a:pPr>
            <a:endParaRPr lang="en-US" sz="180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lvl="1">
              <a:lnSpc>
                <a:spcPct val="107000"/>
              </a:lnSpc>
            </a:pPr>
            <a:r>
              <a:rPr lang="en-US" sz="1800">
                <a:solidFill>
                  <a:schemeClr val="bg1"/>
                </a:solidFill>
                <a:latin typeface="Helvetica" panose="020B0604020202020204" pitchFamily="34" charset="0"/>
                <a:ea typeface="Calibri" panose="020F0502020204030204" pitchFamily="34" charset="0"/>
                <a:cs typeface="Helvetica" panose="020B0604020202020204" pitchFamily="34" charset="0"/>
              </a:rPr>
              <a:t>Our close to 3,000 members include current and qualified future board members, private company owners, and C-level executives of family-owned businesses, ESOPs, private equity owned, early stage, and start-up organizations.</a:t>
            </a:r>
          </a:p>
          <a:p>
            <a:pPr lvl="1">
              <a:lnSpc>
                <a:spcPct val="107000"/>
              </a:lnSpc>
            </a:pPr>
            <a:endParaRPr lang="en-US" sz="180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lvl="1">
              <a:lnSpc>
                <a:spcPct val="107000"/>
              </a:lnSpc>
            </a:pPr>
            <a:r>
              <a:rPr lang="en-US" sz="1800">
                <a:solidFill>
                  <a:schemeClr val="bg1"/>
                </a:solidFill>
                <a:latin typeface="Helvetica" panose="020B0604020202020204" pitchFamily="34" charset="0"/>
                <a:ea typeface="Calibri" panose="020F0502020204030204" pitchFamily="34" charset="0"/>
                <a:cs typeface="Helvetica" panose="020B0604020202020204" pitchFamily="34" charset="0"/>
              </a:rPr>
              <a:t>The PDA’s mission is to:</a:t>
            </a:r>
          </a:p>
          <a:p>
            <a:pPr>
              <a:lnSpc>
                <a:spcPct val="107000"/>
              </a:lnSpc>
              <a:spcBef>
                <a:spcPts val="0"/>
              </a:spcBef>
              <a:buFont typeface="Wingdings" panose="05000000000000000000" pitchFamily="2" charset="2"/>
              <a:buChar char="§"/>
            </a:pPr>
            <a:endParaRPr lang="en-US" sz="180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1984" lvl="2">
              <a:lnSpc>
                <a:spcPct val="107000"/>
              </a:lnSpc>
              <a:spcBef>
                <a:spcPts val="0"/>
              </a:spcBef>
            </a:pPr>
            <a:r>
              <a:rPr lang="en-US" sz="1800">
                <a:solidFill>
                  <a:schemeClr val="bg1"/>
                </a:solidFill>
                <a:latin typeface="Helvetica" panose="020B0604020202020204" pitchFamily="34" charset="0"/>
                <a:ea typeface="Calibri" panose="020F0502020204030204" pitchFamily="34" charset="0"/>
                <a:cs typeface="Helvetica" panose="020B0604020202020204" pitchFamily="34" charset="0"/>
              </a:rPr>
              <a:t>Advocate for and teach board formation and governance</a:t>
            </a:r>
          </a:p>
          <a:p>
            <a:pPr marL="741984" lvl="2">
              <a:lnSpc>
                <a:spcPct val="107000"/>
              </a:lnSpc>
              <a:spcBef>
                <a:spcPts val="0"/>
              </a:spcBef>
            </a:pPr>
            <a:r>
              <a:rPr lang="en-US" sz="1800">
                <a:solidFill>
                  <a:schemeClr val="bg1"/>
                </a:solidFill>
                <a:latin typeface="Helvetica" panose="020B0604020202020204" pitchFamily="34" charset="0"/>
                <a:ea typeface="Calibri" panose="020F0502020204030204" pitchFamily="34" charset="0"/>
                <a:cs typeface="Helvetica" panose="020B0604020202020204" pitchFamily="34" charset="0"/>
              </a:rPr>
              <a:t>Enhance private company value through high-performing boards</a:t>
            </a:r>
          </a:p>
          <a:p>
            <a:pPr marL="741984" lvl="2">
              <a:lnSpc>
                <a:spcPct val="107000"/>
              </a:lnSpc>
              <a:spcBef>
                <a:spcPts val="0"/>
              </a:spcBef>
            </a:pPr>
            <a:r>
              <a:rPr lang="en-US" sz="1800">
                <a:solidFill>
                  <a:schemeClr val="bg1"/>
                </a:solidFill>
                <a:latin typeface="Helvetica" panose="020B0604020202020204" pitchFamily="34" charset="0"/>
                <a:ea typeface="Calibri" panose="020F0502020204030204" pitchFamily="34" charset="0"/>
                <a:cs typeface="Helvetica" panose="020B0604020202020204" pitchFamily="34" charset="0"/>
              </a:rPr>
              <a:t>Advocate for the value of diverse and inclusive boards</a:t>
            </a:r>
          </a:p>
          <a:p>
            <a:pPr marL="741984" lvl="2">
              <a:lnSpc>
                <a:spcPct val="107000"/>
              </a:lnSpc>
              <a:spcBef>
                <a:spcPts val="0"/>
              </a:spcBef>
              <a:spcAft>
                <a:spcPts val="799"/>
              </a:spcAft>
            </a:pPr>
            <a:r>
              <a:rPr lang="en-US" sz="1800">
                <a:solidFill>
                  <a:schemeClr val="bg1"/>
                </a:solidFill>
                <a:latin typeface="Helvetica" panose="020B0604020202020204" pitchFamily="34" charset="0"/>
                <a:ea typeface="Calibri" panose="020F0502020204030204" pitchFamily="34" charset="0"/>
                <a:cs typeface="Helvetica" panose="020B0604020202020204" pitchFamily="34" charset="0"/>
              </a:rPr>
              <a:t>Create a national alliance of directors, executives, and private company owners interested in board service to learn, network, and identify and attract exceptional board members</a:t>
            </a:r>
          </a:p>
          <a:p>
            <a:endParaRPr lang="en-US" sz="1800" dirty="0">
              <a:solidFill>
                <a:schemeClr val="bg1"/>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A9438569-479B-4A39-34AE-32F66B7E7128}"/>
              </a:ext>
            </a:extLst>
          </p:cNvPr>
          <p:cNvPicPr>
            <a:picLocks noChangeAspect="1"/>
          </p:cNvPicPr>
          <p:nvPr/>
        </p:nvPicPr>
        <p:blipFill>
          <a:blip r:embed="rId3"/>
          <a:stretch>
            <a:fillRect/>
          </a:stretch>
        </p:blipFill>
        <p:spPr>
          <a:xfrm>
            <a:off x="10413457" y="24384"/>
            <a:ext cx="1484924" cy="646949"/>
          </a:xfrm>
          <a:prstGeom prst="rect">
            <a:avLst/>
          </a:prstGeom>
        </p:spPr>
      </p:pic>
      <p:sp>
        <p:nvSpPr>
          <p:cNvPr id="6" name="Slide Number Placeholder 5">
            <a:extLst>
              <a:ext uri="{FF2B5EF4-FFF2-40B4-BE49-F238E27FC236}">
                <a16:creationId xmlns:a16="http://schemas.microsoft.com/office/drawing/2014/main" id="{E988640F-BE96-B152-CA04-2526EE4E8F48}"/>
              </a:ext>
            </a:extLst>
          </p:cNvPr>
          <p:cNvSpPr>
            <a:spLocks noGrp="1"/>
          </p:cNvSpPr>
          <p:nvPr>
            <p:ph type="sldNum" sz="quarter" idx="12"/>
          </p:nvPr>
        </p:nvSpPr>
        <p:spPr>
          <a:xfrm>
            <a:off x="9239250" y="6127750"/>
            <a:ext cx="2743200" cy="365125"/>
          </a:xfrm>
        </p:spPr>
        <p:txBody>
          <a:bodyPr/>
          <a:lstStyle/>
          <a:p>
            <a:fld id="{0D5880FE-EB54-494A-9A0E-9E90B1F0DDED}" type="slidenum">
              <a:rPr lang="en-US" smtClean="0">
                <a:solidFill>
                  <a:schemeClr val="bg1"/>
                </a:solidFill>
              </a:rPr>
              <a:t>56</a:t>
            </a:fld>
            <a:endParaRPr lang="en-US" dirty="0">
              <a:solidFill>
                <a:schemeClr val="bg1"/>
              </a:solidFill>
            </a:endParaRPr>
          </a:p>
        </p:txBody>
      </p:sp>
    </p:spTree>
    <p:extLst>
      <p:ext uri="{BB962C8B-B14F-4D97-AF65-F5344CB8AC3E}">
        <p14:creationId xmlns:p14="http://schemas.microsoft.com/office/powerpoint/2010/main" val="2882263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24C4B74A-4741-0F4E-129E-31319B05709C}"/>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a:solidFill>
                  <a:schemeClr val="bg1"/>
                </a:solidFill>
                <a:latin typeface="Georgia" panose="02040502050405020303" pitchFamily="18" charset="0"/>
                <a:cs typeface="Helvetica" panose="020B0604020202020204" pitchFamily="34" charset="0"/>
              </a:rPr>
              <a:t>The Co-Producing Chapters </a:t>
            </a:r>
            <a:endParaRPr lang="en-US" sz="2796" dirty="0">
              <a:solidFill>
                <a:schemeClr val="bg1"/>
              </a:solidFill>
              <a:latin typeface="Georgia" panose="02040502050405020303" pitchFamily="18" charset="0"/>
              <a:cs typeface="Helvetica" panose="020B0604020202020204" pitchFamily="34" charset="0"/>
            </a:endParaRPr>
          </a:p>
        </p:txBody>
      </p:sp>
      <p:sp>
        <p:nvSpPr>
          <p:cNvPr id="5" name="Text Placeholder 2">
            <a:extLst>
              <a:ext uri="{FF2B5EF4-FFF2-40B4-BE49-F238E27FC236}">
                <a16:creationId xmlns:a16="http://schemas.microsoft.com/office/drawing/2014/main" id="{174EAE83-1F06-B0E8-10DA-EA447343E897}"/>
              </a:ext>
            </a:extLst>
          </p:cNvPr>
          <p:cNvSpPr txBox="1">
            <a:spLocks/>
          </p:cNvSpPr>
          <p:nvPr/>
        </p:nvSpPr>
        <p:spPr>
          <a:xfrm>
            <a:off x="0" y="991669"/>
            <a:ext cx="9479209" cy="58542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7000"/>
              </a:lnSpc>
            </a:pPr>
            <a:r>
              <a:rPr lang="en-US" sz="1800" i="1">
                <a:solidFill>
                  <a:schemeClr val="bg1"/>
                </a:solidFill>
                <a:latin typeface="Helvetica" panose="020B0604020202020204" pitchFamily="34" charset="0"/>
                <a:cs typeface="Helvetica" panose="020B0604020202020204" pitchFamily="34" charset="0"/>
              </a:rPr>
              <a:t>Bare Bone Board Basics - for the Private Company </a:t>
            </a:r>
            <a:r>
              <a:rPr lang="en-US" sz="1800">
                <a:solidFill>
                  <a:schemeClr val="bg1"/>
                </a:solidFill>
                <a:latin typeface="Helvetica" panose="020B0604020202020204" pitchFamily="34" charset="0"/>
                <a:cs typeface="Helvetica" panose="020B0604020202020204" pitchFamily="34" charset="0"/>
              </a:rPr>
              <a:t>is a co-production of Financial Poise, Executive Forum, Vistage, Private Director Symposium, ChamberWise, and the following chapters of the Private Directors Association:</a:t>
            </a:r>
          </a:p>
          <a:p>
            <a:pPr marL="228303" lvl="1" indent="-228303">
              <a:lnSpc>
                <a:spcPct val="107000"/>
              </a:lnSpc>
              <a:buFont typeface="+mj-lt"/>
              <a:buAutoNum type="alphaUcPeriod"/>
            </a:pPr>
            <a:endParaRPr lang="en-US" sz="1800">
              <a:solidFill>
                <a:schemeClr val="bg1"/>
              </a:solidFill>
              <a:latin typeface="Helvetica" panose="020B0604020202020204" pitchFamily="34" charset="0"/>
              <a:cs typeface="Helvetica" panose="020B0604020202020204" pitchFamily="34" charset="0"/>
            </a:endParaRPr>
          </a:p>
          <a:p>
            <a:pPr marL="970287" lvl="2">
              <a:lnSpc>
                <a:spcPct val="107000"/>
              </a:lnSpc>
            </a:pPr>
            <a:r>
              <a:rPr lang="en-US" sz="1800">
                <a:solidFill>
                  <a:schemeClr val="bg1"/>
                </a:solidFill>
                <a:latin typeface="Helvetica" panose="020B0604020202020204" pitchFamily="34" charset="0"/>
                <a:cs typeface="Helvetica" panose="020B0604020202020204" pitchFamily="34" charset="0"/>
              </a:rPr>
              <a:t>Alabama</a:t>
            </a:r>
          </a:p>
          <a:p>
            <a:pPr marL="970287" lvl="2">
              <a:lnSpc>
                <a:spcPct val="107000"/>
              </a:lnSpc>
            </a:pPr>
            <a:r>
              <a:rPr lang="en-US" sz="1800">
                <a:solidFill>
                  <a:schemeClr val="bg1"/>
                </a:solidFill>
                <a:latin typeface="Helvetica" panose="020B0604020202020204" pitchFamily="34" charset="0"/>
                <a:cs typeface="Helvetica" panose="020B0604020202020204" pitchFamily="34" charset="0"/>
              </a:rPr>
              <a:t>Dallas</a:t>
            </a:r>
          </a:p>
          <a:p>
            <a:pPr marL="970287" lvl="2">
              <a:lnSpc>
                <a:spcPct val="107000"/>
              </a:lnSpc>
            </a:pPr>
            <a:r>
              <a:rPr lang="en-US" sz="1800">
                <a:solidFill>
                  <a:schemeClr val="bg1"/>
                </a:solidFill>
                <a:latin typeface="Helvetica" panose="020B0604020202020204" pitchFamily="34" charset="0"/>
                <a:cs typeface="Helvetica" panose="020B0604020202020204" pitchFamily="34" charset="0"/>
              </a:rPr>
              <a:t>DC Metro</a:t>
            </a:r>
          </a:p>
          <a:p>
            <a:pPr marL="970287" lvl="2">
              <a:lnSpc>
                <a:spcPct val="107000"/>
              </a:lnSpc>
            </a:pPr>
            <a:r>
              <a:rPr lang="en-US" sz="1800">
                <a:solidFill>
                  <a:schemeClr val="bg1"/>
                </a:solidFill>
                <a:latin typeface="Helvetica" panose="020B0604020202020204" pitchFamily="34" charset="0"/>
                <a:cs typeface="Helvetica" panose="020B0604020202020204" pitchFamily="34" charset="0"/>
              </a:rPr>
              <a:t>Nashville</a:t>
            </a:r>
          </a:p>
          <a:p>
            <a:pPr marL="970287" lvl="2">
              <a:lnSpc>
                <a:spcPct val="107000"/>
              </a:lnSpc>
            </a:pPr>
            <a:r>
              <a:rPr lang="en-US" sz="1800">
                <a:solidFill>
                  <a:schemeClr val="bg1"/>
                </a:solidFill>
                <a:latin typeface="Helvetica" panose="020B0604020202020204" pitchFamily="34" charset="0"/>
                <a:cs typeface="Helvetica" panose="020B0604020202020204" pitchFamily="34" charset="0"/>
              </a:rPr>
              <a:t>New England</a:t>
            </a:r>
          </a:p>
          <a:p>
            <a:pPr marL="970287" lvl="2">
              <a:lnSpc>
                <a:spcPct val="107000"/>
              </a:lnSpc>
            </a:pPr>
            <a:r>
              <a:rPr lang="en-US" sz="1800">
                <a:solidFill>
                  <a:schemeClr val="bg1"/>
                </a:solidFill>
                <a:latin typeface="Helvetica" panose="020B0604020202020204" pitchFamily="34" charset="0"/>
                <a:cs typeface="Helvetica" panose="020B0604020202020204" pitchFamily="34" charset="0"/>
              </a:rPr>
              <a:t>New York Metro</a:t>
            </a:r>
          </a:p>
          <a:p>
            <a:pPr marL="970287" lvl="2">
              <a:lnSpc>
                <a:spcPct val="107000"/>
              </a:lnSpc>
            </a:pPr>
            <a:r>
              <a:rPr lang="en-US" sz="1800">
                <a:solidFill>
                  <a:schemeClr val="bg1"/>
                </a:solidFill>
                <a:latin typeface="Helvetica" panose="020B0604020202020204" pitchFamily="34" charset="0"/>
                <a:cs typeface="Helvetica" panose="020B0604020202020204" pitchFamily="34" charset="0"/>
              </a:rPr>
              <a:t>Tampa Bay</a:t>
            </a:r>
          </a:p>
          <a:p>
            <a:pPr marL="970287" lvl="2">
              <a:lnSpc>
                <a:spcPct val="107000"/>
              </a:lnSpc>
            </a:pPr>
            <a:r>
              <a:rPr lang="en-US" sz="1800">
                <a:solidFill>
                  <a:schemeClr val="bg1"/>
                </a:solidFill>
                <a:latin typeface="Helvetica" panose="020B0604020202020204" pitchFamily="34" charset="0"/>
                <a:cs typeface="Helvetica" panose="020B0604020202020204" pitchFamily="34" charset="0"/>
              </a:rPr>
              <a:t>Wisconsin</a:t>
            </a:r>
          </a:p>
          <a:p>
            <a:pPr lvl="1">
              <a:lnSpc>
                <a:spcPct val="107000"/>
              </a:lnSpc>
            </a:pPr>
            <a:endParaRPr lang="en-US" sz="1800">
              <a:solidFill>
                <a:schemeClr val="bg1"/>
              </a:solidFill>
              <a:latin typeface="Helvetica" panose="020B0604020202020204" pitchFamily="34" charset="0"/>
              <a:cs typeface="Helvetica" panose="020B0604020202020204" pitchFamily="34" charset="0"/>
            </a:endParaRPr>
          </a:p>
          <a:p>
            <a:pPr lvl="1">
              <a:lnSpc>
                <a:spcPct val="107000"/>
              </a:lnSpc>
            </a:pPr>
            <a:r>
              <a:rPr lang="en-US" sz="1800">
                <a:solidFill>
                  <a:schemeClr val="bg1"/>
                </a:solidFill>
                <a:latin typeface="Helvetica" panose="020B0604020202020204" pitchFamily="34" charset="0"/>
                <a:cs typeface="Helvetica" panose="020B0604020202020204" pitchFamily="34" charset="0"/>
              </a:rPr>
              <a:t>Go to </a:t>
            </a:r>
            <a:r>
              <a:rPr lang="en-US" sz="1800">
                <a:solidFill>
                  <a:schemeClr val="bg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https://www.privatedirectorsassociation.org/chapters</a:t>
            </a:r>
            <a:r>
              <a:rPr lang="en-US" sz="1800">
                <a:solidFill>
                  <a:schemeClr val="bg1"/>
                </a:solidFill>
                <a:latin typeface="Helvetica" panose="020B0604020202020204" pitchFamily="34" charset="0"/>
                <a:cs typeface="Helvetica" panose="020B0604020202020204" pitchFamily="34" charset="0"/>
              </a:rPr>
              <a:t> for contact information for any of these, or other, chapters.</a:t>
            </a:r>
          </a:p>
          <a:p>
            <a:endParaRPr lang="en-US" sz="1800" dirty="0">
              <a:solidFill>
                <a:schemeClr val="bg1"/>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88BBA9BD-C240-839E-8310-A5C3885401A0}"/>
              </a:ext>
            </a:extLst>
          </p:cNvPr>
          <p:cNvPicPr>
            <a:picLocks noChangeAspect="1"/>
          </p:cNvPicPr>
          <p:nvPr/>
        </p:nvPicPr>
        <p:blipFill>
          <a:blip r:embed="rId4"/>
          <a:stretch>
            <a:fillRect/>
          </a:stretch>
        </p:blipFill>
        <p:spPr>
          <a:xfrm>
            <a:off x="10413457" y="24384"/>
            <a:ext cx="1484924" cy="646949"/>
          </a:xfrm>
          <a:prstGeom prst="rect">
            <a:avLst/>
          </a:prstGeom>
        </p:spPr>
      </p:pic>
      <p:sp>
        <p:nvSpPr>
          <p:cNvPr id="6" name="Slide Number Placeholder 5">
            <a:extLst>
              <a:ext uri="{FF2B5EF4-FFF2-40B4-BE49-F238E27FC236}">
                <a16:creationId xmlns:a16="http://schemas.microsoft.com/office/drawing/2014/main" id="{58D07560-30A8-44FB-0169-08BEBD4F3E7B}"/>
              </a:ext>
            </a:extLst>
          </p:cNvPr>
          <p:cNvSpPr>
            <a:spLocks noGrp="1"/>
          </p:cNvSpPr>
          <p:nvPr>
            <p:ph type="sldNum" sz="quarter" idx="12"/>
          </p:nvPr>
        </p:nvSpPr>
        <p:spPr>
          <a:xfrm>
            <a:off x="9277350" y="6108700"/>
            <a:ext cx="2743200" cy="365125"/>
          </a:xfrm>
        </p:spPr>
        <p:txBody>
          <a:bodyPr/>
          <a:lstStyle/>
          <a:p>
            <a:fld id="{0D5880FE-EB54-494A-9A0E-9E90B1F0DDED}" type="slidenum">
              <a:rPr lang="en-US" smtClean="0">
                <a:solidFill>
                  <a:schemeClr val="bg1"/>
                </a:solidFill>
              </a:rPr>
              <a:t>57</a:t>
            </a:fld>
            <a:endParaRPr lang="en-US" dirty="0">
              <a:solidFill>
                <a:schemeClr val="bg1"/>
              </a:solidFill>
            </a:endParaRPr>
          </a:p>
        </p:txBody>
      </p:sp>
    </p:spTree>
    <p:extLst>
      <p:ext uri="{BB962C8B-B14F-4D97-AF65-F5344CB8AC3E}">
        <p14:creationId xmlns:p14="http://schemas.microsoft.com/office/powerpoint/2010/main" val="23932761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898582F6-5BBD-AEDD-7CFE-5C90690950EA}"/>
              </a:ext>
            </a:extLst>
          </p:cNvPr>
          <p:cNvSpPr txBox="1">
            <a:spLocks/>
          </p:cNvSpPr>
          <p:nvPr/>
        </p:nvSpPr>
        <p:spPr>
          <a:xfrm>
            <a:off x="570985" y="268765"/>
            <a:ext cx="8030401" cy="9715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rPr>
              <a:t>About </a:t>
            </a:r>
            <a:r>
              <a:rPr lang="en-US" sz="2800" u="sng" dirty="0">
                <a:solidFill>
                  <a:schemeClr val="bg1"/>
                </a:solidFill>
                <a:latin typeface="Georgia" panose="02040502050405020303" pitchFamily="18" charset="0"/>
                <a:ea typeface="Calibri" panose="020F0502020204030204" pitchFamily="34" charset="0"/>
                <a:cs typeface="Times New Roman" panose="02020603050405020304" pitchFamily="18" charset="0"/>
              </a:rPr>
              <a:t>Executive Forum</a:t>
            </a:r>
            <a:br>
              <a:rPr lang="en-US" sz="2800" dirty="0">
                <a:latin typeface="Georgia" panose="02040502050405020303" pitchFamily="18" charset="0"/>
                <a:ea typeface="Calibri" panose="020F0502020204030204" pitchFamily="34" charset="0"/>
                <a:cs typeface="Times New Roman" panose="02020603050405020304" pitchFamily="18" charset="0"/>
              </a:rPr>
            </a:br>
            <a:endParaRPr lang="en-US" sz="2800" dirty="0">
              <a:latin typeface="Georgia" panose="02040502050405020303" pitchFamily="18" charset="0"/>
            </a:endParaRPr>
          </a:p>
        </p:txBody>
      </p:sp>
      <p:sp>
        <p:nvSpPr>
          <p:cNvPr id="5" name="Text Placeholder 2">
            <a:extLst>
              <a:ext uri="{FF2B5EF4-FFF2-40B4-BE49-F238E27FC236}">
                <a16:creationId xmlns:a16="http://schemas.microsoft.com/office/drawing/2014/main" id="{F72DA966-0D51-AA29-A43B-58CD2C69553D}"/>
              </a:ext>
            </a:extLst>
          </p:cNvPr>
          <p:cNvSpPr txBox="1">
            <a:spLocks/>
          </p:cNvSpPr>
          <p:nvPr/>
        </p:nvSpPr>
        <p:spPr>
          <a:xfrm>
            <a:off x="613849" y="1133869"/>
            <a:ext cx="9479209" cy="4167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The Executive Forum is a highly engaged community of executives from leading corporations who share a passion for “what’s next” to drive business growth. </a:t>
            </a:r>
          </a:p>
          <a:p>
            <a:pPr marL="228303" lvl="1" indent="-228303">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285750" lvl="1" indent="-285750">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Its mission is to empower senior executives to reach their fullest career and business potential. </a:t>
            </a:r>
          </a:p>
          <a:p>
            <a:pPr marL="228303" lvl="1" indent="-228303">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285750" lvl="1" indent="-285750">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Since its formation in 1995, the Executive Forum has grown to over 400 members who are the top-most leaders at market moving companies, run portfolios for the most innovative Private Equity Firms and serve as directors on boards --- public, private and non-profit.</a:t>
            </a:r>
          </a:p>
          <a:p>
            <a:pPr marL="228303" lvl="1" indent="-228303">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285750" lvl="1" indent="-285750">
              <a:lnSpc>
                <a:spcPct val="107000"/>
              </a:lnSpc>
            </a:pP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More information can be found at </a:t>
            </a: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www.executiveforum.org</a:t>
            </a:r>
            <a:r>
              <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rPr>
              <a:t> </a:t>
            </a:r>
          </a:p>
          <a:p>
            <a:pPr marL="741984" lvl="1">
              <a:lnSpc>
                <a:spcPct val="107000"/>
              </a:lnSpc>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456606" lvl="1">
              <a:lnSpc>
                <a:spcPct val="107000"/>
              </a:lnSpc>
            </a:pPr>
            <a:endParaRPr lang="en-US" sz="1800" b="1" i="1"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endParaRPr lang="en-US" sz="1800" dirty="0">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646DBA08-0B37-2C78-7D40-597852DD0196}"/>
              </a:ext>
            </a:extLst>
          </p:cNvPr>
          <p:cNvPicPr>
            <a:picLocks noChangeAspect="1"/>
          </p:cNvPicPr>
          <p:nvPr/>
        </p:nvPicPr>
        <p:blipFill>
          <a:blip r:embed="rId4"/>
          <a:stretch>
            <a:fillRect/>
          </a:stretch>
        </p:blipFill>
        <p:spPr>
          <a:xfrm>
            <a:off x="10413457" y="24384"/>
            <a:ext cx="1484924" cy="646949"/>
          </a:xfrm>
          <a:prstGeom prst="rect">
            <a:avLst/>
          </a:prstGeom>
        </p:spPr>
      </p:pic>
      <p:sp>
        <p:nvSpPr>
          <p:cNvPr id="6" name="Slide Number Placeholder 5">
            <a:extLst>
              <a:ext uri="{FF2B5EF4-FFF2-40B4-BE49-F238E27FC236}">
                <a16:creationId xmlns:a16="http://schemas.microsoft.com/office/drawing/2014/main" id="{CE5E06C0-ABF2-BEA0-E520-5EBF9CE51CBD}"/>
              </a:ext>
            </a:extLst>
          </p:cNvPr>
          <p:cNvSpPr>
            <a:spLocks noGrp="1"/>
          </p:cNvSpPr>
          <p:nvPr>
            <p:ph type="sldNum" sz="quarter" idx="12"/>
          </p:nvPr>
        </p:nvSpPr>
        <p:spPr>
          <a:xfrm>
            <a:off x="9277350" y="6127750"/>
            <a:ext cx="2743200" cy="365125"/>
          </a:xfrm>
        </p:spPr>
        <p:txBody>
          <a:bodyPr/>
          <a:lstStyle/>
          <a:p>
            <a:fld id="{0D5880FE-EB54-494A-9A0E-9E90B1F0DDED}" type="slidenum">
              <a:rPr lang="en-US" smtClean="0">
                <a:solidFill>
                  <a:schemeClr val="bg1"/>
                </a:solidFill>
              </a:rPr>
              <a:t>58</a:t>
            </a:fld>
            <a:endParaRPr lang="en-US" dirty="0">
              <a:solidFill>
                <a:schemeClr val="bg1"/>
              </a:solidFill>
            </a:endParaRPr>
          </a:p>
        </p:txBody>
      </p:sp>
    </p:spTree>
    <p:extLst>
      <p:ext uri="{BB962C8B-B14F-4D97-AF65-F5344CB8AC3E}">
        <p14:creationId xmlns:p14="http://schemas.microsoft.com/office/powerpoint/2010/main" val="2343808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B8A83267-FA7E-B4C8-F106-F2BF766F45AA}"/>
              </a:ext>
            </a:extLst>
          </p:cNvPr>
          <p:cNvSpPr txBox="1">
            <a:spLocks/>
          </p:cNvSpPr>
          <p:nvPr/>
        </p:nvSpPr>
        <p:spPr>
          <a:xfrm>
            <a:off x="656714" y="308098"/>
            <a:ext cx="8030401" cy="6348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About </a:t>
            </a:r>
            <a:r>
              <a:rPr lang="en-US" sz="2800" dirty="0">
                <a:solidFill>
                  <a:schemeClr val="bg1"/>
                </a:solidFill>
                <a:latin typeface="Georgia" panose="02040502050405020303" pitchFamily="18" charset="0"/>
                <a:hlinkClick r:id="rId3">
                  <a:extLst>
                    <a:ext uri="{A12FA001-AC4F-418D-AE19-62706E023703}">
                      <ahyp:hlinkClr xmlns:ahyp="http://schemas.microsoft.com/office/drawing/2018/hyperlinkcolor" val="tx"/>
                    </a:ext>
                  </a:extLst>
                </a:hlinkClick>
              </a:rPr>
              <a:t>Financial Poise™</a:t>
            </a:r>
            <a:br>
              <a:rPr lang="en-US" sz="2800" dirty="0">
                <a:solidFill>
                  <a:schemeClr val="bg1"/>
                </a:solidFill>
                <a:latin typeface="Georgia" panose="02040502050405020303" pitchFamily="18" charset="0"/>
              </a:rPr>
            </a:br>
            <a:endParaRPr lang="en-US" sz="2800" dirty="0">
              <a:solidFill>
                <a:schemeClr val="bg1"/>
              </a:solidFill>
              <a:latin typeface="Georgia" panose="02040502050405020303" pitchFamily="18" charset="0"/>
            </a:endParaRPr>
          </a:p>
        </p:txBody>
      </p:sp>
      <p:sp>
        <p:nvSpPr>
          <p:cNvPr id="5" name="Text Placeholder 2">
            <a:extLst>
              <a:ext uri="{FF2B5EF4-FFF2-40B4-BE49-F238E27FC236}">
                <a16:creationId xmlns:a16="http://schemas.microsoft.com/office/drawing/2014/main" id="{39C5FDB2-6A46-AC5B-DC1A-865CB61908A9}"/>
              </a:ext>
            </a:extLst>
          </p:cNvPr>
          <p:cNvSpPr txBox="1">
            <a:spLocks/>
          </p:cNvSpPr>
          <p:nvPr/>
        </p:nvSpPr>
        <p:spPr>
          <a:xfrm>
            <a:off x="713868" y="1088443"/>
            <a:ext cx="10801863" cy="51694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303" lvl="1" indent="-228303"/>
            <a:r>
              <a:rPr lang="en-US" sz="1800" dirty="0">
                <a:solidFill>
                  <a:schemeClr val="bg1"/>
                </a:solidFill>
                <a:latin typeface="Helvetica" panose="020B0604020202020204" pitchFamily="34" charset="0"/>
                <a:cs typeface="Helvetica" panose="020B0604020202020204" pitchFamily="34" charset="0"/>
              </a:rPr>
              <a:t>The primary mission of Financial Poise™ is to provide reliable plain English business, financial, and legal education to individual investors, entrepreneurs, business owners, and executives, and to help trusted advisors do the same.</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228303" lvl="1" indent="-228303"/>
            <a:r>
              <a:rPr lang="en-US" sz="1800" dirty="0">
                <a:solidFill>
                  <a:schemeClr val="bg1"/>
                </a:solidFill>
                <a:latin typeface="Helvetica" panose="020B0604020202020204" pitchFamily="34" charset="0"/>
                <a:cs typeface="Helvetica" panose="020B0604020202020204" pitchFamily="34" charset="0"/>
              </a:rPr>
              <a:t>Sign up for our free weekly e-newsletter </a:t>
            </a:r>
            <a:r>
              <a:rPr lang="en-US" sz="1800" dirty="0">
                <a:solidFill>
                  <a:schemeClr val="bg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here</a:t>
            </a:r>
            <a:r>
              <a:rPr lang="en-US" sz="1800" dirty="0">
                <a:solidFill>
                  <a:schemeClr val="bg1"/>
                </a:solidFill>
                <a:latin typeface="Helvetica" panose="020B0604020202020204" pitchFamily="34" charset="0"/>
                <a:cs typeface="Helvetica" panose="020B0604020202020204" pitchFamily="34" charset="0"/>
              </a:rPr>
              <a:t>*. </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228303" lvl="1" indent="-228303"/>
            <a:r>
              <a:rPr lang="en-US" sz="1800" dirty="0">
                <a:solidFill>
                  <a:schemeClr val="bg1"/>
                </a:solidFill>
                <a:latin typeface="Helvetica" panose="020B0604020202020204" pitchFamily="34" charset="0"/>
                <a:cs typeface="Helvetica" panose="020B0604020202020204" pitchFamily="34" charset="0"/>
              </a:rPr>
              <a:t>Learn how to write or speak for Financial Poise </a:t>
            </a:r>
            <a:r>
              <a:rPr lang="en-US" sz="1800" dirty="0">
                <a:solidFill>
                  <a:schemeClr val="bg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here</a:t>
            </a:r>
            <a:r>
              <a:rPr lang="en-US" sz="1800" dirty="0">
                <a:solidFill>
                  <a:schemeClr val="bg1"/>
                </a:solidFill>
                <a:latin typeface="Helvetica" panose="020B0604020202020204" pitchFamily="34" charset="0"/>
                <a:cs typeface="Helvetica" panose="020B0604020202020204" pitchFamily="34" charset="0"/>
              </a:rPr>
              <a:t>. The antithesis of “pay-to-play.” </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228303" lvl="1" indent="-228303"/>
            <a:r>
              <a:rPr lang="en-US" sz="1800" dirty="0">
                <a:solidFill>
                  <a:schemeClr val="bg1"/>
                </a:solidFill>
                <a:latin typeface="Helvetica" panose="020B0604020202020204" pitchFamily="34" charset="0"/>
                <a:cs typeface="Helvetica" panose="020B0604020202020204" pitchFamily="34" charset="0"/>
              </a:rPr>
              <a:t>Check out our other webinars </a:t>
            </a:r>
            <a:r>
              <a:rPr lang="en-US" sz="1800" dirty="0">
                <a:solidFill>
                  <a:schemeClr val="bg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here</a:t>
            </a:r>
            <a:r>
              <a:rPr lang="en-US" sz="1800" dirty="0">
                <a:solidFill>
                  <a:schemeClr val="bg1"/>
                </a:solidFill>
                <a:latin typeface="Helvetica" panose="020B0604020202020204" pitchFamily="34" charset="0"/>
                <a:cs typeface="Helvetica" panose="020B0604020202020204" pitchFamily="34" charset="0"/>
              </a:rPr>
              <a:t>.</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228303" lvl="1" indent="-228303"/>
            <a:r>
              <a:rPr lang="en-US" sz="1800" dirty="0">
                <a:solidFill>
                  <a:schemeClr val="bg1"/>
                </a:solidFill>
                <a:latin typeface="Helvetica" panose="020B0604020202020204" pitchFamily="34" charset="0"/>
                <a:cs typeface="Helvetica" panose="020B0604020202020204" pitchFamily="34" charset="0"/>
              </a:rPr>
              <a:t>Send any other inquiry to </a:t>
            </a:r>
            <a:r>
              <a:rPr lang="en-US" sz="1800" dirty="0">
                <a:solidFill>
                  <a:schemeClr val="bg1"/>
                </a:solidFill>
                <a:latin typeface="Helvetica" panose="020B0604020202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info@financialpoise.com</a:t>
            </a:r>
            <a:r>
              <a:rPr lang="en-US" sz="1800" dirty="0">
                <a:solidFill>
                  <a:schemeClr val="bg1"/>
                </a:solidFill>
                <a:latin typeface="Helvetica" panose="020B0604020202020204" pitchFamily="34" charset="0"/>
                <a:cs typeface="Helvetica" panose="020B0604020202020204" pitchFamily="34" charset="0"/>
              </a:rPr>
              <a:t> </a:t>
            </a:r>
          </a:p>
          <a:p>
            <a:pPr marL="228303" lvl="1" indent="-228303"/>
            <a:endParaRPr lang="en-US" sz="1800" dirty="0">
              <a:solidFill>
                <a:schemeClr val="bg1"/>
              </a:solidFill>
              <a:latin typeface="Helvetica" panose="020B0604020202020204" pitchFamily="34" charset="0"/>
              <a:cs typeface="Helvetica" panose="020B0604020202020204" pitchFamily="34" charset="0"/>
            </a:endParaRPr>
          </a:p>
          <a:p>
            <a:pPr marL="0" lvl="1" indent="0">
              <a:buFont typeface="Arial" panose="020B0604020202020204" pitchFamily="34" charset="0"/>
              <a:buNone/>
            </a:pPr>
            <a:r>
              <a:rPr lang="en-US" sz="1800" dirty="0">
                <a:solidFill>
                  <a:schemeClr val="bg1"/>
                </a:solidFill>
                <a:latin typeface="Helvetica" panose="020B0604020202020204" pitchFamily="34" charset="0"/>
                <a:cs typeface="Helvetica" panose="020B0604020202020204" pitchFamily="34" charset="0"/>
              </a:rPr>
              <a:t> </a:t>
            </a:r>
            <a:r>
              <a:rPr lang="en-US" sz="1800" b="1" i="1" dirty="0">
                <a:solidFill>
                  <a:schemeClr val="bg1"/>
                </a:solidFill>
                <a:latin typeface="Helvetica" panose="020B0604020202020204" pitchFamily="34" charset="0"/>
                <a:cs typeface="Helvetica" panose="020B0604020202020204" pitchFamily="34" charset="0"/>
              </a:rPr>
              <a:t>*Newsletter subscribers are occasionally offered free webinars. Subscribers never receive more than one email per week and their information is never shared</a:t>
            </a:r>
            <a:r>
              <a:rPr lang="en-US" sz="1800" dirty="0">
                <a:solidFill>
                  <a:schemeClr val="bg1"/>
                </a:solidFill>
                <a:latin typeface="Helvetica" panose="020B0604020202020204" pitchFamily="34" charset="0"/>
                <a:cs typeface="Helvetica" panose="020B0604020202020204" pitchFamily="34" charset="0"/>
              </a:rPr>
              <a:t>.</a:t>
            </a:r>
          </a:p>
          <a:p>
            <a:endParaRPr lang="en-US" sz="1800" dirty="0">
              <a:solidFill>
                <a:schemeClr val="bg1"/>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112D1143-CEC6-80C0-8312-E35EDDB7D495}"/>
              </a:ext>
            </a:extLst>
          </p:cNvPr>
          <p:cNvPicPr>
            <a:picLocks noChangeAspect="1"/>
          </p:cNvPicPr>
          <p:nvPr/>
        </p:nvPicPr>
        <p:blipFill>
          <a:blip r:embed="rId8"/>
          <a:stretch>
            <a:fillRect/>
          </a:stretch>
        </p:blipFill>
        <p:spPr>
          <a:xfrm>
            <a:off x="10413457" y="24384"/>
            <a:ext cx="1484924" cy="646949"/>
          </a:xfrm>
          <a:prstGeom prst="rect">
            <a:avLst/>
          </a:prstGeom>
        </p:spPr>
      </p:pic>
      <p:sp>
        <p:nvSpPr>
          <p:cNvPr id="6" name="Slide Number Placeholder 5">
            <a:extLst>
              <a:ext uri="{FF2B5EF4-FFF2-40B4-BE49-F238E27FC236}">
                <a16:creationId xmlns:a16="http://schemas.microsoft.com/office/drawing/2014/main" id="{E2AF397A-07A5-BC2D-0A22-B52F22A51787}"/>
              </a:ext>
            </a:extLst>
          </p:cNvPr>
          <p:cNvSpPr>
            <a:spLocks noGrp="1"/>
          </p:cNvSpPr>
          <p:nvPr>
            <p:ph type="sldNum" sz="quarter" idx="12"/>
          </p:nvPr>
        </p:nvSpPr>
        <p:spPr>
          <a:xfrm>
            <a:off x="9353550" y="6108700"/>
            <a:ext cx="2743200" cy="365125"/>
          </a:xfrm>
        </p:spPr>
        <p:txBody>
          <a:bodyPr/>
          <a:lstStyle/>
          <a:p>
            <a:fld id="{0D5880FE-EB54-494A-9A0E-9E90B1F0DDED}" type="slidenum">
              <a:rPr lang="en-US" smtClean="0">
                <a:solidFill>
                  <a:schemeClr val="bg1"/>
                </a:solidFill>
              </a:rPr>
              <a:t>59</a:t>
            </a:fld>
            <a:endParaRPr lang="en-US" dirty="0">
              <a:solidFill>
                <a:schemeClr val="bg1"/>
              </a:solidFill>
            </a:endParaRPr>
          </a:p>
        </p:txBody>
      </p:sp>
    </p:spTree>
    <p:extLst>
      <p:ext uri="{BB962C8B-B14F-4D97-AF65-F5344CB8AC3E}">
        <p14:creationId xmlns:p14="http://schemas.microsoft.com/office/powerpoint/2010/main" val="297849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 Placeholder 2">
            <a:extLst>
              <a:ext uri="{FF2B5EF4-FFF2-40B4-BE49-F238E27FC236}">
                <a16:creationId xmlns:a16="http://schemas.microsoft.com/office/drawing/2014/main" id="{22D7A6AB-EBD4-EBD3-3A45-89CC7E67ECAF}"/>
              </a:ext>
            </a:extLst>
          </p:cNvPr>
          <p:cNvSpPr txBox="1">
            <a:spLocks/>
          </p:cNvSpPr>
          <p:nvPr/>
        </p:nvSpPr>
        <p:spPr>
          <a:xfrm>
            <a:off x="342900" y="828670"/>
            <a:ext cx="11044238" cy="531495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dirty="0">
                <a:solidFill>
                  <a:schemeClr val="bg1"/>
                </a:solidFill>
                <a:latin typeface="Helvetica" panose="020B0604020202020204" pitchFamily="34" charset="0"/>
                <a:cs typeface="Helvetica" panose="020B0604020202020204" pitchFamily="34" charset="0"/>
              </a:rPr>
              <a:t>In Delaware, the primary fiduciary duties are:</a:t>
            </a:r>
          </a:p>
          <a:p>
            <a:pPr algn="just"/>
            <a:endParaRPr lang="en-US" sz="1800" dirty="0">
              <a:solidFill>
                <a:schemeClr val="bg1"/>
              </a:solidFill>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The duty of </a:t>
            </a:r>
            <a:r>
              <a:rPr lang="en-US" sz="1800" b="1" i="1" dirty="0">
                <a:solidFill>
                  <a:schemeClr val="bg1"/>
                </a:solidFill>
                <a:latin typeface="Helvetica" panose="020B0604020202020204" pitchFamily="34" charset="0"/>
                <a:cs typeface="Helvetica" panose="020B0604020202020204" pitchFamily="34" charset="0"/>
              </a:rPr>
              <a:t>care</a:t>
            </a:r>
            <a:r>
              <a:rPr lang="en-US" sz="1800" dirty="0">
                <a:solidFill>
                  <a:schemeClr val="bg1"/>
                </a:solidFill>
                <a:latin typeface="Helvetica" panose="020B0604020202020204" pitchFamily="34" charset="0"/>
                <a:cs typeface="Helvetica" panose="020B0604020202020204" pitchFamily="34" charset="0"/>
              </a:rPr>
              <a:t>, which requires that directors and officers become informed, independently evaluate information received, consider all reasonable alternatives, and act with requisite care.</a:t>
            </a:r>
          </a:p>
          <a:p>
            <a:pPr algn="just"/>
            <a:endParaRPr lang="en-US" sz="1800" dirty="0">
              <a:solidFill>
                <a:schemeClr val="bg1"/>
              </a:solidFill>
              <a:latin typeface="Helvetica" panose="020B0604020202020204" pitchFamily="34" charset="0"/>
              <a:cs typeface="Helvetica" panose="020B0604020202020204" pitchFamily="34" charset="0"/>
            </a:endParaRPr>
          </a:p>
          <a:p>
            <a:pPr algn="just"/>
            <a:endParaRPr lang="en-US" sz="800" dirty="0">
              <a:solidFill>
                <a:schemeClr val="bg1"/>
              </a:solidFill>
              <a:latin typeface="Helvetica" panose="020B0604020202020204" pitchFamily="34" charset="0"/>
              <a:cs typeface="Helvetica" panose="020B0604020202020204" pitchFamily="34" charset="0"/>
            </a:endParaRPr>
          </a:p>
          <a:p>
            <a:pPr marL="285750" indent="-285750" algn="just">
              <a:buFont typeface="Arial" panose="020B0604020202020204" pitchFamily="34" charset="0"/>
              <a:buChar char="•"/>
            </a:pPr>
            <a:r>
              <a:rPr lang="en-US" sz="1800" dirty="0">
                <a:solidFill>
                  <a:schemeClr val="bg1"/>
                </a:solidFill>
                <a:latin typeface="Helvetica" panose="020B0604020202020204" pitchFamily="34" charset="0"/>
                <a:cs typeface="Helvetica" panose="020B0604020202020204" pitchFamily="34" charset="0"/>
              </a:rPr>
              <a:t>The duty of </a:t>
            </a:r>
            <a:r>
              <a:rPr lang="en-US" sz="1800" b="1" i="1" dirty="0">
                <a:solidFill>
                  <a:schemeClr val="bg1"/>
                </a:solidFill>
                <a:latin typeface="Helvetica" panose="020B0604020202020204" pitchFamily="34" charset="0"/>
                <a:cs typeface="Helvetica" panose="020B0604020202020204" pitchFamily="34" charset="0"/>
              </a:rPr>
              <a:t>loyalty</a:t>
            </a:r>
            <a:r>
              <a:rPr lang="en-US" sz="1800" dirty="0">
                <a:solidFill>
                  <a:schemeClr val="bg1"/>
                </a:solidFill>
                <a:latin typeface="Helvetica" panose="020B0604020202020204" pitchFamily="34" charset="0"/>
                <a:cs typeface="Helvetica" panose="020B0604020202020204" pitchFamily="34" charset="0"/>
              </a:rPr>
              <a:t>, which requires that directors and officers act in good faith, with disinterested and independent judgment, and avoid deliberate indifference and inaction. </a:t>
            </a:r>
          </a:p>
          <a:p>
            <a:pPr algn="just">
              <a:buFont typeface="Arial" panose="020B0604020202020204" pitchFamily="34" charset="0"/>
              <a:buChar char="•"/>
            </a:pPr>
            <a:endParaRPr lang="en-US" sz="1800" dirty="0">
              <a:solidFill>
                <a:schemeClr val="bg1"/>
              </a:solidFill>
              <a:latin typeface="Helvetica" panose="020B0604020202020204" pitchFamily="34" charset="0"/>
              <a:cs typeface="Helvetica" panose="020B0604020202020204" pitchFamily="34" charset="0"/>
            </a:endParaRPr>
          </a:p>
          <a:p>
            <a:pPr algn="just">
              <a:buFont typeface="Arial" panose="020B0604020202020204" pitchFamily="34" charset="0"/>
              <a:buChar char="•"/>
            </a:pPr>
            <a:endParaRPr lang="en-US" sz="1800" dirty="0">
              <a:solidFill>
                <a:schemeClr val="bg1"/>
              </a:solidFill>
              <a:latin typeface="Helvetica" panose="020B0604020202020204" pitchFamily="34" charset="0"/>
              <a:cs typeface="Helvetica" panose="020B0604020202020204" pitchFamily="34" charset="0"/>
            </a:endParaRPr>
          </a:p>
          <a:p>
            <a:pPr algn="just">
              <a:buFont typeface="Arial" panose="020B0604020202020204" pitchFamily="34" charset="0"/>
              <a:buChar char="•"/>
            </a:pPr>
            <a:endParaRPr lang="en-US" sz="1800" dirty="0">
              <a:solidFill>
                <a:schemeClr val="bg1"/>
              </a:solidFill>
              <a:latin typeface="Helvetica" panose="020B0604020202020204" pitchFamily="34" charset="0"/>
              <a:cs typeface="Helvetica" panose="020B0604020202020204" pitchFamily="34" charset="0"/>
            </a:endParaRPr>
          </a:p>
          <a:p>
            <a:pPr algn="just">
              <a:buFont typeface="Arial" panose="020B0604020202020204" pitchFamily="34" charset="0"/>
              <a:buChar char="•"/>
            </a:pPr>
            <a:endParaRPr lang="en-US" sz="1800" dirty="0">
              <a:solidFill>
                <a:schemeClr val="bg1"/>
              </a:solidFill>
              <a:latin typeface="Helvetica" panose="020B0604020202020204" pitchFamily="34" charset="0"/>
              <a:cs typeface="Helvetica" panose="020B0604020202020204" pitchFamily="34" charset="0"/>
            </a:endParaRPr>
          </a:p>
          <a:p>
            <a:pPr algn="just">
              <a:buFont typeface="Arial" panose="020B0604020202020204" pitchFamily="34" charset="0"/>
              <a:buChar char="•"/>
            </a:pPr>
            <a:endParaRPr lang="en-US" sz="1800" dirty="0">
              <a:solidFill>
                <a:schemeClr val="bg1"/>
              </a:solidFill>
              <a:latin typeface="Helvetica" panose="020B0604020202020204" pitchFamily="34" charset="0"/>
              <a:cs typeface="Helvetica" panose="020B0604020202020204" pitchFamily="34" charset="0"/>
            </a:endParaRPr>
          </a:p>
          <a:p>
            <a:pPr algn="just">
              <a:buFont typeface="Arial" panose="020B0604020202020204" pitchFamily="34" charset="0"/>
              <a:buChar char="•"/>
            </a:pPr>
            <a:endParaRPr lang="en-US" sz="1800" dirty="0">
              <a:solidFill>
                <a:schemeClr val="bg1"/>
              </a:solidFill>
              <a:latin typeface="Helvetica" panose="020B0604020202020204" pitchFamily="34" charset="0"/>
              <a:cs typeface="Helvetica" panose="020B0604020202020204" pitchFamily="34" charset="0"/>
            </a:endParaRPr>
          </a:p>
          <a:p>
            <a:pPr algn="just"/>
            <a:r>
              <a:rPr lang="en-US" sz="1800" dirty="0">
                <a:solidFill>
                  <a:schemeClr val="bg1"/>
                </a:solidFill>
                <a:latin typeface="Helvetica" panose="020B0604020202020204" pitchFamily="34" charset="0"/>
                <a:cs typeface="Helvetica" panose="020B0604020202020204" pitchFamily="34" charset="0"/>
              </a:rPr>
              <a:t>* Complying with fiduciary duty principles of Delaware law generally suffices to satisfy the laws on the subject in other states. The legal discussion in this presentation is therefore focused on Delaware law.</a:t>
            </a:r>
          </a:p>
        </p:txBody>
      </p:sp>
      <p:sp>
        <p:nvSpPr>
          <p:cNvPr id="4" name="Title 1">
            <a:extLst>
              <a:ext uri="{FF2B5EF4-FFF2-40B4-BE49-F238E27FC236}">
                <a16:creationId xmlns:a16="http://schemas.microsoft.com/office/drawing/2014/main" id="{056256AD-4ACE-C3AF-BF98-15DBC0537A18}"/>
              </a:ext>
            </a:extLst>
          </p:cNvPr>
          <p:cNvSpPr txBox="1">
            <a:spLocks/>
          </p:cNvSpPr>
          <p:nvPr/>
        </p:nvSpPr>
        <p:spPr>
          <a:xfrm>
            <a:off x="342900" y="234684"/>
            <a:ext cx="7760918" cy="1187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bg1"/>
                </a:solidFill>
                <a:latin typeface="Georgia" panose="02040502050405020303" pitchFamily="18" charset="0"/>
              </a:rPr>
              <a:t>Fiduciary Duties- The Big Picture</a:t>
            </a:r>
            <a:endParaRPr lang="en-US" sz="2800" dirty="0">
              <a:solidFill>
                <a:schemeClr val="bg1"/>
              </a:solidFill>
              <a:latin typeface="Georgia" panose="02040502050405020303" pitchFamily="18" charset="0"/>
            </a:endParaRPr>
          </a:p>
        </p:txBody>
      </p:sp>
      <p:pic>
        <p:nvPicPr>
          <p:cNvPr id="5" name="Picture 4">
            <a:extLst>
              <a:ext uri="{FF2B5EF4-FFF2-40B4-BE49-F238E27FC236}">
                <a16:creationId xmlns:a16="http://schemas.microsoft.com/office/drawing/2014/main" id="{6E706E7F-C62A-CAC9-7E3A-74158D330E1A}"/>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2BA8CC46-5B40-8BB0-B346-EC456999C568}"/>
              </a:ext>
            </a:extLst>
          </p:cNvPr>
          <p:cNvSpPr>
            <a:spLocks noGrp="1"/>
          </p:cNvSpPr>
          <p:nvPr>
            <p:ph type="sldNum" sz="quarter" idx="12"/>
          </p:nvPr>
        </p:nvSpPr>
        <p:spPr>
          <a:xfrm>
            <a:off x="9155181" y="6130591"/>
            <a:ext cx="2743200" cy="365125"/>
          </a:xfrm>
        </p:spPr>
        <p:txBody>
          <a:bodyPr/>
          <a:lstStyle/>
          <a:p>
            <a:fld id="{0D5880FE-EB54-494A-9A0E-9E90B1F0DDED}"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2301134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ED744C8B-70C2-2BD0-073D-FD03B2534020}"/>
              </a:ext>
            </a:extLst>
          </p:cNvPr>
          <p:cNvSpPr txBox="1">
            <a:spLocks/>
          </p:cNvSpPr>
          <p:nvPr/>
        </p:nvSpPr>
        <p:spPr>
          <a:xfrm>
            <a:off x="342387" y="250947"/>
            <a:ext cx="8030401" cy="90795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96">
                <a:solidFill>
                  <a:schemeClr val="bg1"/>
                </a:solidFill>
                <a:latin typeface="Georgia" panose="02040502050405020303" pitchFamily="18" charset="0"/>
              </a:rPr>
              <a:t>Additional Information &amp; Resources </a:t>
            </a:r>
            <a:endParaRPr lang="en-US" sz="2796" dirty="0">
              <a:solidFill>
                <a:schemeClr val="bg1"/>
              </a:solidFill>
              <a:latin typeface="Georgia" panose="02040502050405020303" pitchFamily="18" charset="0"/>
            </a:endParaRPr>
          </a:p>
        </p:txBody>
      </p:sp>
      <p:sp>
        <p:nvSpPr>
          <p:cNvPr id="5" name="Text Placeholder 2">
            <a:extLst>
              <a:ext uri="{FF2B5EF4-FFF2-40B4-BE49-F238E27FC236}">
                <a16:creationId xmlns:a16="http://schemas.microsoft.com/office/drawing/2014/main" id="{8635A98D-118E-1316-FB88-7E52E18007A0}"/>
              </a:ext>
            </a:extLst>
          </p:cNvPr>
          <p:cNvSpPr txBox="1">
            <a:spLocks/>
          </p:cNvSpPr>
          <p:nvPr/>
        </p:nvSpPr>
        <p:spPr>
          <a:xfrm>
            <a:off x="345807" y="1237333"/>
            <a:ext cx="9479209" cy="1191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303" indent="-228303"/>
            <a:r>
              <a:rPr lang="en-US" sz="1800" dirty="0">
                <a:solidFill>
                  <a:schemeClr val="bg1"/>
                </a:solidFill>
                <a:latin typeface="Helvetica" panose="020B0604020202020204" pitchFamily="34" charset="0"/>
                <a:cs typeface="Helvetica" panose="020B0604020202020204" pitchFamily="34" charset="0"/>
              </a:rPr>
              <a:t>For more information about this series and to access the PowerPoints and case law referenced in this webinar episode, visit </a:t>
            </a:r>
            <a:r>
              <a:rPr lang="en-US" sz="1800" dirty="0">
                <a:solidFill>
                  <a:schemeClr val="bg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www.privatedirectorsymposium.org</a:t>
            </a:r>
            <a:r>
              <a:rPr lang="en-US" sz="1800" dirty="0">
                <a:solidFill>
                  <a:schemeClr val="bg1"/>
                </a:solidFill>
                <a:latin typeface="Helvetica" panose="020B0604020202020204" pitchFamily="34" charset="0"/>
                <a:cs typeface="Helvetica" panose="020B0604020202020204" pitchFamily="34" charset="0"/>
              </a:rPr>
              <a:t> </a:t>
            </a:r>
          </a:p>
        </p:txBody>
      </p:sp>
      <p:pic>
        <p:nvPicPr>
          <p:cNvPr id="2" name="Picture 1">
            <a:extLst>
              <a:ext uri="{FF2B5EF4-FFF2-40B4-BE49-F238E27FC236}">
                <a16:creationId xmlns:a16="http://schemas.microsoft.com/office/drawing/2014/main" id="{49085C3C-E6C1-C258-926B-3A98C4EC4F25}"/>
              </a:ext>
            </a:extLst>
          </p:cNvPr>
          <p:cNvPicPr>
            <a:picLocks noChangeAspect="1"/>
          </p:cNvPicPr>
          <p:nvPr/>
        </p:nvPicPr>
        <p:blipFill>
          <a:blip r:embed="rId4"/>
          <a:stretch>
            <a:fillRect/>
          </a:stretch>
        </p:blipFill>
        <p:spPr>
          <a:xfrm>
            <a:off x="10413457" y="24384"/>
            <a:ext cx="1484924" cy="646949"/>
          </a:xfrm>
          <a:prstGeom prst="rect">
            <a:avLst/>
          </a:prstGeom>
        </p:spPr>
      </p:pic>
      <p:sp>
        <p:nvSpPr>
          <p:cNvPr id="6" name="Slide Number Placeholder 5">
            <a:extLst>
              <a:ext uri="{FF2B5EF4-FFF2-40B4-BE49-F238E27FC236}">
                <a16:creationId xmlns:a16="http://schemas.microsoft.com/office/drawing/2014/main" id="{AED11443-DB74-6130-0CDD-2D58D312B94B}"/>
              </a:ext>
            </a:extLst>
          </p:cNvPr>
          <p:cNvSpPr>
            <a:spLocks noGrp="1"/>
          </p:cNvSpPr>
          <p:nvPr>
            <p:ph type="sldNum" sz="quarter" idx="12"/>
          </p:nvPr>
        </p:nvSpPr>
        <p:spPr>
          <a:xfrm>
            <a:off x="9353550" y="6127750"/>
            <a:ext cx="2743200" cy="365125"/>
          </a:xfrm>
        </p:spPr>
        <p:txBody>
          <a:bodyPr/>
          <a:lstStyle/>
          <a:p>
            <a:fld id="{0D5880FE-EB54-494A-9A0E-9E90B1F0DDED}" type="slidenum">
              <a:rPr lang="en-US" smtClean="0">
                <a:solidFill>
                  <a:schemeClr val="bg1"/>
                </a:solidFill>
              </a:rPr>
              <a:t>60</a:t>
            </a:fld>
            <a:endParaRPr lang="en-US" dirty="0">
              <a:solidFill>
                <a:schemeClr val="bg1"/>
              </a:solidFill>
            </a:endParaRPr>
          </a:p>
        </p:txBody>
      </p:sp>
    </p:spTree>
    <p:extLst>
      <p:ext uri="{BB962C8B-B14F-4D97-AF65-F5344CB8AC3E}">
        <p14:creationId xmlns:p14="http://schemas.microsoft.com/office/powerpoint/2010/main" val="247055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79C0EEF1-0AE7-7966-592A-C6709FF3F7BB}"/>
              </a:ext>
            </a:extLst>
          </p:cNvPr>
          <p:cNvSpPr txBox="1">
            <a:spLocks/>
          </p:cNvSpPr>
          <p:nvPr/>
        </p:nvSpPr>
        <p:spPr>
          <a:xfrm>
            <a:off x="361731" y="313058"/>
            <a:ext cx="7760918" cy="6299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Conflicts of Interest</a:t>
            </a:r>
          </a:p>
        </p:txBody>
      </p:sp>
      <p:sp>
        <p:nvSpPr>
          <p:cNvPr id="4" name="Text Placeholder 2">
            <a:extLst>
              <a:ext uri="{FF2B5EF4-FFF2-40B4-BE49-F238E27FC236}">
                <a16:creationId xmlns:a16="http://schemas.microsoft.com/office/drawing/2014/main" id="{C8C2CCF4-A60B-4583-6C5A-7C5279F70634}"/>
              </a:ext>
            </a:extLst>
          </p:cNvPr>
          <p:cNvSpPr txBox="1">
            <a:spLocks/>
          </p:cNvSpPr>
          <p:nvPr/>
        </p:nvSpPr>
        <p:spPr>
          <a:xfrm>
            <a:off x="-601274" y="1126175"/>
            <a:ext cx="11831249" cy="44840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0150" lvl="2" indent="-285750" algn="just">
              <a:buFont typeface="Arial" panose="020B0604020202020204" pitchFamily="34" charset="0"/>
              <a:buChar char="•"/>
            </a:pPr>
            <a:r>
              <a:rPr lang="en-US" sz="1600" dirty="0">
                <a:solidFill>
                  <a:schemeClr val="bg1"/>
                </a:solidFill>
                <a:latin typeface="Helvetica" panose="020B0604020202020204" pitchFamily="34" charset="0"/>
                <a:cs typeface="Helvetica" panose="020B0604020202020204" pitchFamily="34" charset="0"/>
              </a:rPr>
              <a:t>Directors and officers must exercise particular caution where there is an actionable conflict of interest or the     appearance of one, such as being adverse to the Company in a transaction, having an interest in a third-party transaction with the Company, and having personal relationships with parties affected by the transaction. </a:t>
            </a:r>
          </a:p>
          <a:p>
            <a:pPr marL="1200150" lvl="2" indent="-285750" algn="just">
              <a:buFont typeface="Arial" panose="020B0604020202020204" pitchFamily="34" charset="0"/>
              <a:buChar char="•"/>
            </a:pPr>
            <a:endParaRPr lang="en-US" sz="1600"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sz="1600" dirty="0">
                <a:solidFill>
                  <a:schemeClr val="bg1"/>
                </a:solidFill>
                <a:latin typeface="Helvetica" panose="020B0604020202020204" pitchFamily="34" charset="0"/>
                <a:cs typeface="Helvetica" panose="020B0604020202020204" pitchFamily="34" charset="0"/>
              </a:rPr>
              <a:t>Directors and officers closely affiliated with existing equity holders should ensure actions considered in their capacities as directors and officers are determined by reference to the interests of the company and its stakeholders.</a:t>
            </a:r>
          </a:p>
          <a:p>
            <a:pPr marL="1200150" lvl="2" indent="-285750" algn="just">
              <a:buFont typeface="Arial" panose="020B0604020202020204" pitchFamily="34" charset="0"/>
              <a:buChar char="•"/>
            </a:pPr>
            <a:endParaRPr lang="en-US" sz="1600"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sz="1600" dirty="0">
                <a:solidFill>
                  <a:schemeClr val="bg1"/>
                </a:solidFill>
                <a:latin typeface="Helvetica" panose="020B0604020202020204" pitchFamily="34" charset="0"/>
                <a:cs typeface="Helvetica" panose="020B0604020202020204" pitchFamily="34" charset="0"/>
              </a:rPr>
              <a:t>Most conflicts can be managed through proper identification and process.  </a:t>
            </a:r>
          </a:p>
          <a:p>
            <a:pPr marL="1200150" lvl="2" indent="-285750" algn="just">
              <a:buFont typeface="Arial" panose="020B0604020202020204" pitchFamily="34" charset="0"/>
              <a:buChar char="•"/>
            </a:pPr>
            <a:endParaRPr lang="en-US" sz="1600"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sz="1600" dirty="0">
                <a:solidFill>
                  <a:schemeClr val="bg1"/>
                </a:solidFill>
                <a:latin typeface="Helvetica" panose="020B0604020202020204" pitchFamily="34" charset="0"/>
                <a:cs typeface="Helvetica" panose="020B0604020202020204" pitchFamily="34" charset="0"/>
              </a:rPr>
              <a:t>Conflicts should be identified upfront (and on an ongoing basis) and disclosed to the full board of directors thereby allowing the board to take the required steps to manage the conflicts. </a:t>
            </a:r>
          </a:p>
          <a:p>
            <a:pPr lvl="2" algn="just"/>
            <a:endParaRPr lang="en-US" sz="1600"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sz="1600" dirty="0">
                <a:solidFill>
                  <a:schemeClr val="bg1"/>
                </a:solidFill>
                <a:latin typeface="Helvetica" panose="020B0604020202020204" pitchFamily="34" charset="0"/>
                <a:cs typeface="Helvetica" panose="020B0604020202020204" pitchFamily="34" charset="0"/>
              </a:rPr>
              <a:t>The appointment of </a:t>
            </a:r>
            <a:r>
              <a:rPr lang="en-US" sz="1600" dirty="0">
                <a:solidFill>
                  <a:schemeClr val="bg1"/>
                </a:solidFill>
                <a:latin typeface="Helvetica" panose="020B0604020202020204" pitchFamily="34" charset="0"/>
                <a:cs typeface="Helvetica" panose="020B0604020202020204" pitchFamily="34" charset="0"/>
                <a:hlinkClick r:id="rId3"/>
              </a:rPr>
              <a:t>independent directors </a:t>
            </a:r>
            <a:r>
              <a:rPr lang="en-US" sz="1600" dirty="0">
                <a:solidFill>
                  <a:schemeClr val="bg1"/>
                </a:solidFill>
                <a:latin typeface="Helvetica" panose="020B0604020202020204" pitchFamily="34" charset="0"/>
                <a:cs typeface="Helvetica" panose="020B0604020202020204" pitchFamily="34" charset="0"/>
              </a:rPr>
              <a:t>(including at different entities within the corporate enterprise), independent committees, and </a:t>
            </a:r>
            <a:r>
              <a:rPr lang="en-US" sz="1600" dirty="0">
                <a:solidFill>
                  <a:schemeClr val="bg1"/>
                </a:solidFill>
                <a:latin typeface="Helvetica" panose="020B0604020202020204" pitchFamily="34" charset="0"/>
                <a:cs typeface="Helvetica" panose="020B0604020202020204" pitchFamily="34" charset="0"/>
                <a:hlinkClick r:id="rId4"/>
              </a:rPr>
              <a:t>CROs</a:t>
            </a:r>
            <a:r>
              <a:rPr lang="en-US" sz="1600" dirty="0">
                <a:solidFill>
                  <a:schemeClr val="bg1"/>
                </a:solidFill>
                <a:latin typeface="Helvetica" panose="020B0604020202020204" pitchFamily="34" charset="0"/>
                <a:cs typeface="Helvetica" panose="020B0604020202020204" pitchFamily="34" charset="0"/>
              </a:rPr>
              <a:t> can assist with addressing potential conflicts.* </a:t>
            </a:r>
          </a:p>
          <a:p>
            <a:pPr lvl="3" algn="just"/>
            <a:endParaRPr lang="en-US" sz="1600" dirty="0">
              <a:solidFill>
                <a:schemeClr val="bg1"/>
              </a:solidFill>
              <a:latin typeface="Helvetica" panose="020B0604020202020204" pitchFamily="34" charset="0"/>
              <a:cs typeface="Helvetica" panose="020B0604020202020204" pitchFamily="34" charset="0"/>
            </a:endParaRPr>
          </a:p>
          <a:p>
            <a:pPr lvl="3" algn="just"/>
            <a:endParaRPr lang="en-US" sz="1600" dirty="0">
              <a:solidFill>
                <a:schemeClr val="bg1"/>
              </a:solidFill>
              <a:latin typeface="Helvetica" panose="020B0604020202020204" pitchFamily="34" charset="0"/>
              <a:cs typeface="Helvetica" panose="020B0604020202020204" pitchFamily="34" charset="0"/>
            </a:endParaRPr>
          </a:p>
          <a:p>
            <a:pPr lvl="3" algn="just"/>
            <a:r>
              <a:rPr lang="en-US" sz="1600" dirty="0">
                <a:solidFill>
                  <a:schemeClr val="bg1"/>
                </a:solidFill>
                <a:latin typeface="Helvetica" panose="020B0604020202020204" pitchFamily="34" charset="0"/>
                <a:cs typeface="Helvetica" panose="020B0604020202020204" pitchFamily="34" charset="0"/>
              </a:rPr>
              <a:t>* See also </a:t>
            </a:r>
            <a:r>
              <a:rPr lang="en-US" sz="1600" i="1" dirty="0">
                <a:solidFill>
                  <a:schemeClr val="bg1"/>
                </a:solidFill>
                <a:latin typeface="Helvetica" panose="020B0604020202020204" pitchFamily="34" charset="0"/>
                <a:cs typeface="Helvetica" panose="020B0604020202020204" pitchFamily="34" charset="0"/>
                <a:hlinkClick r:id="rId5"/>
              </a:rPr>
              <a:t>Alternative Debtor Management? Discharge Your Fiduciary Duty at $1,155 Per Hour!</a:t>
            </a:r>
            <a:endParaRPr lang="en-US" sz="1600" i="1"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endParaRPr lang="en-US" sz="1600" dirty="0">
              <a:solidFill>
                <a:schemeClr val="bg1"/>
              </a:solidFill>
              <a:latin typeface="Helvetica" panose="020B0604020202020204" pitchFamily="34" charset="0"/>
              <a:cs typeface="Helvetica" panose="020B0604020202020204" pitchFamily="34" charset="0"/>
            </a:endParaRPr>
          </a:p>
          <a:p>
            <a:endParaRPr lang="en-US"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80F36C68-331F-0030-0B52-A5B91A84F152}"/>
              </a:ext>
            </a:extLst>
          </p:cNvPr>
          <p:cNvPicPr>
            <a:picLocks noChangeAspect="1"/>
          </p:cNvPicPr>
          <p:nvPr/>
        </p:nvPicPr>
        <p:blipFill>
          <a:blip r:embed="rId6"/>
          <a:stretch>
            <a:fillRect/>
          </a:stretch>
        </p:blipFill>
        <p:spPr>
          <a:xfrm>
            <a:off x="10413457" y="36576"/>
            <a:ext cx="1484924" cy="646949"/>
          </a:xfrm>
          <a:prstGeom prst="rect">
            <a:avLst/>
          </a:prstGeom>
        </p:spPr>
      </p:pic>
      <p:sp>
        <p:nvSpPr>
          <p:cNvPr id="6" name="Slide Number Placeholder 5">
            <a:extLst>
              <a:ext uri="{FF2B5EF4-FFF2-40B4-BE49-F238E27FC236}">
                <a16:creationId xmlns:a16="http://schemas.microsoft.com/office/drawing/2014/main" id="{684F623A-ED52-96B9-F69F-6EA8690129EA}"/>
              </a:ext>
            </a:extLst>
          </p:cNvPr>
          <p:cNvSpPr>
            <a:spLocks noGrp="1"/>
          </p:cNvSpPr>
          <p:nvPr>
            <p:ph type="sldNum" sz="quarter" idx="12"/>
          </p:nvPr>
        </p:nvSpPr>
        <p:spPr>
          <a:xfrm>
            <a:off x="9155181" y="6051550"/>
            <a:ext cx="2743200" cy="365125"/>
          </a:xfrm>
        </p:spPr>
        <p:txBody>
          <a:bodyPr/>
          <a:lstStyle/>
          <a:p>
            <a:fld id="{0D5880FE-EB54-494A-9A0E-9E90B1F0DDED}"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417597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 Placeholder 2">
            <a:extLst>
              <a:ext uri="{FF2B5EF4-FFF2-40B4-BE49-F238E27FC236}">
                <a16:creationId xmlns:a16="http://schemas.microsoft.com/office/drawing/2014/main" id="{8BF06D56-767E-8A9C-97FF-4287E9F705A6}"/>
              </a:ext>
            </a:extLst>
          </p:cNvPr>
          <p:cNvSpPr txBox="1">
            <a:spLocks/>
          </p:cNvSpPr>
          <p:nvPr/>
        </p:nvSpPr>
        <p:spPr>
          <a:xfrm>
            <a:off x="-514353" y="353752"/>
            <a:ext cx="11615738" cy="4692726"/>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7300" lvl="2" indent="-34290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If directors and officers satisfy the duties of care and loyalty, then they are afforded the protection of the “</a:t>
            </a:r>
            <a:r>
              <a:rPr lang="en-US" b="1" dirty="0">
                <a:solidFill>
                  <a:schemeClr val="bg1"/>
                </a:solidFill>
                <a:latin typeface="Helvetica" panose="020B0604020202020204" pitchFamily="34" charset="0"/>
                <a:cs typeface="Helvetica" panose="020B0604020202020204" pitchFamily="34" charset="0"/>
              </a:rPr>
              <a:t>business judgment rule</a:t>
            </a:r>
            <a:r>
              <a:rPr lang="en-US" dirty="0">
                <a:solidFill>
                  <a:schemeClr val="bg1"/>
                </a:solidFill>
                <a:latin typeface="Helvetica" panose="020B0604020202020204" pitchFamily="34" charset="0"/>
                <a:cs typeface="Helvetica" panose="020B0604020202020204" pitchFamily="34" charset="0"/>
              </a:rPr>
              <a:t>,” which gives deference to decisions reached by a </a:t>
            </a:r>
            <a:r>
              <a:rPr lang="en-US" b="1" dirty="0">
                <a:solidFill>
                  <a:schemeClr val="bg1"/>
                </a:solidFill>
                <a:latin typeface="Helvetica" panose="020B0604020202020204" pitchFamily="34" charset="0"/>
                <a:cs typeface="Helvetica" panose="020B0604020202020204" pitchFamily="34" charset="0"/>
              </a:rPr>
              <a:t>proper process</a:t>
            </a:r>
            <a:r>
              <a:rPr lang="en-US" dirty="0">
                <a:solidFill>
                  <a:schemeClr val="bg1"/>
                </a:solidFill>
                <a:latin typeface="Helvetica" panose="020B0604020202020204" pitchFamily="34" charset="0"/>
                <a:cs typeface="Helvetica" panose="020B0604020202020204" pitchFamily="34" charset="0"/>
              </a:rPr>
              <a:t>. </a:t>
            </a:r>
          </a:p>
          <a:p>
            <a:pPr lvl="2" algn="just"/>
            <a:endParaRPr lang="en-US" dirty="0">
              <a:solidFill>
                <a:schemeClr val="bg1"/>
              </a:solidFill>
              <a:latin typeface="Helvetica" panose="020B0604020202020204" pitchFamily="34" charset="0"/>
              <a:cs typeface="Helvetica" panose="020B0604020202020204" pitchFamily="34" charset="0"/>
            </a:endParaRPr>
          </a:p>
          <a:p>
            <a:pPr marL="1257300" lvl="2" indent="-34290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Improper director interest, self-dealing, lack of good faith, fraud, failure to act, or abdication of responsibilities will jeopardize a director’s ability to benefit from the business judgment rule.</a:t>
            </a:r>
          </a:p>
          <a:p>
            <a:pPr lvl="2" algn="just"/>
            <a:endParaRPr lang="en-US" dirty="0">
              <a:solidFill>
                <a:schemeClr val="bg1"/>
              </a:solidFill>
              <a:latin typeface="Helvetica" panose="020B0604020202020204" pitchFamily="34" charset="0"/>
              <a:cs typeface="Helvetica" panose="020B0604020202020204" pitchFamily="34" charset="0"/>
            </a:endParaRPr>
          </a:p>
          <a:p>
            <a:pPr marL="1257300" lvl="2" indent="-34290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If the business judgment rule protection is lost, prudent directors should assume that courts will then evaluate the challenged transaction under the stricter </a:t>
            </a:r>
            <a:r>
              <a:rPr lang="en-US" b="1" dirty="0">
                <a:solidFill>
                  <a:schemeClr val="bg1"/>
                </a:solidFill>
                <a:latin typeface="Helvetica" panose="020B0604020202020204" pitchFamily="34" charset="0"/>
                <a:cs typeface="Helvetica" panose="020B0604020202020204" pitchFamily="34" charset="0"/>
              </a:rPr>
              <a:t>“entire fairness” standard</a:t>
            </a:r>
            <a:r>
              <a:rPr lang="en-US" dirty="0">
                <a:solidFill>
                  <a:schemeClr val="bg1"/>
                </a:solidFill>
                <a:latin typeface="Helvetica" panose="020B0604020202020204" pitchFamily="34" charset="0"/>
                <a:cs typeface="Helvetica" panose="020B0604020202020204" pitchFamily="34" charset="0"/>
              </a:rPr>
              <a:t>, which shifts the burden to directors and officers to prove that the decision or transaction was both </a:t>
            </a:r>
            <a:r>
              <a:rPr lang="en-US" b="1" dirty="0">
                <a:solidFill>
                  <a:schemeClr val="bg1"/>
                </a:solidFill>
                <a:latin typeface="Helvetica" panose="020B0604020202020204" pitchFamily="34" charset="0"/>
                <a:cs typeface="Helvetica" panose="020B0604020202020204" pitchFamily="34" charset="0"/>
              </a:rPr>
              <a:t>procedurally</a:t>
            </a:r>
            <a:r>
              <a:rPr lang="en-US" dirty="0">
                <a:solidFill>
                  <a:schemeClr val="bg1"/>
                </a:solidFill>
                <a:latin typeface="Helvetica" panose="020B0604020202020204" pitchFamily="34" charset="0"/>
                <a:cs typeface="Helvetica" panose="020B0604020202020204" pitchFamily="34" charset="0"/>
              </a:rPr>
              <a:t> and </a:t>
            </a:r>
            <a:r>
              <a:rPr lang="en-US" b="1" dirty="0">
                <a:solidFill>
                  <a:schemeClr val="bg1"/>
                </a:solidFill>
                <a:latin typeface="Helvetica" panose="020B0604020202020204" pitchFamily="34" charset="0"/>
                <a:cs typeface="Helvetica" panose="020B0604020202020204" pitchFamily="34" charset="0"/>
              </a:rPr>
              <a:t>substantively fair</a:t>
            </a:r>
            <a:r>
              <a:rPr lang="en-US" dirty="0">
                <a:solidFill>
                  <a:schemeClr val="bg1"/>
                </a:solidFill>
                <a:latin typeface="Helvetica" panose="020B0604020202020204" pitchFamily="34" charset="0"/>
                <a:cs typeface="Helvetica" panose="020B0604020202020204" pitchFamily="34" charset="0"/>
              </a:rPr>
              <a:t>.</a:t>
            </a:r>
          </a:p>
          <a:p>
            <a:pPr lvl="2" algn="just"/>
            <a:endParaRPr lang="en-US" sz="1400" dirty="0"/>
          </a:p>
        </p:txBody>
      </p:sp>
      <p:sp>
        <p:nvSpPr>
          <p:cNvPr id="4" name="Title 1">
            <a:extLst>
              <a:ext uri="{FF2B5EF4-FFF2-40B4-BE49-F238E27FC236}">
                <a16:creationId xmlns:a16="http://schemas.microsoft.com/office/drawing/2014/main" id="{0A4FD9E5-DAB1-8FCA-20F1-FEAC85229DF9}"/>
              </a:ext>
            </a:extLst>
          </p:cNvPr>
          <p:cNvSpPr txBox="1">
            <a:spLocks/>
          </p:cNvSpPr>
          <p:nvPr/>
        </p:nvSpPr>
        <p:spPr>
          <a:xfrm>
            <a:off x="414339" y="230890"/>
            <a:ext cx="10258426" cy="8229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Standard if Actions are Challenged – Business Judgment Rule</a:t>
            </a:r>
          </a:p>
        </p:txBody>
      </p:sp>
      <p:pic>
        <p:nvPicPr>
          <p:cNvPr id="5" name="Picture 4">
            <a:extLst>
              <a:ext uri="{FF2B5EF4-FFF2-40B4-BE49-F238E27FC236}">
                <a16:creationId xmlns:a16="http://schemas.microsoft.com/office/drawing/2014/main" id="{012DB182-8DF7-F663-EE98-119A6A183F16}"/>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D36366EA-1FEA-E723-02B1-C2AB51187D53}"/>
              </a:ext>
            </a:extLst>
          </p:cNvPr>
          <p:cNvSpPr>
            <a:spLocks noGrp="1"/>
          </p:cNvSpPr>
          <p:nvPr>
            <p:ph type="sldNum" sz="quarter" idx="12"/>
          </p:nvPr>
        </p:nvSpPr>
        <p:spPr>
          <a:xfrm>
            <a:off x="9155181" y="6139123"/>
            <a:ext cx="2743200" cy="365125"/>
          </a:xfrm>
        </p:spPr>
        <p:txBody>
          <a:bodyPr/>
          <a:lstStyle/>
          <a:p>
            <a:fld id="{0D5880FE-EB54-494A-9A0E-9E90B1F0DDED}"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259109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CD2140F-8D80-6CD6-94E0-F8A59ACCDC24}"/>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itle 1">
            <a:extLst>
              <a:ext uri="{FF2B5EF4-FFF2-40B4-BE49-F238E27FC236}">
                <a16:creationId xmlns:a16="http://schemas.microsoft.com/office/drawing/2014/main" id="{B3F00C6C-4EC7-A947-D825-E327311B3508}"/>
              </a:ext>
            </a:extLst>
          </p:cNvPr>
          <p:cNvSpPr txBox="1">
            <a:spLocks/>
          </p:cNvSpPr>
          <p:nvPr/>
        </p:nvSpPr>
        <p:spPr>
          <a:xfrm>
            <a:off x="490317" y="227327"/>
            <a:ext cx="7760918" cy="6584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Georgia" panose="02040502050405020303" pitchFamily="18" charset="0"/>
              </a:rPr>
              <a:t>Fiduciary Duties in the Context of Distress</a:t>
            </a:r>
          </a:p>
        </p:txBody>
      </p:sp>
      <p:sp>
        <p:nvSpPr>
          <p:cNvPr id="4" name="Text Placeholder 2">
            <a:extLst>
              <a:ext uri="{FF2B5EF4-FFF2-40B4-BE49-F238E27FC236}">
                <a16:creationId xmlns:a16="http://schemas.microsoft.com/office/drawing/2014/main" id="{D3D2C29C-4CF9-E7D2-0BB1-9FAE6C03AE4A}"/>
              </a:ext>
            </a:extLst>
          </p:cNvPr>
          <p:cNvSpPr txBox="1">
            <a:spLocks/>
          </p:cNvSpPr>
          <p:nvPr/>
        </p:nvSpPr>
        <p:spPr>
          <a:xfrm>
            <a:off x="-429824" y="1085858"/>
            <a:ext cx="11702662" cy="523400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In evaluating the Company’s strategic alternatives and stewarding a financially challenged company, directors and officers will be called upon to make various decisions</a:t>
            </a:r>
          </a:p>
          <a:p>
            <a:pPr lvl="2" algn="just"/>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These actions—or the decision not to act—could be attacked (with the benefit of hindsight) if the Company were to subsequently falter or stakeholders perceive that they were harmed by a decision to enter into, or forego entering into, a transaction or restructuring. </a:t>
            </a:r>
          </a:p>
          <a:p>
            <a:pPr lvl="3" algn="just"/>
            <a:endParaRPr lang="en-US"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Directors and officers of </a:t>
            </a:r>
            <a:r>
              <a:rPr lang="en-US" i="1" dirty="0">
                <a:solidFill>
                  <a:schemeClr val="bg1"/>
                </a:solidFill>
                <a:latin typeface="Helvetica" panose="020B0604020202020204" pitchFamily="34" charset="0"/>
                <a:cs typeface="Helvetica" panose="020B0604020202020204" pitchFamily="34" charset="0"/>
              </a:rPr>
              <a:t>each legal entity </a:t>
            </a:r>
            <a:r>
              <a:rPr lang="en-US" dirty="0">
                <a:solidFill>
                  <a:schemeClr val="bg1"/>
                </a:solidFill>
                <a:latin typeface="Helvetica" panose="020B0604020202020204" pitchFamily="34" charset="0"/>
                <a:cs typeface="Helvetica" panose="020B0604020202020204" pitchFamily="34" charset="0"/>
              </a:rPr>
              <a:t>in the Company’s structure must comply with applicable fiduciary duties while engaging in decision-making and the broader process. Managers operate under the same fiduciary obligations and should equally apply this guidance. </a:t>
            </a:r>
          </a:p>
          <a:p>
            <a:pPr lvl="2" algn="just"/>
            <a:endParaRPr lang="en-US" dirty="0">
              <a:solidFill>
                <a:schemeClr val="bg1"/>
              </a:solidFill>
              <a:latin typeface="Helvetica" panose="020B0604020202020204" pitchFamily="34" charset="0"/>
              <a:cs typeface="Helvetica" panose="020B0604020202020204" pitchFamily="34" charset="0"/>
            </a:endParaRPr>
          </a:p>
          <a:p>
            <a:pPr marL="1200150" lvl="2"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At a high level, directors and officers can fulfill these fiduciary duties by actively engaging in an informed manner, with requisite care, and in the best interests of the Company (and in pursuit of maximizing value for the benefit of all stakeholders).</a:t>
            </a:r>
          </a:p>
          <a:p>
            <a:pPr marL="1200150" lvl="2" indent="-285750" algn="just">
              <a:buFont typeface="Arial" panose="020B0604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a:p>
            <a:pPr marL="1657350" lvl="3" indent="-285750" algn="just">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Engaging with stakeholders can help demonstrate that directors and officers have pursued a good-faith attempt to act in the best interests of a company.</a:t>
            </a:r>
          </a:p>
          <a:p>
            <a:pPr lvl="3" algn="just">
              <a:buFont typeface="Century Gothic" panose="020B0502020202020204" pitchFamily="34" charset="0"/>
              <a:buChar char="―"/>
            </a:pPr>
            <a:endParaRPr lang="en-US" dirty="0">
              <a:solidFill>
                <a:schemeClr val="bg1"/>
              </a:solidFill>
              <a:latin typeface="Helvetica" panose="020B0604020202020204" pitchFamily="34" charset="0"/>
              <a:cs typeface="Helvetica" panose="020B0604020202020204" pitchFamily="34" charset="0"/>
            </a:endParaRPr>
          </a:p>
          <a:p>
            <a:endParaRPr lang="en-US" sz="1800" dirty="0">
              <a:solidFill>
                <a:schemeClr val="bg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E0D5F8EF-CB0D-FE1C-A837-7AF0D5CE5F2D}"/>
              </a:ext>
            </a:extLst>
          </p:cNvPr>
          <p:cNvPicPr>
            <a:picLocks noChangeAspect="1"/>
          </p:cNvPicPr>
          <p:nvPr/>
        </p:nvPicPr>
        <p:blipFill>
          <a:blip r:embed="rId3"/>
          <a:stretch>
            <a:fillRect/>
          </a:stretch>
        </p:blipFill>
        <p:spPr>
          <a:xfrm>
            <a:off x="10413457" y="12192"/>
            <a:ext cx="1484924" cy="646949"/>
          </a:xfrm>
          <a:prstGeom prst="rect">
            <a:avLst/>
          </a:prstGeom>
        </p:spPr>
      </p:pic>
      <p:sp>
        <p:nvSpPr>
          <p:cNvPr id="6" name="Slide Number Placeholder 5">
            <a:extLst>
              <a:ext uri="{FF2B5EF4-FFF2-40B4-BE49-F238E27FC236}">
                <a16:creationId xmlns:a16="http://schemas.microsoft.com/office/drawing/2014/main" id="{A31E1F22-43CC-6BA3-C99C-31496C1F8AF5}"/>
              </a:ext>
            </a:extLst>
          </p:cNvPr>
          <p:cNvSpPr>
            <a:spLocks noGrp="1"/>
          </p:cNvSpPr>
          <p:nvPr>
            <p:ph type="sldNum" sz="quarter" idx="12"/>
          </p:nvPr>
        </p:nvSpPr>
        <p:spPr>
          <a:xfrm>
            <a:off x="9155181" y="6041243"/>
            <a:ext cx="2743200" cy="365125"/>
          </a:xfrm>
        </p:spPr>
        <p:txBody>
          <a:bodyPr/>
          <a:lstStyle/>
          <a:p>
            <a:fld id="{0D5880FE-EB54-494A-9A0E-9E90B1F0DDED}"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2612144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5688</Words>
  <Application>Microsoft Office PowerPoint</Application>
  <PresentationFormat>Widescreen</PresentationFormat>
  <Paragraphs>673</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Calibri Light</vt:lpstr>
      <vt:lpstr>Century Gothic</vt:lpstr>
      <vt:lpstr>Georgia</vt:lpstr>
      <vt:lpstr>Helvetica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Alsberry</dc:creator>
  <cp:lastModifiedBy>Jonathan P. Friedland</cp:lastModifiedBy>
  <cp:revision>2</cp:revision>
  <dcterms:created xsi:type="dcterms:W3CDTF">2023-01-22T06:09:08Z</dcterms:created>
  <dcterms:modified xsi:type="dcterms:W3CDTF">2023-01-23T04:49:09Z</dcterms:modified>
</cp:coreProperties>
</file>