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0" r:id="rId4"/>
    <p:sldMasterId id="2147484308" r:id="rId5"/>
  </p:sldMasterIdLst>
  <p:notesMasterIdLst>
    <p:notesMasterId r:id="rId35"/>
  </p:notesMasterIdLst>
  <p:handoutMasterIdLst>
    <p:handoutMasterId r:id="rId36"/>
  </p:handoutMasterIdLst>
  <p:sldIdLst>
    <p:sldId id="683" r:id="rId6"/>
    <p:sldId id="659" r:id="rId7"/>
    <p:sldId id="367" r:id="rId8"/>
    <p:sldId id="684" r:id="rId9"/>
    <p:sldId id="691" r:id="rId10"/>
    <p:sldId id="685" r:id="rId11"/>
    <p:sldId id="687" r:id="rId12"/>
    <p:sldId id="688" r:id="rId13"/>
    <p:sldId id="689" r:id="rId14"/>
    <p:sldId id="692" r:id="rId15"/>
    <p:sldId id="690" r:id="rId16"/>
    <p:sldId id="686" r:id="rId17"/>
    <p:sldId id="387" r:id="rId18"/>
    <p:sldId id="388" r:id="rId19"/>
    <p:sldId id="672" r:id="rId20"/>
    <p:sldId id="365" r:id="rId21"/>
    <p:sldId id="670" r:id="rId22"/>
    <p:sldId id="371" r:id="rId23"/>
    <p:sldId id="363" r:id="rId24"/>
    <p:sldId id="372" r:id="rId25"/>
    <p:sldId id="370" r:id="rId26"/>
    <p:sldId id="661" r:id="rId27"/>
    <p:sldId id="389" r:id="rId28"/>
    <p:sldId id="390" r:id="rId29"/>
    <p:sldId id="391" r:id="rId30"/>
    <p:sldId id="369" r:id="rId31"/>
    <p:sldId id="674" r:id="rId32"/>
    <p:sldId id="658" r:id="rId33"/>
    <p:sldId id="693" r:id="rId34"/>
  </p:sldIdLst>
  <p:sldSz cx="9144000" cy="6858000" type="letter"/>
  <p:notesSz cx="7023100" cy="9309100"/>
  <p:defaultTextStyle>
    <a:defPPr>
      <a:defRPr lang="en-US"/>
    </a:defPPr>
    <a:lvl1pPr algn="l" rtl="0" eaLnBrk="0" fontAlgn="base" hangingPunct="0">
      <a:spcBef>
        <a:spcPct val="0"/>
      </a:spcBef>
      <a:spcAft>
        <a:spcPct val="0"/>
      </a:spcAft>
      <a:defRPr sz="900" kern="1200">
        <a:solidFill>
          <a:srgbClr val="1B1B51"/>
        </a:solidFill>
        <a:latin typeface="Arial" charset="0"/>
        <a:ea typeface="+mn-ea"/>
        <a:cs typeface="+mn-cs"/>
      </a:defRPr>
    </a:lvl1pPr>
    <a:lvl2pPr marL="457146" algn="l" rtl="0" eaLnBrk="0" fontAlgn="base" hangingPunct="0">
      <a:spcBef>
        <a:spcPct val="0"/>
      </a:spcBef>
      <a:spcAft>
        <a:spcPct val="0"/>
      </a:spcAft>
      <a:defRPr sz="900" kern="1200">
        <a:solidFill>
          <a:srgbClr val="1B1B51"/>
        </a:solidFill>
        <a:latin typeface="Arial" charset="0"/>
        <a:ea typeface="+mn-ea"/>
        <a:cs typeface="+mn-cs"/>
      </a:defRPr>
    </a:lvl2pPr>
    <a:lvl3pPr marL="914293" algn="l" rtl="0" eaLnBrk="0" fontAlgn="base" hangingPunct="0">
      <a:spcBef>
        <a:spcPct val="0"/>
      </a:spcBef>
      <a:spcAft>
        <a:spcPct val="0"/>
      </a:spcAft>
      <a:defRPr sz="900" kern="1200">
        <a:solidFill>
          <a:srgbClr val="1B1B51"/>
        </a:solidFill>
        <a:latin typeface="Arial" charset="0"/>
        <a:ea typeface="+mn-ea"/>
        <a:cs typeface="+mn-cs"/>
      </a:defRPr>
    </a:lvl3pPr>
    <a:lvl4pPr marL="1371440" algn="l" rtl="0" eaLnBrk="0" fontAlgn="base" hangingPunct="0">
      <a:spcBef>
        <a:spcPct val="0"/>
      </a:spcBef>
      <a:spcAft>
        <a:spcPct val="0"/>
      </a:spcAft>
      <a:defRPr sz="900" kern="1200">
        <a:solidFill>
          <a:srgbClr val="1B1B51"/>
        </a:solidFill>
        <a:latin typeface="Arial" charset="0"/>
        <a:ea typeface="+mn-ea"/>
        <a:cs typeface="+mn-cs"/>
      </a:defRPr>
    </a:lvl4pPr>
    <a:lvl5pPr marL="1828586" algn="l" rtl="0" eaLnBrk="0" fontAlgn="base" hangingPunct="0">
      <a:spcBef>
        <a:spcPct val="0"/>
      </a:spcBef>
      <a:spcAft>
        <a:spcPct val="0"/>
      </a:spcAft>
      <a:defRPr sz="900" kern="1200">
        <a:solidFill>
          <a:srgbClr val="1B1B51"/>
        </a:solidFill>
        <a:latin typeface="Arial" charset="0"/>
        <a:ea typeface="+mn-ea"/>
        <a:cs typeface="+mn-cs"/>
      </a:defRPr>
    </a:lvl5pPr>
    <a:lvl6pPr marL="2285733" algn="l" defTabSz="914293" rtl="0" eaLnBrk="1" latinLnBrk="0" hangingPunct="1">
      <a:defRPr sz="900" kern="1200">
        <a:solidFill>
          <a:srgbClr val="1B1B51"/>
        </a:solidFill>
        <a:latin typeface="Arial" charset="0"/>
        <a:ea typeface="+mn-ea"/>
        <a:cs typeface="+mn-cs"/>
      </a:defRPr>
    </a:lvl6pPr>
    <a:lvl7pPr marL="2742879" algn="l" defTabSz="914293" rtl="0" eaLnBrk="1" latinLnBrk="0" hangingPunct="1">
      <a:defRPr sz="900" kern="1200">
        <a:solidFill>
          <a:srgbClr val="1B1B51"/>
        </a:solidFill>
        <a:latin typeface="Arial" charset="0"/>
        <a:ea typeface="+mn-ea"/>
        <a:cs typeface="+mn-cs"/>
      </a:defRPr>
    </a:lvl7pPr>
    <a:lvl8pPr marL="3200026" algn="l" defTabSz="914293" rtl="0" eaLnBrk="1" latinLnBrk="0" hangingPunct="1">
      <a:defRPr sz="900" kern="1200">
        <a:solidFill>
          <a:srgbClr val="1B1B51"/>
        </a:solidFill>
        <a:latin typeface="Arial" charset="0"/>
        <a:ea typeface="+mn-ea"/>
        <a:cs typeface="+mn-cs"/>
      </a:defRPr>
    </a:lvl8pPr>
    <a:lvl9pPr marL="3657172" algn="l" defTabSz="914293" rtl="0" eaLnBrk="1" latinLnBrk="0" hangingPunct="1">
      <a:defRPr sz="900" kern="1200">
        <a:solidFill>
          <a:srgbClr val="1B1B51"/>
        </a:solidFill>
        <a:latin typeface="Arial" charset="0"/>
        <a:ea typeface="+mn-ea"/>
        <a:cs typeface="+mn-cs"/>
      </a:defRPr>
    </a:lvl9pPr>
  </p:defaultTextStyle>
  <p:extLst>
    <p:ext uri="{EFAFB233-063F-42B5-8137-9DF3F51BA10A}">
      <p15:sldGuideLst xmlns:p15="http://schemas.microsoft.com/office/powerpoint/2012/main">
        <p15:guide id="1" orient="horz" pos="4071">
          <p15:clr>
            <a:srgbClr val="A4A3A4"/>
          </p15:clr>
        </p15:guide>
        <p15:guide id="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50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5" autoAdjust="0"/>
  </p:normalViewPr>
  <p:slideViewPr>
    <p:cSldViewPr snapToGrid="0">
      <p:cViewPr>
        <p:scale>
          <a:sx n="64" d="100"/>
          <a:sy n="64" d="100"/>
        </p:scale>
        <p:origin x="1421" y="221"/>
      </p:cViewPr>
      <p:guideLst>
        <p:guide orient="horz" pos="4071"/>
        <p:guide/>
      </p:guideLst>
    </p:cSldViewPr>
  </p:slideViewPr>
  <p:outlineViewPr>
    <p:cViewPr>
      <p:scale>
        <a:sx n="33" d="100"/>
        <a:sy n="33" d="100"/>
      </p:scale>
      <p:origin x="0" y="-3586"/>
    </p:cViewPr>
  </p:outlineViewPr>
  <p:notesTextViewPr>
    <p:cViewPr>
      <p:scale>
        <a:sx n="1" d="1"/>
        <a:sy n="1" d="1"/>
      </p:scale>
      <p:origin x="0" y="0"/>
    </p:cViewPr>
  </p:notesTextViewPr>
  <p:sorterViewPr>
    <p:cViewPr varScale="1">
      <p:scale>
        <a:sx n="100" d="100"/>
        <a:sy n="100" d="100"/>
      </p:scale>
      <p:origin x="0" y="-4819"/>
    </p:cViewPr>
  </p:sorterViewPr>
  <p:notesViewPr>
    <p:cSldViewPr snapToGrid="0">
      <p:cViewPr varScale="1">
        <p:scale>
          <a:sx n="65" d="100"/>
          <a:sy n="65" d="100"/>
        </p:scale>
        <p:origin x="3120" y="62"/>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ossvr001\Oberon%20Securities\User-Shared%20Files\Interns%202023%20-%20Work%20Folder\David%20D\Percentage%20of%20U.S%20viewing%20time%20by%20servi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39154691479738"/>
          <c:y val="3.3854166666666664E-2"/>
          <c:w val="0.57518617756959944"/>
          <c:h val="0.91927083333333337"/>
        </c:manualLayout>
      </c:layout>
      <c:pieChart>
        <c:varyColors val="1"/>
        <c:ser>
          <c:idx val="0"/>
          <c:order val="0"/>
          <c:tx>
            <c:strRef>
              <c:f>'WSJ article'!$B$1</c:f>
              <c:strCache>
                <c:ptCount val="1"/>
                <c:pt idx="0">
                  <c:v>Percentage of viewing time by service</c:v>
                </c:pt>
              </c:strCache>
            </c:strRef>
          </c:tx>
          <c:explosion val="8"/>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52C-424C-8E96-FEE024D16D1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52C-424C-8E96-FEE024D16D1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52C-424C-8E96-FEE024D16D1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652C-424C-8E96-FEE024D16D13}"/>
              </c:ext>
            </c:extLst>
          </c:dPt>
          <c:dLbls>
            <c:numFmt formatCode="0.00%" sourceLinked="0"/>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'WSJ article'!$A$2:$A$5</c:f>
              <c:strCache>
                <c:ptCount val="4"/>
                <c:pt idx="0">
                  <c:v>Cable Television</c:v>
                </c:pt>
                <c:pt idx="1">
                  <c:v>Broadcast</c:v>
                </c:pt>
                <c:pt idx="2">
                  <c:v>Streaming Services</c:v>
                </c:pt>
                <c:pt idx="3">
                  <c:v>Other</c:v>
                </c:pt>
              </c:strCache>
            </c:strRef>
          </c:cat>
          <c:val>
            <c:numRef>
              <c:f>'WSJ article'!$B$2:$B$5</c:f>
              <c:numCache>
                <c:formatCode>0.00%</c:formatCode>
                <c:ptCount val="4"/>
                <c:pt idx="0">
                  <c:v>0.29600000000000004</c:v>
                </c:pt>
                <c:pt idx="1">
                  <c:v>0.2</c:v>
                </c:pt>
                <c:pt idx="2">
                  <c:v>0.38700000000000001</c:v>
                </c:pt>
                <c:pt idx="3">
                  <c:v>0.11599999999999999</c:v>
                </c:pt>
              </c:numCache>
            </c:numRef>
          </c:val>
          <c:extLst>
            <c:ext xmlns:c16="http://schemas.microsoft.com/office/drawing/2014/chart" uri="{C3380CC4-5D6E-409C-BE32-E72D297353CC}">
              <c16:uniqueId val="{00000008-652C-424C-8E96-FEE024D16D13}"/>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Sheet1!$B$1</c:f>
              <c:strCache>
                <c:ptCount val="1"/>
              </c:strCache>
            </c:strRef>
          </c:tx>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C17C-41F7-802A-293970B8FFFF}"/>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C17C-41F7-802A-293970B8FFFF}"/>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C17C-41F7-802A-293970B8FFFF}"/>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7-C17C-41F7-802A-293970B8FFFF}"/>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C17C-41F7-802A-293970B8FFFF}"/>
              </c:ext>
            </c:extLst>
          </c:dPt>
          <c:dPt>
            <c:idx val="5"/>
            <c:invertIfNegative val="0"/>
            <c:bubble3D val="0"/>
            <c:spPr>
              <a:solidFill>
                <a:srgbClr val="183C5C"/>
              </a:solidFill>
              <a:ln>
                <a:noFill/>
              </a:ln>
              <a:effectLst/>
            </c:spPr>
            <c:extLst>
              <c:ext xmlns:c16="http://schemas.microsoft.com/office/drawing/2014/chart" uri="{C3380CC4-5D6E-409C-BE32-E72D297353CC}">
                <c16:uniqueId val="{0000000B-C17C-41F7-802A-293970B8FF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2021</c:v>
                </c:pt>
                <c:pt idx="1">
                  <c:v>2022</c:v>
                </c:pt>
                <c:pt idx="2">
                  <c:v>2023</c:v>
                </c:pt>
                <c:pt idx="3">
                  <c:v>2024</c:v>
                </c:pt>
                <c:pt idx="4">
                  <c:v>2025</c:v>
                </c:pt>
                <c:pt idx="5">
                  <c:v>2026</c:v>
                </c:pt>
              </c:numCache>
            </c:numRef>
          </c:cat>
          <c:val>
            <c:numRef>
              <c:f>Sheet1!$B$2:$B$7</c:f>
              <c:numCache>
                <c:formatCode>_("$"* #,##0.0_);_("$"* \(#,##0.0\);_("$"* "-"??_);_(@_)</c:formatCode>
                <c:ptCount val="6"/>
                <c:pt idx="0">
                  <c:v>1.4</c:v>
                </c:pt>
                <c:pt idx="1">
                  <c:v>2.4</c:v>
                </c:pt>
                <c:pt idx="2">
                  <c:v>3.4</c:v>
                </c:pt>
                <c:pt idx="3">
                  <c:v>4.4000000000000004</c:v>
                </c:pt>
                <c:pt idx="4">
                  <c:v>5.6</c:v>
                </c:pt>
                <c:pt idx="5">
                  <c:v>6.2</c:v>
                </c:pt>
              </c:numCache>
            </c:numRef>
          </c:val>
          <c:extLst>
            <c:ext xmlns:c16="http://schemas.microsoft.com/office/drawing/2014/chart" uri="{C3380CC4-5D6E-409C-BE32-E72D297353CC}">
              <c16:uniqueId val="{0000000C-C17C-41F7-802A-293970B8FFFF}"/>
            </c:ext>
          </c:extLst>
        </c:ser>
        <c:dLbls>
          <c:showLegendKey val="0"/>
          <c:showVal val="0"/>
          <c:showCatName val="0"/>
          <c:showSerName val="0"/>
          <c:showPercent val="0"/>
          <c:showBubbleSize val="0"/>
        </c:dLbls>
        <c:gapWidth val="40"/>
        <c:overlap val="-27"/>
        <c:axId val="510815096"/>
        <c:axId val="510818376"/>
      </c:barChart>
      <c:catAx>
        <c:axId val="51081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818376"/>
        <c:crosses val="autoZero"/>
        <c:auto val="1"/>
        <c:lblAlgn val="ctr"/>
        <c:lblOffset val="100"/>
        <c:noMultiLvlLbl val="0"/>
      </c:catAx>
      <c:valAx>
        <c:axId val="510818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 billions)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815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c:f>
              <c:strCache>
                <c:ptCount val="1"/>
                <c:pt idx="0">
                  <c:v>Monthly active users</c:v>
                </c:pt>
              </c:strCache>
            </c:strRef>
          </c:tx>
          <c:spPr>
            <a:solidFill>
              <a:schemeClr val="accent1"/>
            </a:solidFill>
            <a:ln>
              <a:noFill/>
            </a:ln>
            <a:effectLst/>
          </c:spPr>
          <c:invertIfNegative val="0"/>
          <c:cat>
            <c:strRef>
              <c:f>Sheet1!$A$6:$A$14</c:f>
              <c:strCache>
                <c:ptCount val="9"/>
                <c:pt idx="0">
                  <c:v>2015</c:v>
                </c:pt>
                <c:pt idx="1">
                  <c:v>2016</c:v>
                </c:pt>
                <c:pt idx="2">
                  <c:v>2017</c:v>
                </c:pt>
                <c:pt idx="3">
                  <c:v>2018</c:v>
                </c:pt>
                <c:pt idx="4">
                  <c:v>2019</c:v>
                </c:pt>
                <c:pt idx="5">
                  <c:v>2020</c:v>
                </c:pt>
                <c:pt idx="6">
                  <c:v>2021</c:v>
                </c:pt>
                <c:pt idx="7">
                  <c:v>2022</c:v>
                </c:pt>
                <c:pt idx="8">
                  <c:v>2023E</c:v>
                </c:pt>
              </c:strCache>
            </c:strRef>
          </c:cat>
          <c:val>
            <c:numRef>
              <c:f>Sheet1!$B$6:$B$14</c:f>
              <c:numCache>
                <c:formatCode>General</c:formatCode>
                <c:ptCount val="9"/>
                <c:pt idx="0">
                  <c:v>99</c:v>
                </c:pt>
                <c:pt idx="1">
                  <c:v>130</c:v>
                </c:pt>
                <c:pt idx="2">
                  <c:v>170</c:v>
                </c:pt>
                <c:pt idx="3">
                  <c:v>210</c:v>
                </c:pt>
                <c:pt idx="4">
                  <c:v>275</c:v>
                </c:pt>
                <c:pt idx="5">
                  <c:v>350</c:v>
                </c:pt>
                <c:pt idx="6">
                  <c:v>420</c:v>
                </c:pt>
                <c:pt idx="7">
                  <c:v>490</c:v>
                </c:pt>
                <c:pt idx="8">
                  <c:v>600</c:v>
                </c:pt>
              </c:numCache>
            </c:numRef>
          </c:val>
          <c:extLst>
            <c:ext xmlns:c16="http://schemas.microsoft.com/office/drawing/2014/chart" uri="{C3380CC4-5D6E-409C-BE32-E72D297353CC}">
              <c16:uniqueId val="{00000000-DB9C-4B4A-8161-A16FD2447646}"/>
            </c:ext>
          </c:extLst>
        </c:ser>
        <c:ser>
          <c:idx val="1"/>
          <c:order val="1"/>
          <c:tx>
            <c:strRef>
              <c:f>Sheet1!$C$5</c:f>
              <c:strCache>
                <c:ptCount val="1"/>
                <c:pt idx="0">
                  <c:v>Premium subscribers</c:v>
                </c:pt>
              </c:strCache>
            </c:strRef>
          </c:tx>
          <c:spPr>
            <a:solidFill>
              <a:schemeClr val="accent2"/>
            </a:solidFill>
            <a:ln>
              <a:noFill/>
            </a:ln>
            <a:effectLst/>
          </c:spPr>
          <c:invertIfNegative val="0"/>
          <c:cat>
            <c:strRef>
              <c:f>Sheet1!$A$6:$A$14</c:f>
              <c:strCache>
                <c:ptCount val="9"/>
                <c:pt idx="0">
                  <c:v>2015</c:v>
                </c:pt>
                <c:pt idx="1">
                  <c:v>2016</c:v>
                </c:pt>
                <c:pt idx="2">
                  <c:v>2017</c:v>
                </c:pt>
                <c:pt idx="3">
                  <c:v>2018</c:v>
                </c:pt>
                <c:pt idx="4">
                  <c:v>2019</c:v>
                </c:pt>
                <c:pt idx="5">
                  <c:v>2020</c:v>
                </c:pt>
                <c:pt idx="6">
                  <c:v>2021</c:v>
                </c:pt>
                <c:pt idx="7">
                  <c:v>2022</c:v>
                </c:pt>
                <c:pt idx="8">
                  <c:v>2023E</c:v>
                </c:pt>
              </c:strCache>
            </c:strRef>
          </c:cat>
          <c:val>
            <c:numRef>
              <c:f>Sheet1!$C$6:$C$14</c:f>
              <c:numCache>
                <c:formatCode>General</c:formatCode>
                <c:ptCount val="9"/>
                <c:pt idx="0">
                  <c:v>33</c:v>
                </c:pt>
                <c:pt idx="1">
                  <c:v>50</c:v>
                </c:pt>
                <c:pt idx="2">
                  <c:v>75</c:v>
                </c:pt>
                <c:pt idx="3">
                  <c:v>100</c:v>
                </c:pt>
                <c:pt idx="4">
                  <c:v>133</c:v>
                </c:pt>
                <c:pt idx="5">
                  <c:v>160</c:v>
                </c:pt>
                <c:pt idx="6">
                  <c:v>190</c:v>
                </c:pt>
                <c:pt idx="7">
                  <c:v>210</c:v>
                </c:pt>
                <c:pt idx="8">
                  <c:v>240</c:v>
                </c:pt>
              </c:numCache>
            </c:numRef>
          </c:val>
          <c:extLst>
            <c:ext xmlns:c16="http://schemas.microsoft.com/office/drawing/2014/chart" uri="{C3380CC4-5D6E-409C-BE32-E72D297353CC}">
              <c16:uniqueId val="{00000001-DB9C-4B4A-8161-A16FD2447646}"/>
            </c:ext>
          </c:extLst>
        </c:ser>
        <c:dLbls>
          <c:showLegendKey val="0"/>
          <c:showVal val="0"/>
          <c:showCatName val="0"/>
          <c:showSerName val="0"/>
          <c:showPercent val="0"/>
          <c:showBubbleSize val="0"/>
        </c:dLbls>
        <c:gapWidth val="219"/>
        <c:overlap val="-27"/>
        <c:axId val="511435944"/>
        <c:axId val="511441848"/>
      </c:barChart>
      <c:catAx>
        <c:axId val="511435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441848"/>
        <c:crosses val="autoZero"/>
        <c:auto val="1"/>
        <c:lblAlgn val="ctr"/>
        <c:lblOffset val="100"/>
        <c:noMultiLvlLbl val="0"/>
      </c:catAx>
      <c:valAx>
        <c:axId val="511441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a:t>
                </a:r>
                <a:r>
                  <a:rPr lang="en-US" baseline="0" dirty="0"/>
                  <a:t> millions)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435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4B7C35-1762-413A-BB87-7D96EBF01567}"/>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1C3EA0-2D0E-4E5D-A509-36F7F6474552}"/>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069DC7C-E07C-4EF2-AD11-23FA3E74776D}" type="datetimeFigureOut">
              <a:rPr lang="en-US" smtClean="0"/>
              <a:t>11/5/2023</a:t>
            </a:fld>
            <a:endParaRPr lang="en-US" dirty="0"/>
          </a:p>
        </p:txBody>
      </p:sp>
      <p:sp>
        <p:nvSpPr>
          <p:cNvPr id="4" name="Footer Placeholder 3">
            <a:extLst>
              <a:ext uri="{FF2B5EF4-FFF2-40B4-BE49-F238E27FC236}">
                <a16:creationId xmlns:a16="http://schemas.microsoft.com/office/drawing/2014/main" id="{738333BC-6916-4B36-AF2E-F4553A0F82F9}"/>
              </a:ext>
            </a:extLst>
          </p:cNvPr>
          <p:cNvSpPr>
            <a:spLocks noGrp="1"/>
          </p:cNvSpPr>
          <p:nvPr>
            <p:ph type="ftr" sz="quarter" idx="2"/>
          </p:nvPr>
        </p:nvSpPr>
        <p:spPr>
          <a:xfrm>
            <a:off x="0" y="8842377"/>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179278A-BB2D-431D-AAD5-0771F53893B9}"/>
              </a:ext>
            </a:extLst>
          </p:cNvPr>
          <p:cNvSpPr>
            <a:spLocks noGrp="1"/>
          </p:cNvSpPr>
          <p:nvPr>
            <p:ph type="sldNum" sz="quarter" idx="3"/>
          </p:nvPr>
        </p:nvSpPr>
        <p:spPr>
          <a:xfrm>
            <a:off x="3978275" y="8842377"/>
            <a:ext cx="3043238" cy="466725"/>
          </a:xfrm>
          <a:prstGeom prst="rect">
            <a:avLst/>
          </a:prstGeom>
        </p:spPr>
        <p:txBody>
          <a:bodyPr vert="horz" lIns="91440" tIns="45720" rIns="91440" bIns="45720" rtlCol="0" anchor="b"/>
          <a:lstStyle>
            <a:lvl1pPr algn="r">
              <a:defRPr sz="1200"/>
            </a:lvl1pPr>
          </a:lstStyle>
          <a:p>
            <a:fld id="{C899F72C-6813-4611-8C94-DB01D25F7001}" type="slidenum">
              <a:rPr lang="en-US" smtClean="0"/>
              <a:t>‹#›</a:t>
            </a:fld>
            <a:endParaRPr lang="en-US" dirty="0"/>
          </a:p>
        </p:txBody>
      </p:sp>
    </p:spTree>
    <p:extLst>
      <p:ext uri="{BB962C8B-B14F-4D97-AF65-F5344CB8AC3E}">
        <p14:creationId xmlns:p14="http://schemas.microsoft.com/office/powerpoint/2010/main" val="3588699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EEC8511-A58A-4964-AFFA-704A448552E9}" type="datetimeFigureOut">
              <a:rPr lang="en-US" smtClean="0"/>
              <a:t>11/5/2023</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7"/>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7"/>
            <a:ext cx="3043238" cy="466725"/>
          </a:xfrm>
          <a:prstGeom prst="rect">
            <a:avLst/>
          </a:prstGeom>
        </p:spPr>
        <p:txBody>
          <a:bodyPr vert="horz" lIns="91440" tIns="45720" rIns="91440" bIns="45720" rtlCol="0" anchor="b"/>
          <a:lstStyle>
            <a:lvl1pPr algn="r">
              <a:defRPr sz="1200"/>
            </a:lvl1pPr>
          </a:lstStyle>
          <a:p>
            <a:fld id="{62FD5460-F66B-4C90-B946-5A6D81C3AA9B}" type="slidenum">
              <a:rPr lang="en-US" smtClean="0"/>
              <a:t>‹#›</a:t>
            </a:fld>
            <a:endParaRPr lang="en-US" dirty="0"/>
          </a:p>
        </p:txBody>
      </p:sp>
    </p:spTree>
    <p:extLst>
      <p:ext uri="{BB962C8B-B14F-4D97-AF65-F5344CB8AC3E}">
        <p14:creationId xmlns:p14="http://schemas.microsoft.com/office/powerpoint/2010/main" val="155885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ubscrybe.com/apple-subscription-revenu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5460-F66B-4C90-B946-5A6D81C3AA9B}" type="slidenum">
              <a:rPr lang="en-US" smtClean="0"/>
              <a:t>1</a:t>
            </a:fld>
            <a:endParaRPr lang="en-US" dirty="0"/>
          </a:p>
        </p:txBody>
      </p:sp>
    </p:spTree>
    <p:extLst>
      <p:ext uri="{BB962C8B-B14F-4D97-AF65-F5344CB8AC3E}">
        <p14:creationId xmlns:p14="http://schemas.microsoft.com/office/powerpoint/2010/main" val="316428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5460-F66B-4C90-B946-5A6D81C3AA9B}" type="slidenum">
              <a:rPr lang="en-US" smtClean="0"/>
              <a:t>26</a:t>
            </a:fld>
            <a:endParaRPr lang="en-US" dirty="0"/>
          </a:p>
        </p:txBody>
      </p:sp>
    </p:spTree>
    <p:extLst>
      <p:ext uri="{BB962C8B-B14F-4D97-AF65-F5344CB8AC3E}">
        <p14:creationId xmlns:p14="http://schemas.microsoft.com/office/powerpoint/2010/main" val="312361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5460-F66B-4C90-B946-5A6D81C3AA9B}" type="slidenum">
              <a:rPr lang="en-US" smtClean="0"/>
              <a:t>27</a:t>
            </a:fld>
            <a:endParaRPr lang="en-US" dirty="0"/>
          </a:p>
        </p:txBody>
      </p:sp>
    </p:spTree>
    <p:extLst>
      <p:ext uri="{BB962C8B-B14F-4D97-AF65-F5344CB8AC3E}">
        <p14:creationId xmlns:p14="http://schemas.microsoft.com/office/powerpoint/2010/main" val="48866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5460-F66B-4C90-B946-5A6D81C3AA9B}" type="slidenum">
              <a:rPr lang="en-US" smtClean="0"/>
              <a:t>3</a:t>
            </a:fld>
            <a:endParaRPr lang="en-US" dirty="0"/>
          </a:p>
        </p:txBody>
      </p:sp>
    </p:spTree>
    <p:extLst>
      <p:ext uri="{BB962C8B-B14F-4D97-AF65-F5344CB8AC3E}">
        <p14:creationId xmlns:p14="http://schemas.microsoft.com/office/powerpoint/2010/main" val="312645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5460-F66B-4C90-B946-5A6D81C3AA9B}" type="slidenum">
              <a:rPr lang="en-US" smtClean="0"/>
              <a:t>16</a:t>
            </a:fld>
            <a:endParaRPr lang="en-US" dirty="0"/>
          </a:p>
        </p:txBody>
      </p:sp>
    </p:spTree>
    <p:extLst>
      <p:ext uri="{BB962C8B-B14F-4D97-AF65-F5344CB8AC3E}">
        <p14:creationId xmlns:p14="http://schemas.microsoft.com/office/powerpoint/2010/main" val="622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Recurring Revenue source: </a:t>
            </a:r>
            <a:r>
              <a:rPr lang="en-US" sz="1200" dirty="0">
                <a:solidFill>
                  <a:srgbClr val="C00000"/>
                </a:solidFill>
                <a:hlinkClick r:id="rId3"/>
              </a:rPr>
              <a:t>https://subscrybe.com/apple-subscription-revenue/</a:t>
            </a:r>
            <a:endParaRPr lang="en-US" sz="1200"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62FD5460-F66B-4C90-B946-5A6D81C3AA9B}" type="slidenum">
              <a:rPr lang="en-US" smtClean="0"/>
              <a:t>17</a:t>
            </a:fld>
            <a:endParaRPr lang="en-US" dirty="0"/>
          </a:p>
        </p:txBody>
      </p:sp>
    </p:spTree>
    <p:extLst>
      <p:ext uri="{BB962C8B-B14F-4D97-AF65-F5344CB8AC3E}">
        <p14:creationId xmlns:p14="http://schemas.microsoft.com/office/powerpoint/2010/main" val="417376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https://abcnews.go.com/US/legendary-music-artists-selling-rights-songs/story?id=99391012</a:t>
            </a:r>
          </a:p>
        </p:txBody>
      </p:sp>
      <p:sp>
        <p:nvSpPr>
          <p:cNvPr id="4" name="Slide Number Placeholder 3"/>
          <p:cNvSpPr>
            <a:spLocks noGrp="1"/>
          </p:cNvSpPr>
          <p:nvPr>
            <p:ph type="sldNum" sz="quarter" idx="10"/>
          </p:nvPr>
        </p:nvSpPr>
        <p:spPr/>
        <p:txBody>
          <a:bodyPr/>
          <a:lstStyle/>
          <a:p>
            <a:fld id="{62FD5460-F66B-4C90-B946-5A6D81C3AA9B}" type="slidenum">
              <a:rPr lang="en-US" smtClean="0"/>
              <a:t>18</a:t>
            </a:fld>
            <a:endParaRPr lang="en-US" dirty="0"/>
          </a:p>
        </p:txBody>
      </p:sp>
    </p:spTree>
    <p:extLst>
      <p:ext uri="{BB962C8B-B14F-4D97-AF65-F5344CB8AC3E}">
        <p14:creationId xmlns:p14="http://schemas.microsoft.com/office/powerpoint/2010/main" val="380023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5460-F66B-4C90-B946-5A6D81C3AA9B}" type="slidenum">
              <a:rPr lang="en-US" smtClean="0"/>
              <a:t>19</a:t>
            </a:fld>
            <a:endParaRPr lang="en-US" dirty="0"/>
          </a:p>
        </p:txBody>
      </p:sp>
    </p:spTree>
    <p:extLst>
      <p:ext uri="{BB962C8B-B14F-4D97-AF65-F5344CB8AC3E}">
        <p14:creationId xmlns:p14="http://schemas.microsoft.com/office/powerpoint/2010/main" val="86022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FD5460-F66B-4C90-B946-5A6D81C3AA9B}" type="slidenum">
              <a:rPr lang="en-US" smtClean="0"/>
              <a:t>20</a:t>
            </a:fld>
            <a:endParaRPr lang="en-US" dirty="0"/>
          </a:p>
        </p:txBody>
      </p:sp>
    </p:spTree>
    <p:extLst>
      <p:ext uri="{BB962C8B-B14F-4D97-AF65-F5344CB8AC3E}">
        <p14:creationId xmlns:p14="http://schemas.microsoft.com/office/powerpoint/2010/main" val="390035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5460-F66B-4C90-B946-5A6D81C3AA9B}" type="slidenum">
              <a:rPr lang="en-US" smtClean="0"/>
              <a:t>21</a:t>
            </a:fld>
            <a:endParaRPr lang="en-US" dirty="0"/>
          </a:p>
        </p:txBody>
      </p:sp>
    </p:spTree>
    <p:extLst>
      <p:ext uri="{BB962C8B-B14F-4D97-AF65-F5344CB8AC3E}">
        <p14:creationId xmlns:p14="http://schemas.microsoft.com/office/powerpoint/2010/main" val="250511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F9B6DE-AC68-4661-8389-62C910371CEC}" type="slidenum">
              <a:rPr lang="en-US" smtClean="0"/>
              <a:t>25</a:t>
            </a:fld>
            <a:endParaRPr lang="en-US" dirty="0"/>
          </a:p>
        </p:txBody>
      </p:sp>
    </p:spTree>
    <p:extLst>
      <p:ext uri="{BB962C8B-B14F-4D97-AF65-F5344CB8AC3E}">
        <p14:creationId xmlns:p14="http://schemas.microsoft.com/office/powerpoint/2010/main" val="723038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9" name="Rectangle"/>
          <p:cNvSpPr/>
          <p:nvPr/>
        </p:nvSpPr>
        <p:spPr>
          <a:xfrm>
            <a:off x="0" y="-27335"/>
            <a:ext cx="9144001" cy="2948198"/>
          </a:xfrm>
          <a:prstGeom prst="rect">
            <a:avLst/>
          </a:prstGeom>
          <a:solidFill>
            <a:srgbClr val="18395F"/>
          </a:solidFill>
          <a:ln w="12700">
            <a:miter lim="400000"/>
          </a:ln>
        </p:spPr>
        <p:txBody>
          <a:bodyPr lIns="45719" rIns="45719" anchor="ctr"/>
          <a:lstStyle/>
          <a:p>
            <a:pPr>
              <a:defRPr>
                <a:solidFill>
                  <a:srgbClr val="314465"/>
                </a:solidFill>
              </a:defRPr>
            </a:pPr>
            <a:endParaRPr dirty="0"/>
          </a:p>
        </p:txBody>
      </p:sp>
      <p:sp>
        <p:nvSpPr>
          <p:cNvPr id="30" name="Rectangle"/>
          <p:cNvSpPr/>
          <p:nvPr/>
        </p:nvSpPr>
        <p:spPr>
          <a:xfrm>
            <a:off x="0" y="5818754"/>
            <a:ext cx="9144000" cy="1039246"/>
          </a:xfrm>
          <a:prstGeom prst="rect">
            <a:avLst/>
          </a:prstGeom>
          <a:solidFill>
            <a:srgbClr val="18395F"/>
          </a:solidFill>
          <a:ln w="12700">
            <a:miter lim="400000"/>
          </a:ln>
        </p:spPr>
        <p:txBody>
          <a:bodyPr lIns="45719" rIns="45719" anchor="ctr"/>
          <a:lstStyle/>
          <a:p>
            <a:pPr>
              <a:defRPr>
                <a:solidFill>
                  <a:srgbClr val="314465"/>
                </a:solidFill>
              </a:defRPr>
            </a:pPr>
            <a:endParaRPr dirty="0"/>
          </a:p>
        </p:txBody>
      </p:sp>
      <p:sp>
        <p:nvSpPr>
          <p:cNvPr id="31" name="Rectangle 14"/>
          <p:cNvSpPr txBox="1"/>
          <p:nvPr/>
        </p:nvSpPr>
        <p:spPr>
          <a:xfrm>
            <a:off x="394190" y="6422461"/>
            <a:ext cx="2778471" cy="202405"/>
          </a:xfrm>
          <a:prstGeom prst="rect">
            <a:avLst/>
          </a:prstGeom>
          <a:ln w="12700">
            <a:miter lim="400000"/>
          </a:ln>
          <a:extLst>
            <a:ext uri="{C572A759-6A51-4108-AA02-DFA0A04FC94B}">
              <ma14:wrappingTextBoxFlag xmlns:ma14="http://schemas.microsoft.com/office/mac/drawingml/2011/main" xmlns="" val="1"/>
            </a:ext>
          </a:extLst>
        </p:spPr>
        <p:txBody>
          <a:bodyPr wrap="none" lIns="45714" tIns="45714" rIns="45714" bIns="45714" anchor="ctr">
            <a:spAutoFit/>
          </a:bodyPr>
          <a:lstStyle>
            <a:lvl1pPr>
              <a:defRPr sz="800" b="1">
                <a:solidFill>
                  <a:srgbClr val="FFFFFF"/>
                </a:solidFill>
              </a:defRPr>
            </a:lvl1pPr>
          </a:lstStyle>
          <a:p>
            <a:r>
              <a:rPr dirty="0"/>
              <a:t>  www.oberonsecurities.com    |    Member FINRA / SIPC</a:t>
            </a:r>
          </a:p>
        </p:txBody>
      </p:sp>
      <p:sp>
        <p:nvSpPr>
          <p:cNvPr id="32" name="Text Box 87"/>
          <p:cNvSpPr txBox="1"/>
          <p:nvPr/>
        </p:nvSpPr>
        <p:spPr>
          <a:xfrm>
            <a:off x="438818" y="6086713"/>
            <a:ext cx="6742364" cy="2765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150000"/>
              </a:lnSpc>
              <a:defRPr sz="1300" b="1" cap="all" spc="90">
                <a:solidFill>
                  <a:srgbClr val="FFFFFF"/>
                </a:solidFill>
              </a:defRPr>
            </a:lvl1pPr>
          </a:lstStyle>
          <a:p>
            <a:r>
              <a:rPr dirty="0"/>
              <a:t>WALL STREET EXPERTISE WITH A MAIN STREET ATTITUDE</a:t>
            </a:r>
          </a:p>
        </p:txBody>
      </p:sp>
      <p:pic>
        <p:nvPicPr>
          <p:cNvPr id="33" name="Image" descr="Image"/>
          <p:cNvPicPr>
            <a:picLocks noChangeAspect="1"/>
          </p:cNvPicPr>
          <p:nvPr/>
        </p:nvPicPr>
        <p:blipFill>
          <a:blip r:embed="rId2"/>
          <a:stretch>
            <a:fillRect/>
          </a:stretch>
        </p:blipFill>
        <p:spPr>
          <a:xfrm>
            <a:off x="494379" y="1103056"/>
            <a:ext cx="2578094" cy="687416"/>
          </a:xfrm>
          <a:prstGeom prst="rect">
            <a:avLst/>
          </a:prstGeom>
          <a:ln w="12700">
            <a:miter lim="400000"/>
          </a:ln>
        </p:spPr>
      </p:pic>
      <p:pic>
        <p:nvPicPr>
          <p:cNvPr id="34" name="Image" descr="Image"/>
          <p:cNvPicPr>
            <a:picLocks noChangeAspect="1"/>
          </p:cNvPicPr>
          <p:nvPr/>
        </p:nvPicPr>
        <p:blipFill>
          <a:blip r:embed="rId3"/>
          <a:srcRect l="19334" r="20314"/>
          <a:stretch>
            <a:fillRect/>
          </a:stretch>
        </p:blipFill>
        <p:spPr>
          <a:xfrm>
            <a:off x="3564170" y="-17904"/>
            <a:ext cx="5579830" cy="2929473"/>
          </a:xfrm>
          <a:prstGeom prst="rect">
            <a:avLst/>
          </a:prstGeom>
          <a:ln w="12700">
            <a:miter lim="400000"/>
          </a:ln>
        </p:spPr>
      </p:pic>
      <p:sp>
        <p:nvSpPr>
          <p:cNvPr id="14" name="Title 13"/>
          <p:cNvSpPr>
            <a:spLocks noGrp="1"/>
          </p:cNvSpPr>
          <p:nvPr>
            <p:ph type="ctrTitle"/>
          </p:nvPr>
        </p:nvSpPr>
        <p:spPr>
          <a:xfrm>
            <a:off x="0" y="3467405"/>
            <a:ext cx="6858000" cy="1143000"/>
          </a:xfrm>
        </p:spPr>
        <p:txBody>
          <a:bodyPr anchor="b">
            <a:normAutofit/>
          </a:bodyPr>
          <a:lstStyle>
            <a:lvl1pPr marL="457200" indent="0">
              <a:defRPr sz="2600" i="0">
                <a:solidFill>
                  <a:schemeClr val="tx1"/>
                </a:solidFill>
                <a:latin typeface="+mj-lt"/>
              </a:defRPr>
            </a:lvl1pPr>
          </a:lstStyle>
          <a:p>
            <a:r>
              <a:rPr lang="en-US"/>
              <a:t>Click to edit Master title style</a:t>
            </a:r>
          </a:p>
        </p:txBody>
      </p:sp>
      <p:sp>
        <p:nvSpPr>
          <p:cNvPr id="19" name="Text Placeholder 8"/>
          <p:cNvSpPr>
            <a:spLocks noGrp="1"/>
          </p:cNvSpPr>
          <p:nvPr>
            <p:ph type="body" sz="quarter" idx="13"/>
          </p:nvPr>
        </p:nvSpPr>
        <p:spPr>
          <a:xfrm>
            <a:off x="0" y="4610405"/>
            <a:ext cx="6858000" cy="457200"/>
          </a:xfrm>
        </p:spPr>
        <p:txBody>
          <a:bodyPr anchor="ctr">
            <a:noAutofit/>
          </a:bodyPr>
          <a:lstStyle>
            <a:lvl1pPr marL="457200" indent="0">
              <a:buNone/>
              <a:defRPr sz="1200" b="0" i="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357081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28600" y="1009485"/>
            <a:ext cx="4343400" cy="5376700"/>
          </a:xfrm>
        </p:spPr>
        <p:txBody>
          <a:bodyPr tIns="155448"/>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4572000" y="1009485"/>
            <a:ext cx="4343400" cy="5376700"/>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3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228600" y="1013145"/>
            <a:ext cx="8686800" cy="457200"/>
          </a:xfrm>
        </p:spPr>
        <p:txBody>
          <a:bodyPr anchor="ctr">
            <a:noAutofit/>
          </a:bodyPr>
          <a:lstStyle>
            <a:lvl1pPr marL="0" indent="0">
              <a:buNone/>
              <a:defRPr sz="1600" b="0" i="1"/>
            </a:lvl1pPr>
          </a:lstStyle>
          <a:p>
            <a:pPr lvl="0"/>
            <a:r>
              <a:rPr lang="en-US"/>
              <a:t>Click to edit Master text styles</a:t>
            </a:r>
          </a:p>
        </p:txBody>
      </p:sp>
      <p:sp>
        <p:nvSpPr>
          <p:cNvPr id="7" name="Content Placeholder 2"/>
          <p:cNvSpPr>
            <a:spLocks noGrp="1"/>
          </p:cNvSpPr>
          <p:nvPr>
            <p:ph idx="1"/>
          </p:nvPr>
        </p:nvSpPr>
        <p:spPr>
          <a:xfrm>
            <a:off x="228600" y="1470345"/>
            <a:ext cx="4343400" cy="4877435"/>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572000" y="1470345"/>
            <a:ext cx="4343400" cy="4877435"/>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490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572000" y="1013145"/>
            <a:ext cx="4343400" cy="457200"/>
          </a:xfrm>
        </p:spPr>
        <p:txBody>
          <a:bodyPr anchor="ctr">
            <a:noAutofit/>
          </a:bodyPr>
          <a:lstStyle>
            <a:lvl1pPr marL="0" indent="0">
              <a:buNone/>
              <a:defRPr sz="1600" b="0" i="1"/>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228600" y="1013145"/>
            <a:ext cx="4343400" cy="457200"/>
          </a:xfrm>
        </p:spPr>
        <p:txBody>
          <a:bodyPr anchor="ctr">
            <a:noAutofit/>
          </a:bodyPr>
          <a:lstStyle>
            <a:lvl1pPr marL="0" indent="0">
              <a:buNone/>
              <a:defRPr sz="1600" b="0" i="1"/>
            </a:lvl1pPr>
          </a:lstStyle>
          <a:p>
            <a:pPr lvl="0"/>
            <a:r>
              <a:rPr lang="en-US"/>
              <a:t>Click to edit Master text styles</a:t>
            </a:r>
          </a:p>
        </p:txBody>
      </p:sp>
      <p:sp>
        <p:nvSpPr>
          <p:cNvPr id="7" name="Content Placeholder 2"/>
          <p:cNvSpPr>
            <a:spLocks noGrp="1"/>
          </p:cNvSpPr>
          <p:nvPr>
            <p:ph idx="1"/>
          </p:nvPr>
        </p:nvSpPr>
        <p:spPr>
          <a:xfrm>
            <a:off x="228600" y="1470345"/>
            <a:ext cx="4343400" cy="4877435"/>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572000" y="1470345"/>
            <a:ext cx="4343400" cy="4877435"/>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054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231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tic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009485"/>
            <a:ext cx="8686800" cy="5376700"/>
          </a:xfrm>
        </p:spPr>
        <p:txBody>
          <a:bodyPr vert="vert"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172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tical Content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228600" y="1013145"/>
            <a:ext cx="8686800" cy="457200"/>
          </a:xfrm>
        </p:spPr>
        <p:txBody>
          <a:bodyPr anchor="ctr">
            <a:noAutofit/>
          </a:bodyPr>
          <a:lstStyle>
            <a:lvl1pPr marL="0" indent="0">
              <a:buNone/>
              <a:defRPr sz="1600" b="0" i="1"/>
            </a:lvl1pPr>
          </a:lstStyle>
          <a:p>
            <a:pPr lvl="0"/>
            <a:r>
              <a:rPr lang="en-US"/>
              <a:t>Click to edit Master text styles</a:t>
            </a:r>
          </a:p>
        </p:txBody>
      </p:sp>
      <p:sp>
        <p:nvSpPr>
          <p:cNvPr id="7" name="Content Placeholder 2"/>
          <p:cNvSpPr>
            <a:spLocks noGrp="1"/>
          </p:cNvSpPr>
          <p:nvPr>
            <p:ph idx="1"/>
          </p:nvPr>
        </p:nvSpPr>
        <p:spPr>
          <a:xfrm>
            <a:off x="228600" y="1470345"/>
            <a:ext cx="8686800" cy="4915840"/>
          </a:xfrm>
        </p:spPr>
        <p:txBody>
          <a:bodyPr vert="vert"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55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A633-8114-4EC1-A76C-8028E7C4E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5527C-2217-4BC9-A24E-A1A189CF9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AD0BA-0BD3-46B2-8CEA-0D7FCD27F717}"/>
              </a:ext>
            </a:extLst>
          </p:cNvPr>
          <p:cNvSpPr>
            <a:spLocks noGrp="1"/>
          </p:cNvSpPr>
          <p:nvPr>
            <p:ph type="dt" sz="half" idx="10"/>
          </p:nvPr>
        </p:nvSpPr>
        <p:spPr/>
        <p:txBody>
          <a:bodyPr/>
          <a:lstStyle/>
          <a:p>
            <a:fld id="{A8596378-DEF9-4971-B30A-D78C038AD169}" type="datetimeFigureOut">
              <a:rPr lang="en-US" smtClean="0"/>
              <a:t>11/5/2023</a:t>
            </a:fld>
            <a:endParaRPr lang="en-US" dirty="0"/>
          </a:p>
        </p:txBody>
      </p:sp>
      <p:sp>
        <p:nvSpPr>
          <p:cNvPr id="5" name="Footer Placeholder 4">
            <a:extLst>
              <a:ext uri="{FF2B5EF4-FFF2-40B4-BE49-F238E27FC236}">
                <a16:creationId xmlns:a16="http://schemas.microsoft.com/office/drawing/2014/main" id="{CBFFC04F-1FD5-4A79-ACB1-955AF6D359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AA832B-07A0-4134-8A0C-C1B98029DB93}"/>
              </a:ext>
            </a:extLst>
          </p:cNvPr>
          <p:cNvSpPr>
            <a:spLocks noGrp="1"/>
          </p:cNvSpPr>
          <p:nvPr>
            <p:ph type="sldNum" sz="quarter" idx="12"/>
          </p:nvPr>
        </p:nvSpPr>
        <p:spPr/>
        <p:txBody>
          <a:bodyPr/>
          <a:lstStyle/>
          <a:p>
            <a:fld id="{9E6BF8FB-166C-4131-9CF2-93B841A8C89F}" type="slidenum">
              <a:rPr lang="en-US" smtClean="0"/>
              <a:t>‹#›</a:t>
            </a:fld>
            <a:endParaRPr lang="en-US" dirty="0"/>
          </a:p>
        </p:txBody>
      </p:sp>
    </p:spTree>
    <p:extLst>
      <p:ext uri="{BB962C8B-B14F-4D97-AF65-F5344CB8AC3E}">
        <p14:creationId xmlns:p14="http://schemas.microsoft.com/office/powerpoint/2010/main" val="2324835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9" name="Rectangle"/>
          <p:cNvSpPr/>
          <p:nvPr/>
        </p:nvSpPr>
        <p:spPr>
          <a:xfrm>
            <a:off x="0" y="-27335"/>
            <a:ext cx="9144001" cy="2948198"/>
          </a:xfrm>
          <a:prstGeom prst="rect">
            <a:avLst/>
          </a:prstGeom>
          <a:solidFill>
            <a:srgbClr val="18395F"/>
          </a:solidFill>
          <a:ln w="12700">
            <a:miter lim="400000"/>
          </a:ln>
        </p:spPr>
        <p:txBody>
          <a:bodyPr lIns="45719" rIns="45719" anchor="ctr"/>
          <a:lstStyle/>
          <a:p>
            <a:pPr>
              <a:defRPr>
                <a:solidFill>
                  <a:srgbClr val="314465"/>
                </a:solidFill>
              </a:defRPr>
            </a:pPr>
            <a:endParaRPr dirty="0"/>
          </a:p>
        </p:txBody>
      </p:sp>
      <p:sp>
        <p:nvSpPr>
          <p:cNvPr id="30" name="Rectangle"/>
          <p:cNvSpPr/>
          <p:nvPr/>
        </p:nvSpPr>
        <p:spPr>
          <a:xfrm>
            <a:off x="0" y="5818754"/>
            <a:ext cx="9144000" cy="1039246"/>
          </a:xfrm>
          <a:prstGeom prst="rect">
            <a:avLst/>
          </a:prstGeom>
          <a:solidFill>
            <a:srgbClr val="18395F"/>
          </a:solidFill>
          <a:ln w="12700">
            <a:miter lim="400000"/>
          </a:ln>
        </p:spPr>
        <p:txBody>
          <a:bodyPr lIns="45719" rIns="45719" anchor="ctr"/>
          <a:lstStyle/>
          <a:p>
            <a:pPr>
              <a:defRPr>
                <a:solidFill>
                  <a:srgbClr val="314465"/>
                </a:solidFill>
              </a:defRPr>
            </a:pPr>
            <a:endParaRPr dirty="0"/>
          </a:p>
        </p:txBody>
      </p:sp>
      <p:sp>
        <p:nvSpPr>
          <p:cNvPr id="31" name="Rectangle 14"/>
          <p:cNvSpPr txBox="1"/>
          <p:nvPr/>
        </p:nvSpPr>
        <p:spPr>
          <a:xfrm>
            <a:off x="394190" y="6422461"/>
            <a:ext cx="2778471" cy="202405"/>
          </a:xfrm>
          <a:prstGeom prst="rect">
            <a:avLst/>
          </a:prstGeom>
          <a:ln w="12700">
            <a:miter lim="400000"/>
          </a:ln>
          <a:extLst>
            <a:ext uri="{C572A759-6A51-4108-AA02-DFA0A04FC94B}">
              <ma14:wrappingTextBoxFlag xmlns:ma14="http://schemas.microsoft.com/office/mac/drawingml/2011/main" xmlns="" val="1"/>
            </a:ext>
          </a:extLst>
        </p:spPr>
        <p:txBody>
          <a:bodyPr wrap="none" lIns="45714" tIns="45714" rIns="45714" bIns="45714" anchor="ctr">
            <a:spAutoFit/>
          </a:bodyPr>
          <a:lstStyle>
            <a:lvl1pPr>
              <a:defRPr sz="800" b="1">
                <a:solidFill>
                  <a:srgbClr val="FFFFFF"/>
                </a:solidFill>
              </a:defRPr>
            </a:lvl1pPr>
          </a:lstStyle>
          <a:p>
            <a:r>
              <a:rPr dirty="0"/>
              <a:t>  www.oberonsecurities.com    |    Member FINRA / SIPC</a:t>
            </a:r>
          </a:p>
        </p:txBody>
      </p:sp>
      <p:sp>
        <p:nvSpPr>
          <p:cNvPr id="32" name="Text Box 87"/>
          <p:cNvSpPr txBox="1"/>
          <p:nvPr/>
        </p:nvSpPr>
        <p:spPr>
          <a:xfrm>
            <a:off x="438818" y="6086713"/>
            <a:ext cx="6742364" cy="2765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150000"/>
              </a:lnSpc>
              <a:defRPr sz="1300" b="1" cap="all" spc="90">
                <a:solidFill>
                  <a:srgbClr val="FFFFFF"/>
                </a:solidFill>
              </a:defRPr>
            </a:lvl1pPr>
          </a:lstStyle>
          <a:p>
            <a:r>
              <a:rPr dirty="0"/>
              <a:t>WALL STREET EXPERTISE WITH A MAIN STREET ATTITUDE</a:t>
            </a:r>
          </a:p>
        </p:txBody>
      </p:sp>
      <p:pic>
        <p:nvPicPr>
          <p:cNvPr id="33" name="Image" descr="Image"/>
          <p:cNvPicPr>
            <a:picLocks noChangeAspect="1"/>
          </p:cNvPicPr>
          <p:nvPr/>
        </p:nvPicPr>
        <p:blipFill>
          <a:blip r:embed="rId2"/>
          <a:stretch>
            <a:fillRect/>
          </a:stretch>
        </p:blipFill>
        <p:spPr>
          <a:xfrm>
            <a:off x="494379" y="1103056"/>
            <a:ext cx="2578094" cy="687416"/>
          </a:xfrm>
          <a:prstGeom prst="rect">
            <a:avLst/>
          </a:prstGeom>
          <a:ln w="12700">
            <a:miter lim="400000"/>
          </a:ln>
        </p:spPr>
      </p:pic>
      <p:pic>
        <p:nvPicPr>
          <p:cNvPr id="34" name="Image" descr="Image"/>
          <p:cNvPicPr>
            <a:picLocks noChangeAspect="1"/>
          </p:cNvPicPr>
          <p:nvPr/>
        </p:nvPicPr>
        <p:blipFill>
          <a:blip r:embed="rId3"/>
          <a:srcRect l="19334" r="20314"/>
          <a:stretch>
            <a:fillRect/>
          </a:stretch>
        </p:blipFill>
        <p:spPr>
          <a:xfrm>
            <a:off x="3564170" y="-17904"/>
            <a:ext cx="5579830" cy="2929473"/>
          </a:xfrm>
          <a:prstGeom prst="rect">
            <a:avLst/>
          </a:prstGeom>
          <a:ln w="12700">
            <a:miter lim="400000"/>
          </a:ln>
        </p:spPr>
      </p:pic>
      <p:sp>
        <p:nvSpPr>
          <p:cNvPr id="14" name="Title 13"/>
          <p:cNvSpPr>
            <a:spLocks noGrp="1"/>
          </p:cNvSpPr>
          <p:nvPr>
            <p:ph type="ctrTitle"/>
          </p:nvPr>
        </p:nvSpPr>
        <p:spPr>
          <a:xfrm>
            <a:off x="0" y="3467405"/>
            <a:ext cx="6858000" cy="1143000"/>
          </a:xfrm>
        </p:spPr>
        <p:txBody>
          <a:bodyPr anchor="b">
            <a:normAutofit/>
          </a:bodyPr>
          <a:lstStyle>
            <a:lvl1pPr marL="457200" indent="0">
              <a:defRPr sz="2600" i="0">
                <a:solidFill>
                  <a:schemeClr val="tx2"/>
                </a:solidFill>
                <a:latin typeface="+mj-lt"/>
              </a:defRPr>
            </a:lvl1pPr>
          </a:lstStyle>
          <a:p>
            <a:r>
              <a:rPr lang="en-US"/>
              <a:t>Click to edit Master title style</a:t>
            </a:r>
          </a:p>
        </p:txBody>
      </p:sp>
      <p:sp>
        <p:nvSpPr>
          <p:cNvPr id="19" name="Text Placeholder 8"/>
          <p:cNvSpPr>
            <a:spLocks noGrp="1"/>
          </p:cNvSpPr>
          <p:nvPr>
            <p:ph type="body" sz="quarter" idx="13"/>
          </p:nvPr>
        </p:nvSpPr>
        <p:spPr>
          <a:xfrm>
            <a:off x="0" y="4610405"/>
            <a:ext cx="6858000" cy="457200"/>
          </a:xfrm>
        </p:spPr>
        <p:txBody>
          <a:bodyPr anchor="ctr">
            <a:noAutofit/>
          </a:bodyPr>
          <a:lstStyle>
            <a:lvl1pPr marL="457200" indent="0">
              <a:buNone/>
              <a:defRPr sz="1200" b="0" i="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415860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27261" y="3419655"/>
            <a:ext cx="8686800" cy="2286000"/>
          </a:xfrm>
        </p:spPr>
        <p:txBody>
          <a:bodyPr/>
          <a:lstStyle>
            <a:lvl1pPr algn="ctr">
              <a:defRPr sz="1600"/>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28600" y="2514600"/>
            <a:ext cx="8686800" cy="914400"/>
          </a:xfrm>
        </p:spPr>
        <p:txBody>
          <a:bodyPr anchor="b">
            <a:normAutofit/>
          </a:bodyPr>
          <a:lstStyle>
            <a:lvl1pPr algn="ctr">
              <a:defRPr sz="2400"/>
            </a:lvl1pPr>
          </a:lstStyle>
          <a:p>
            <a:r>
              <a:rPr lang="en-US"/>
              <a:t>Click to edit Master title style</a:t>
            </a:r>
          </a:p>
        </p:txBody>
      </p:sp>
    </p:spTree>
    <p:extLst>
      <p:ext uri="{BB962C8B-B14F-4D97-AF65-F5344CB8AC3E}">
        <p14:creationId xmlns:p14="http://schemas.microsoft.com/office/powerpoint/2010/main" val="3186199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731520"/>
            <a:ext cx="8686800" cy="5486400"/>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2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27261" y="3419655"/>
            <a:ext cx="8686800" cy="2286000"/>
          </a:xfrm>
        </p:spPr>
        <p:txBody>
          <a:bodyPr/>
          <a:lstStyle>
            <a:lvl1pPr algn="ctr">
              <a:defRPr sz="1600"/>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28600" y="2514600"/>
            <a:ext cx="8686800" cy="914400"/>
          </a:xfrm>
        </p:spPr>
        <p:txBody>
          <a:bodyPr anchor="b">
            <a:normAutofit/>
          </a:bodyPr>
          <a:lstStyle>
            <a:lvl1pPr algn="ctr">
              <a:defRPr sz="2400">
                <a:solidFill>
                  <a:schemeClr val="tx1"/>
                </a:solidFill>
              </a:defRPr>
            </a:lvl1pPr>
          </a:lstStyle>
          <a:p>
            <a:r>
              <a:rPr lang="en-US"/>
              <a:t>Click to edit Master title style</a:t>
            </a:r>
          </a:p>
        </p:txBody>
      </p:sp>
    </p:spTree>
    <p:extLst>
      <p:ext uri="{BB962C8B-B14F-4D97-AF65-F5344CB8AC3E}">
        <p14:creationId xmlns:p14="http://schemas.microsoft.com/office/powerpoint/2010/main" val="3335552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228600" y="678764"/>
            <a:ext cx="8686800" cy="457200"/>
          </a:xfrm>
        </p:spPr>
        <p:txBody>
          <a:bodyPr anchor="ctr">
            <a:noAutofit/>
          </a:bodyPr>
          <a:lstStyle>
            <a:lvl1pPr marL="0" indent="0">
              <a:buNone/>
              <a:defRPr sz="1600" b="0" i="1"/>
            </a:lvl1pPr>
          </a:lstStyle>
          <a:p>
            <a:pPr lvl="0"/>
            <a:r>
              <a:rPr lang="en-US"/>
              <a:t>Click to edit Master text styles</a:t>
            </a:r>
          </a:p>
        </p:txBody>
      </p:sp>
      <p:sp>
        <p:nvSpPr>
          <p:cNvPr id="7" name="Content Placeholder 2"/>
          <p:cNvSpPr>
            <a:spLocks noGrp="1"/>
          </p:cNvSpPr>
          <p:nvPr>
            <p:ph idx="1"/>
          </p:nvPr>
        </p:nvSpPr>
        <p:spPr>
          <a:xfrm>
            <a:off x="228600" y="1135964"/>
            <a:ext cx="8686800" cy="5029200"/>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646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209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228600" y="678764"/>
            <a:ext cx="8686800" cy="457200"/>
          </a:xfrm>
        </p:spPr>
        <p:txBody>
          <a:bodyPr anchor="ctr">
            <a:noAutofit/>
          </a:bodyPr>
          <a:lstStyle>
            <a:lvl1pPr marL="0" indent="0">
              <a:buNone/>
              <a:defRPr sz="1600" b="0" i="1"/>
            </a:lvl1pPr>
          </a:lstStyle>
          <a:p>
            <a:pPr lvl="0"/>
            <a:r>
              <a:rPr lang="en-US"/>
              <a:t>Click to edit Master text styles</a:t>
            </a:r>
          </a:p>
        </p:txBody>
      </p:sp>
    </p:spTree>
    <p:extLst>
      <p:ext uri="{BB962C8B-B14F-4D97-AF65-F5344CB8AC3E}">
        <p14:creationId xmlns:p14="http://schemas.microsoft.com/office/powerpoint/2010/main" val="4053358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actions 5x2 w sub">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228600" y="678764"/>
            <a:ext cx="8686800" cy="457200"/>
          </a:xfrm>
        </p:spPr>
        <p:txBody>
          <a:bodyPr anchor="ctr">
            <a:noAutofit/>
          </a:bodyPr>
          <a:lstStyle>
            <a:lvl1pPr marL="0" indent="0">
              <a:buNone/>
              <a:defRPr sz="1600" b="0" i="1"/>
            </a:lvl1pPr>
          </a:lstStyle>
          <a:p>
            <a:pPr lvl="0"/>
            <a:r>
              <a:rPr lang="en-US"/>
              <a:t>Click to edit Master text styles</a:t>
            </a:r>
          </a:p>
        </p:txBody>
      </p:sp>
      <p:sp>
        <p:nvSpPr>
          <p:cNvPr id="8" name="Picture Placeholder 7"/>
          <p:cNvSpPr>
            <a:spLocks noGrp="1" noChangeAspect="1"/>
          </p:cNvSpPr>
          <p:nvPr>
            <p:ph type="pic" sz="quarter" idx="14"/>
          </p:nvPr>
        </p:nvSpPr>
        <p:spPr>
          <a:xfrm>
            <a:off x="228600" y="1278320"/>
            <a:ext cx="1600200" cy="2133600"/>
          </a:xfrm>
        </p:spPr>
        <p:txBody>
          <a:bodyPr/>
          <a:lstStyle/>
          <a:p>
            <a:endParaRPr lang="en-US" dirty="0"/>
          </a:p>
        </p:txBody>
      </p:sp>
      <p:sp>
        <p:nvSpPr>
          <p:cNvPr id="9" name="Picture Placeholder 7"/>
          <p:cNvSpPr>
            <a:spLocks noGrp="1" noChangeAspect="1"/>
          </p:cNvSpPr>
          <p:nvPr>
            <p:ph type="pic" sz="quarter" idx="15"/>
          </p:nvPr>
        </p:nvSpPr>
        <p:spPr>
          <a:xfrm>
            <a:off x="2000250" y="1278320"/>
            <a:ext cx="1600200" cy="2133600"/>
          </a:xfrm>
        </p:spPr>
        <p:txBody>
          <a:bodyPr/>
          <a:lstStyle/>
          <a:p>
            <a:endParaRPr lang="en-US" dirty="0"/>
          </a:p>
        </p:txBody>
      </p:sp>
      <p:sp>
        <p:nvSpPr>
          <p:cNvPr id="10" name="Picture Placeholder 7"/>
          <p:cNvSpPr>
            <a:spLocks noGrp="1" noChangeAspect="1"/>
          </p:cNvSpPr>
          <p:nvPr>
            <p:ph type="pic" sz="quarter" idx="16"/>
          </p:nvPr>
        </p:nvSpPr>
        <p:spPr>
          <a:xfrm>
            <a:off x="3771900" y="1278320"/>
            <a:ext cx="1600200" cy="2133600"/>
          </a:xfrm>
        </p:spPr>
        <p:txBody>
          <a:bodyPr/>
          <a:lstStyle/>
          <a:p>
            <a:endParaRPr lang="en-US" dirty="0"/>
          </a:p>
        </p:txBody>
      </p:sp>
      <p:sp>
        <p:nvSpPr>
          <p:cNvPr id="11" name="Picture Placeholder 7"/>
          <p:cNvSpPr>
            <a:spLocks noGrp="1" noChangeAspect="1"/>
          </p:cNvSpPr>
          <p:nvPr>
            <p:ph type="pic" sz="quarter" idx="17"/>
          </p:nvPr>
        </p:nvSpPr>
        <p:spPr>
          <a:xfrm>
            <a:off x="5543550" y="1278320"/>
            <a:ext cx="1600200" cy="2133600"/>
          </a:xfrm>
        </p:spPr>
        <p:txBody>
          <a:bodyPr/>
          <a:lstStyle/>
          <a:p>
            <a:endParaRPr lang="en-US" dirty="0"/>
          </a:p>
        </p:txBody>
      </p:sp>
      <p:sp>
        <p:nvSpPr>
          <p:cNvPr id="12" name="Picture Placeholder 7"/>
          <p:cNvSpPr>
            <a:spLocks noGrp="1" noChangeAspect="1"/>
          </p:cNvSpPr>
          <p:nvPr>
            <p:ph type="pic" sz="quarter" idx="18"/>
          </p:nvPr>
        </p:nvSpPr>
        <p:spPr>
          <a:xfrm>
            <a:off x="7315200" y="1278320"/>
            <a:ext cx="1600200" cy="2133600"/>
          </a:xfrm>
        </p:spPr>
        <p:txBody>
          <a:bodyPr/>
          <a:lstStyle/>
          <a:p>
            <a:endParaRPr lang="en-US" dirty="0"/>
          </a:p>
        </p:txBody>
      </p:sp>
      <p:sp>
        <p:nvSpPr>
          <p:cNvPr id="14" name="Picture Placeholder 7"/>
          <p:cNvSpPr>
            <a:spLocks noGrp="1" noChangeAspect="1"/>
          </p:cNvSpPr>
          <p:nvPr>
            <p:ph type="pic" sz="quarter" idx="20"/>
          </p:nvPr>
        </p:nvSpPr>
        <p:spPr>
          <a:xfrm>
            <a:off x="228600" y="3736240"/>
            <a:ext cx="1600200" cy="2133600"/>
          </a:xfrm>
        </p:spPr>
        <p:txBody>
          <a:bodyPr/>
          <a:lstStyle/>
          <a:p>
            <a:endParaRPr lang="en-US" dirty="0"/>
          </a:p>
        </p:txBody>
      </p:sp>
      <p:sp>
        <p:nvSpPr>
          <p:cNvPr id="15" name="Picture Placeholder 7"/>
          <p:cNvSpPr>
            <a:spLocks noGrp="1" noChangeAspect="1"/>
          </p:cNvSpPr>
          <p:nvPr>
            <p:ph type="pic" sz="quarter" idx="21"/>
          </p:nvPr>
        </p:nvSpPr>
        <p:spPr>
          <a:xfrm>
            <a:off x="2000250" y="3736240"/>
            <a:ext cx="1600200" cy="2133600"/>
          </a:xfrm>
        </p:spPr>
        <p:txBody>
          <a:bodyPr/>
          <a:lstStyle/>
          <a:p>
            <a:endParaRPr lang="en-US" dirty="0"/>
          </a:p>
        </p:txBody>
      </p:sp>
      <p:sp>
        <p:nvSpPr>
          <p:cNvPr id="16" name="Picture Placeholder 7"/>
          <p:cNvSpPr>
            <a:spLocks noGrp="1" noChangeAspect="1"/>
          </p:cNvSpPr>
          <p:nvPr>
            <p:ph type="pic" sz="quarter" idx="22"/>
          </p:nvPr>
        </p:nvSpPr>
        <p:spPr>
          <a:xfrm>
            <a:off x="3771900" y="3736240"/>
            <a:ext cx="1600200" cy="2133600"/>
          </a:xfrm>
        </p:spPr>
        <p:txBody>
          <a:bodyPr/>
          <a:lstStyle/>
          <a:p>
            <a:endParaRPr lang="en-US" dirty="0"/>
          </a:p>
        </p:txBody>
      </p:sp>
      <p:sp>
        <p:nvSpPr>
          <p:cNvPr id="17" name="Picture Placeholder 7"/>
          <p:cNvSpPr>
            <a:spLocks noGrp="1" noChangeAspect="1"/>
          </p:cNvSpPr>
          <p:nvPr>
            <p:ph type="pic" sz="quarter" idx="23"/>
          </p:nvPr>
        </p:nvSpPr>
        <p:spPr>
          <a:xfrm>
            <a:off x="5543550" y="3736240"/>
            <a:ext cx="1600200" cy="2133600"/>
          </a:xfrm>
        </p:spPr>
        <p:txBody>
          <a:bodyPr/>
          <a:lstStyle/>
          <a:p>
            <a:endParaRPr lang="en-US" dirty="0"/>
          </a:p>
        </p:txBody>
      </p:sp>
      <p:sp>
        <p:nvSpPr>
          <p:cNvPr id="18" name="Picture Placeholder 7"/>
          <p:cNvSpPr>
            <a:spLocks noGrp="1" noChangeAspect="1"/>
          </p:cNvSpPr>
          <p:nvPr>
            <p:ph type="pic" sz="quarter" idx="24"/>
          </p:nvPr>
        </p:nvSpPr>
        <p:spPr>
          <a:xfrm>
            <a:off x="7315200" y="3736240"/>
            <a:ext cx="1600200" cy="2133600"/>
          </a:xfrm>
        </p:spPr>
        <p:txBody>
          <a:bodyPr/>
          <a:lstStyle/>
          <a:p>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5387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ansactions 6x2 w sub">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228600" y="678764"/>
            <a:ext cx="8686800" cy="457200"/>
          </a:xfrm>
        </p:spPr>
        <p:txBody>
          <a:bodyPr anchor="ctr">
            <a:noAutofit/>
          </a:bodyPr>
          <a:lstStyle>
            <a:lvl1pPr marL="0" indent="0">
              <a:buNone/>
              <a:defRPr sz="1600" b="0" i="1"/>
            </a:lvl1pPr>
          </a:lstStyle>
          <a:p>
            <a:pPr lvl="0"/>
            <a:r>
              <a:rPr lang="en-US"/>
              <a:t>Click to edit Master text styles</a:t>
            </a:r>
          </a:p>
        </p:txBody>
      </p:sp>
      <p:sp>
        <p:nvSpPr>
          <p:cNvPr id="8" name="Picture Placeholder 7"/>
          <p:cNvSpPr>
            <a:spLocks noGrp="1" noChangeAspect="1"/>
          </p:cNvSpPr>
          <p:nvPr>
            <p:ph type="pic" sz="quarter" idx="14"/>
          </p:nvPr>
        </p:nvSpPr>
        <p:spPr>
          <a:xfrm>
            <a:off x="228600" y="1508750"/>
            <a:ext cx="1371600" cy="1828800"/>
          </a:xfrm>
        </p:spPr>
        <p:txBody>
          <a:bodyPr/>
          <a:lstStyle/>
          <a:p>
            <a:endParaRPr lang="en-US" dirty="0"/>
          </a:p>
        </p:txBody>
      </p:sp>
      <p:sp>
        <p:nvSpPr>
          <p:cNvPr id="9" name="Picture Placeholder 7"/>
          <p:cNvSpPr>
            <a:spLocks noGrp="1" noChangeAspect="1"/>
          </p:cNvSpPr>
          <p:nvPr>
            <p:ph type="pic" sz="quarter" idx="15"/>
          </p:nvPr>
        </p:nvSpPr>
        <p:spPr>
          <a:xfrm>
            <a:off x="1691640" y="1508750"/>
            <a:ext cx="1371600" cy="1828800"/>
          </a:xfrm>
        </p:spPr>
        <p:txBody>
          <a:bodyPr/>
          <a:lstStyle/>
          <a:p>
            <a:endParaRPr lang="en-US" dirty="0"/>
          </a:p>
        </p:txBody>
      </p:sp>
      <p:sp>
        <p:nvSpPr>
          <p:cNvPr id="10" name="Picture Placeholder 7"/>
          <p:cNvSpPr>
            <a:spLocks noGrp="1" noChangeAspect="1"/>
          </p:cNvSpPr>
          <p:nvPr>
            <p:ph type="pic" sz="quarter" idx="16"/>
          </p:nvPr>
        </p:nvSpPr>
        <p:spPr>
          <a:xfrm>
            <a:off x="3154680" y="1508750"/>
            <a:ext cx="1371600" cy="1828800"/>
          </a:xfrm>
        </p:spPr>
        <p:txBody>
          <a:bodyPr/>
          <a:lstStyle/>
          <a:p>
            <a:endParaRPr lang="en-US" dirty="0"/>
          </a:p>
        </p:txBody>
      </p:sp>
      <p:sp>
        <p:nvSpPr>
          <p:cNvPr id="11" name="Picture Placeholder 7"/>
          <p:cNvSpPr>
            <a:spLocks noGrp="1" noChangeAspect="1"/>
          </p:cNvSpPr>
          <p:nvPr>
            <p:ph type="pic" sz="quarter" idx="17"/>
          </p:nvPr>
        </p:nvSpPr>
        <p:spPr>
          <a:xfrm>
            <a:off x="4617720" y="1508750"/>
            <a:ext cx="1371600" cy="1828800"/>
          </a:xfrm>
        </p:spPr>
        <p:txBody>
          <a:bodyPr/>
          <a:lstStyle/>
          <a:p>
            <a:endParaRPr lang="en-US" dirty="0"/>
          </a:p>
        </p:txBody>
      </p:sp>
      <p:sp>
        <p:nvSpPr>
          <p:cNvPr id="12" name="Picture Placeholder 7"/>
          <p:cNvSpPr>
            <a:spLocks noGrp="1" noChangeAspect="1"/>
          </p:cNvSpPr>
          <p:nvPr>
            <p:ph type="pic" sz="quarter" idx="18"/>
          </p:nvPr>
        </p:nvSpPr>
        <p:spPr>
          <a:xfrm>
            <a:off x="6080760" y="1508750"/>
            <a:ext cx="1371600" cy="1828800"/>
          </a:xfrm>
        </p:spPr>
        <p:txBody>
          <a:bodyPr/>
          <a:lstStyle/>
          <a:p>
            <a:endParaRPr lang="en-US" dirty="0"/>
          </a:p>
        </p:txBody>
      </p:sp>
      <p:sp>
        <p:nvSpPr>
          <p:cNvPr id="13" name="Picture Placeholder 7"/>
          <p:cNvSpPr>
            <a:spLocks noGrp="1" noChangeAspect="1"/>
          </p:cNvSpPr>
          <p:nvPr>
            <p:ph type="pic" sz="quarter" idx="19"/>
          </p:nvPr>
        </p:nvSpPr>
        <p:spPr>
          <a:xfrm>
            <a:off x="7543800" y="1508750"/>
            <a:ext cx="1371600" cy="1828800"/>
          </a:xfrm>
        </p:spPr>
        <p:txBody>
          <a:bodyPr/>
          <a:lstStyle/>
          <a:p>
            <a:endParaRPr lang="en-US" dirty="0"/>
          </a:p>
        </p:txBody>
      </p:sp>
      <p:sp>
        <p:nvSpPr>
          <p:cNvPr id="14" name="Picture Placeholder 7"/>
          <p:cNvSpPr>
            <a:spLocks noGrp="1" noChangeAspect="1"/>
          </p:cNvSpPr>
          <p:nvPr>
            <p:ph type="pic" sz="quarter" idx="20"/>
          </p:nvPr>
        </p:nvSpPr>
        <p:spPr>
          <a:xfrm>
            <a:off x="228600" y="3736240"/>
            <a:ext cx="1371600" cy="1828800"/>
          </a:xfrm>
        </p:spPr>
        <p:txBody>
          <a:bodyPr/>
          <a:lstStyle/>
          <a:p>
            <a:endParaRPr lang="en-US" dirty="0"/>
          </a:p>
        </p:txBody>
      </p:sp>
      <p:sp>
        <p:nvSpPr>
          <p:cNvPr id="15" name="Picture Placeholder 7"/>
          <p:cNvSpPr>
            <a:spLocks noGrp="1" noChangeAspect="1"/>
          </p:cNvSpPr>
          <p:nvPr>
            <p:ph type="pic" sz="quarter" idx="21"/>
          </p:nvPr>
        </p:nvSpPr>
        <p:spPr>
          <a:xfrm>
            <a:off x="1691640" y="3736240"/>
            <a:ext cx="1371600" cy="1828800"/>
          </a:xfrm>
        </p:spPr>
        <p:txBody>
          <a:bodyPr/>
          <a:lstStyle/>
          <a:p>
            <a:endParaRPr lang="en-US" dirty="0"/>
          </a:p>
        </p:txBody>
      </p:sp>
      <p:sp>
        <p:nvSpPr>
          <p:cNvPr id="16" name="Picture Placeholder 7"/>
          <p:cNvSpPr>
            <a:spLocks noGrp="1" noChangeAspect="1"/>
          </p:cNvSpPr>
          <p:nvPr>
            <p:ph type="pic" sz="quarter" idx="22"/>
          </p:nvPr>
        </p:nvSpPr>
        <p:spPr>
          <a:xfrm>
            <a:off x="3154680" y="3736240"/>
            <a:ext cx="1371600" cy="1828800"/>
          </a:xfrm>
        </p:spPr>
        <p:txBody>
          <a:bodyPr/>
          <a:lstStyle/>
          <a:p>
            <a:endParaRPr lang="en-US" dirty="0"/>
          </a:p>
        </p:txBody>
      </p:sp>
      <p:sp>
        <p:nvSpPr>
          <p:cNvPr id="17" name="Picture Placeholder 7"/>
          <p:cNvSpPr>
            <a:spLocks noGrp="1" noChangeAspect="1"/>
          </p:cNvSpPr>
          <p:nvPr>
            <p:ph type="pic" sz="quarter" idx="23"/>
          </p:nvPr>
        </p:nvSpPr>
        <p:spPr>
          <a:xfrm>
            <a:off x="4617720" y="3736240"/>
            <a:ext cx="1371600" cy="1828800"/>
          </a:xfrm>
        </p:spPr>
        <p:txBody>
          <a:bodyPr/>
          <a:lstStyle/>
          <a:p>
            <a:endParaRPr lang="en-US" dirty="0"/>
          </a:p>
        </p:txBody>
      </p:sp>
      <p:sp>
        <p:nvSpPr>
          <p:cNvPr id="18" name="Picture Placeholder 7"/>
          <p:cNvSpPr>
            <a:spLocks noGrp="1" noChangeAspect="1"/>
          </p:cNvSpPr>
          <p:nvPr>
            <p:ph type="pic" sz="quarter" idx="24"/>
          </p:nvPr>
        </p:nvSpPr>
        <p:spPr>
          <a:xfrm>
            <a:off x="6080760" y="3736240"/>
            <a:ext cx="1371600" cy="1828800"/>
          </a:xfrm>
        </p:spPr>
        <p:txBody>
          <a:bodyPr/>
          <a:lstStyle/>
          <a:p>
            <a:endParaRPr lang="en-US" dirty="0"/>
          </a:p>
        </p:txBody>
      </p:sp>
      <p:sp>
        <p:nvSpPr>
          <p:cNvPr id="19" name="Picture Placeholder 7"/>
          <p:cNvSpPr>
            <a:spLocks noGrp="1" noChangeAspect="1"/>
          </p:cNvSpPr>
          <p:nvPr>
            <p:ph type="pic" sz="quarter" idx="25"/>
          </p:nvPr>
        </p:nvSpPr>
        <p:spPr>
          <a:xfrm>
            <a:off x="7543800" y="3736240"/>
            <a:ext cx="1371600" cy="1828800"/>
          </a:xfrm>
        </p:spPr>
        <p:txBody>
          <a:bodyPr/>
          <a:lstStyle/>
          <a:p>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651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Box 8"/>
          <p:cNvSpPr txBox="1">
            <a:spLocks noChangeArrowheads="1"/>
          </p:cNvSpPr>
          <p:nvPr/>
        </p:nvSpPr>
        <p:spPr bwMode="auto">
          <a:xfrm>
            <a:off x="228600" y="4888390"/>
            <a:ext cx="8686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00">
                <a:solidFill>
                  <a:srgbClr val="1B1B51"/>
                </a:solidFill>
                <a:latin typeface="Arial" charset="0"/>
              </a:defRPr>
            </a:lvl1pPr>
            <a:lvl2pPr marL="742950" indent="-285750">
              <a:defRPr sz="900">
                <a:solidFill>
                  <a:srgbClr val="1B1B51"/>
                </a:solidFill>
                <a:latin typeface="Arial" charset="0"/>
              </a:defRPr>
            </a:lvl2pPr>
            <a:lvl3pPr marL="1143000" indent="-228600">
              <a:defRPr sz="900">
                <a:solidFill>
                  <a:srgbClr val="1B1B51"/>
                </a:solidFill>
                <a:latin typeface="Arial" charset="0"/>
              </a:defRPr>
            </a:lvl3pPr>
            <a:lvl4pPr marL="1600200" indent="-228600">
              <a:defRPr sz="900">
                <a:solidFill>
                  <a:srgbClr val="1B1B51"/>
                </a:solidFill>
                <a:latin typeface="Arial" charset="0"/>
              </a:defRPr>
            </a:lvl4pPr>
            <a:lvl5pPr marL="2057400" indent="-228600">
              <a:defRPr sz="900">
                <a:solidFill>
                  <a:srgbClr val="1B1B51"/>
                </a:solidFill>
                <a:latin typeface="Arial" charset="0"/>
              </a:defRPr>
            </a:lvl5pPr>
            <a:lvl6pPr marL="2514600" indent="-228600" eaLnBrk="0" fontAlgn="base" hangingPunct="0">
              <a:spcBef>
                <a:spcPct val="0"/>
              </a:spcBef>
              <a:spcAft>
                <a:spcPct val="0"/>
              </a:spcAft>
              <a:defRPr sz="900">
                <a:solidFill>
                  <a:srgbClr val="1B1B51"/>
                </a:solidFill>
                <a:latin typeface="Arial" charset="0"/>
              </a:defRPr>
            </a:lvl6pPr>
            <a:lvl7pPr marL="2971800" indent="-228600" eaLnBrk="0" fontAlgn="base" hangingPunct="0">
              <a:spcBef>
                <a:spcPct val="0"/>
              </a:spcBef>
              <a:spcAft>
                <a:spcPct val="0"/>
              </a:spcAft>
              <a:defRPr sz="900">
                <a:solidFill>
                  <a:srgbClr val="1B1B51"/>
                </a:solidFill>
                <a:latin typeface="Arial" charset="0"/>
              </a:defRPr>
            </a:lvl7pPr>
            <a:lvl8pPr marL="3429000" indent="-228600" eaLnBrk="0" fontAlgn="base" hangingPunct="0">
              <a:spcBef>
                <a:spcPct val="0"/>
              </a:spcBef>
              <a:spcAft>
                <a:spcPct val="0"/>
              </a:spcAft>
              <a:defRPr sz="900">
                <a:solidFill>
                  <a:srgbClr val="1B1B51"/>
                </a:solidFill>
                <a:latin typeface="Arial" charset="0"/>
              </a:defRPr>
            </a:lvl8pPr>
            <a:lvl9pPr marL="3886200" indent="-228600" eaLnBrk="0" fontAlgn="base" hangingPunct="0">
              <a:spcBef>
                <a:spcPct val="0"/>
              </a:spcBef>
              <a:spcAft>
                <a:spcPct val="0"/>
              </a:spcAft>
              <a:defRPr sz="900">
                <a:solidFill>
                  <a:srgbClr val="1B1B51"/>
                </a:solidFill>
                <a:latin typeface="Arial" charset="0"/>
              </a:defRPr>
            </a:lvl9pPr>
          </a:lstStyle>
          <a:p>
            <a:pPr algn="just" eaLnBrk="1" hangingPunct="1">
              <a:spcBef>
                <a:spcPct val="50000"/>
              </a:spcBef>
            </a:pPr>
            <a:r>
              <a:rPr lang="en-US" altLang="en-US" sz="1000" b="1" dirty="0">
                <a:solidFill>
                  <a:schemeClr val="tx1"/>
                </a:solidFill>
              </a:rPr>
              <a:t>DISCLAIMER:</a:t>
            </a:r>
            <a:r>
              <a:rPr lang="en-US" altLang="en-US" sz="1000" dirty="0">
                <a:solidFill>
                  <a:schemeClr val="tx1"/>
                </a:solidFill>
              </a:rPr>
              <a:t> The information provided in this report is for informational purposes only and is not intended to be, nor should it be considered to be, an advertisement or an offer or a solicitation of an offer to buy or sell any securities. The information herein, or upon which opinions have been based, has been obtained from sources believed to be reliable, but no representations, expressed or implied, or guarantees, can be made as to their accuracy, timeliness or completeness. All opinions and information set forth herein are subject to change without notice. Past performance should not be taken as an indication or guarantee of future performance, and no representation or warranty is made regarding future performance.  Before entering into any transaction, you should take steps to ensure that you understand and have made an independent assessment of the appropriateness of the transaction in light of your own objectives and circumstances, including the possible risks and  benefits of entering into such transaction. You should also consider making such independent investigations by discussing the transaction with your professional tax, legal, accounting, and other advisors.</a:t>
            </a:r>
          </a:p>
        </p:txBody>
      </p:sp>
    </p:spTree>
    <p:extLst>
      <p:ext uri="{BB962C8B-B14F-4D97-AF65-F5344CB8AC3E}">
        <p14:creationId xmlns:p14="http://schemas.microsoft.com/office/powerpoint/2010/main" val="3940518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28600" y="731520"/>
            <a:ext cx="4343400" cy="5486400"/>
          </a:xfrm>
        </p:spPr>
        <p:txBody>
          <a:bodyPr tIns="155448"/>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4572000" y="731520"/>
            <a:ext cx="4343400" cy="5486400"/>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9673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w sub">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228600" y="678764"/>
            <a:ext cx="8686800" cy="457200"/>
          </a:xfrm>
        </p:spPr>
        <p:txBody>
          <a:bodyPr anchor="ctr">
            <a:noAutofit/>
          </a:bodyPr>
          <a:lstStyle>
            <a:lvl1pPr marL="0" indent="0">
              <a:buNone/>
              <a:defRPr sz="1600" b="0" i="1"/>
            </a:lvl1pPr>
          </a:lstStyle>
          <a:p>
            <a:pPr lvl="0"/>
            <a:r>
              <a:rPr lang="en-US"/>
              <a:t>Click to edit Master text styles</a:t>
            </a:r>
          </a:p>
        </p:txBody>
      </p:sp>
      <p:sp>
        <p:nvSpPr>
          <p:cNvPr id="7" name="Content Placeholder 2"/>
          <p:cNvSpPr>
            <a:spLocks noGrp="1"/>
          </p:cNvSpPr>
          <p:nvPr>
            <p:ph idx="1"/>
          </p:nvPr>
        </p:nvSpPr>
        <p:spPr>
          <a:xfrm>
            <a:off x="228600" y="1135964"/>
            <a:ext cx="4343400" cy="5029200"/>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572000" y="1135964"/>
            <a:ext cx="4343400" cy="5029200"/>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9575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572000" y="678764"/>
            <a:ext cx="4343400" cy="457200"/>
          </a:xfrm>
        </p:spPr>
        <p:txBody>
          <a:bodyPr anchor="ctr">
            <a:noAutofit/>
          </a:bodyPr>
          <a:lstStyle>
            <a:lvl1pPr marL="0" indent="0">
              <a:buNone/>
              <a:defRPr sz="1600" b="0" i="1"/>
            </a:lvl1pPr>
          </a:lstStyle>
          <a:p>
            <a:pPr lvl="0"/>
            <a:r>
              <a:rPr lang="en-US"/>
              <a:t>Click to edit Master text styles</a:t>
            </a:r>
          </a:p>
        </p:txBody>
      </p:sp>
      <p:sp>
        <p:nvSpPr>
          <p:cNvPr id="6" name="Text Placeholder 8"/>
          <p:cNvSpPr>
            <a:spLocks noGrp="1"/>
          </p:cNvSpPr>
          <p:nvPr>
            <p:ph type="body" sz="quarter" idx="13"/>
          </p:nvPr>
        </p:nvSpPr>
        <p:spPr>
          <a:xfrm>
            <a:off x="228600" y="678764"/>
            <a:ext cx="4343400" cy="457200"/>
          </a:xfrm>
        </p:spPr>
        <p:txBody>
          <a:bodyPr anchor="ctr">
            <a:noAutofit/>
          </a:bodyPr>
          <a:lstStyle>
            <a:lvl1pPr marL="0" indent="0">
              <a:buNone/>
              <a:defRPr sz="1600" b="0" i="1"/>
            </a:lvl1pPr>
          </a:lstStyle>
          <a:p>
            <a:pPr lvl="0"/>
            <a:r>
              <a:rPr lang="en-US"/>
              <a:t>Click to edit Master text styles</a:t>
            </a:r>
          </a:p>
        </p:txBody>
      </p:sp>
      <p:sp>
        <p:nvSpPr>
          <p:cNvPr id="7" name="Content Placeholder 2"/>
          <p:cNvSpPr>
            <a:spLocks noGrp="1"/>
          </p:cNvSpPr>
          <p:nvPr>
            <p:ph idx="1"/>
          </p:nvPr>
        </p:nvSpPr>
        <p:spPr>
          <a:xfrm>
            <a:off x="228600" y="1135964"/>
            <a:ext cx="4343400" cy="5029200"/>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572000" y="1135964"/>
            <a:ext cx="4343400" cy="5029200"/>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7051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93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p>
        </p:txBody>
      </p:sp>
      <p:sp>
        <p:nvSpPr>
          <p:cNvPr id="5" name="Content Placeholder 4"/>
          <p:cNvSpPr>
            <a:spLocks noGrp="1"/>
          </p:cNvSpPr>
          <p:nvPr>
            <p:ph sz="quarter" idx="11"/>
          </p:nvPr>
        </p:nvSpPr>
        <p:spPr>
          <a:xfrm>
            <a:off x="228600" y="1009485"/>
            <a:ext cx="8686800" cy="5338295"/>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469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tical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28600" y="731520"/>
            <a:ext cx="8686800" cy="5486400"/>
          </a:xfrm>
        </p:spPr>
        <p:txBody>
          <a:bodyPr vert="vert"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1626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tical Content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228600" y="678764"/>
            <a:ext cx="8686800" cy="457200"/>
          </a:xfrm>
        </p:spPr>
        <p:txBody>
          <a:bodyPr anchor="ctr">
            <a:noAutofit/>
          </a:bodyPr>
          <a:lstStyle>
            <a:lvl1pPr marL="0" indent="0">
              <a:buNone/>
              <a:defRPr sz="1600" b="0" i="1"/>
            </a:lvl1pPr>
          </a:lstStyle>
          <a:p>
            <a:pPr lvl="0"/>
            <a:r>
              <a:rPr lang="en-US"/>
              <a:t>Click to edit Master text styles</a:t>
            </a:r>
          </a:p>
        </p:txBody>
      </p:sp>
      <p:sp>
        <p:nvSpPr>
          <p:cNvPr id="7" name="Content Placeholder 2"/>
          <p:cNvSpPr>
            <a:spLocks noGrp="1"/>
          </p:cNvSpPr>
          <p:nvPr>
            <p:ph idx="1"/>
          </p:nvPr>
        </p:nvSpPr>
        <p:spPr>
          <a:xfrm>
            <a:off x="228600" y="1135964"/>
            <a:ext cx="8686800" cy="5029200"/>
          </a:xfrm>
        </p:spPr>
        <p:txBody>
          <a:bodyPr vert="vert"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3367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tical Title and Content">
    <p:spTree>
      <p:nvGrpSpPr>
        <p:cNvPr id="1" name=""/>
        <p:cNvGrpSpPr/>
        <p:nvPr/>
      </p:nvGrpSpPr>
      <p:grpSpPr>
        <a:xfrm>
          <a:off x="0" y="0"/>
          <a:ext cx="0" cy="0"/>
          <a:chOff x="0" y="0"/>
          <a:chExt cx="0" cy="0"/>
        </a:xfrm>
      </p:grpSpPr>
      <p:sp>
        <p:nvSpPr>
          <p:cNvPr id="6" name="Rectangle 5"/>
          <p:cNvSpPr/>
          <p:nvPr/>
        </p:nvSpPr>
        <p:spPr>
          <a:xfrm>
            <a:off x="0" y="523033"/>
            <a:ext cx="9144000" cy="185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2" name="Title 1"/>
          <p:cNvSpPr>
            <a:spLocks noGrp="1"/>
          </p:cNvSpPr>
          <p:nvPr>
            <p:ph type="title"/>
          </p:nvPr>
        </p:nvSpPr>
        <p:spPr>
          <a:xfrm>
            <a:off x="8458200" y="274320"/>
            <a:ext cx="457200" cy="5943600"/>
          </a:xfrm>
        </p:spPr>
        <p:txBody>
          <a:bodyPr vert="vert"/>
          <a:lstStyle/>
          <a:p>
            <a:r>
              <a:rPr lang="en-US"/>
              <a:t>Click to edit Master title style</a:t>
            </a:r>
          </a:p>
        </p:txBody>
      </p:sp>
      <p:sp>
        <p:nvSpPr>
          <p:cNvPr id="5" name="Content Placeholder 4"/>
          <p:cNvSpPr>
            <a:spLocks noGrp="1"/>
          </p:cNvSpPr>
          <p:nvPr>
            <p:ph sz="quarter" idx="11"/>
          </p:nvPr>
        </p:nvSpPr>
        <p:spPr>
          <a:xfrm>
            <a:off x="228600" y="274320"/>
            <a:ext cx="8229600" cy="5943600"/>
          </a:xfrm>
        </p:spPr>
        <p:txBody>
          <a:bodyPr vert="vert"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H="1">
            <a:off x="8458200" y="274320"/>
            <a:ext cx="0" cy="594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396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tical Title and Content w sub">
    <p:spTree>
      <p:nvGrpSpPr>
        <p:cNvPr id="1" name=""/>
        <p:cNvGrpSpPr/>
        <p:nvPr/>
      </p:nvGrpSpPr>
      <p:grpSpPr>
        <a:xfrm>
          <a:off x="0" y="0"/>
          <a:ext cx="0" cy="0"/>
          <a:chOff x="0" y="0"/>
          <a:chExt cx="0" cy="0"/>
        </a:xfrm>
      </p:grpSpPr>
      <p:sp>
        <p:nvSpPr>
          <p:cNvPr id="6" name="Rectangle 5"/>
          <p:cNvSpPr/>
          <p:nvPr/>
        </p:nvSpPr>
        <p:spPr>
          <a:xfrm>
            <a:off x="0" y="523033"/>
            <a:ext cx="9144000" cy="185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2" name="Title 1"/>
          <p:cNvSpPr>
            <a:spLocks noGrp="1"/>
          </p:cNvSpPr>
          <p:nvPr>
            <p:ph type="title"/>
          </p:nvPr>
        </p:nvSpPr>
        <p:spPr>
          <a:xfrm>
            <a:off x="8458200" y="274320"/>
            <a:ext cx="457200" cy="5943600"/>
          </a:xfrm>
        </p:spPr>
        <p:txBody>
          <a:bodyPr vert="vert"/>
          <a:lstStyle/>
          <a:p>
            <a:r>
              <a:rPr lang="en-US"/>
              <a:t>Click to edit Master title style</a:t>
            </a:r>
          </a:p>
        </p:txBody>
      </p:sp>
      <p:sp>
        <p:nvSpPr>
          <p:cNvPr id="5" name="Content Placeholder 4"/>
          <p:cNvSpPr>
            <a:spLocks noGrp="1"/>
          </p:cNvSpPr>
          <p:nvPr>
            <p:ph sz="quarter" idx="11"/>
          </p:nvPr>
        </p:nvSpPr>
        <p:spPr>
          <a:xfrm>
            <a:off x="228600" y="274320"/>
            <a:ext cx="7772400" cy="5943600"/>
          </a:xfrm>
        </p:spPr>
        <p:txBody>
          <a:bodyPr vert="vert"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H="1">
            <a:off x="8458200" y="274320"/>
            <a:ext cx="0" cy="5943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p:nvPr>
        </p:nvSpPr>
        <p:spPr>
          <a:xfrm>
            <a:off x="8001000" y="274320"/>
            <a:ext cx="457200" cy="5943600"/>
          </a:xfrm>
        </p:spPr>
        <p:txBody>
          <a:bodyPr vert="vert" anchor="ctr">
            <a:noAutofit/>
          </a:bodyPr>
          <a:lstStyle>
            <a:lvl1pPr marL="0" indent="0">
              <a:buNone/>
              <a:defRPr sz="1600" b="0" i="1"/>
            </a:lvl1pPr>
          </a:lstStyle>
          <a:p>
            <a:pPr lvl="0"/>
            <a:r>
              <a:rPr lang="en-US"/>
              <a:t>Click to edit Master text styles</a:t>
            </a:r>
          </a:p>
        </p:txBody>
      </p:sp>
    </p:spTree>
    <p:extLst>
      <p:ext uri="{BB962C8B-B14F-4D97-AF65-F5344CB8AC3E}">
        <p14:creationId xmlns:p14="http://schemas.microsoft.com/office/powerpoint/2010/main" val="125674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228600" y="1009485"/>
            <a:ext cx="8686800" cy="457200"/>
          </a:xfrm>
        </p:spPr>
        <p:txBody>
          <a:bodyPr anchor="ctr">
            <a:noAutofit/>
          </a:bodyPr>
          <a:lstStyle>
            <a:lvl1pPr marL="0" indent="0">
              <a:buNone/>
              <a:defRPr sz="1600" b="0" i="1"/>
            </a:lvl1pPr>
          </a:lstStyle>
          <a:p>
            <a:pPr lvl="0"/>
            <a:r>
              <a:rPr lang="en-US"/>
              <a:t>Click to edit Master text styles</a:t>
            </a:r>
          </a:p>
        </p:txBody>
      </p:sp>
      <p:sp>
        <p:nvSpPr>
          <p:cNvPr id="7" name="Content Placeholder 2"/>
          <p:cNvSpPr>
            <a:spLocks noGrp="1"/>
          </p:cNvSpPr>
          <p:nvPr>
            <p:ph idx="1"/>
          </p:nvPr>
        </p:nvSpPr>
        <p:spPr>
          <a:xfrm>
            <a:off x="228600" y="1466685"/>
            <a:ext cx="8686800" cy="4919500"/>
          </a:xfrm>
        </p:spPr>
        <p:txBody>
          <a:bodyPr t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37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919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228600" y="1009485"/>
            <a:ext cx="8686800" cy="457200"/>
          </a:xfrm>
        </p:spPr>
        <p:txBody>
          <a:bodyPr anchor="ctr">
            <a:noAutofit/>
          </a:bodyPr>
          <a:lstStyle>
            <a:lvl1pPr marL="0" indent="0">
              <a:buNone/>
              <a:defRPr sz="1600" b="0" i="1"/>
            </a:lvl1pPr>
          </a:lstStyle>
          <a:p>
            <a:pPr lvl="0"/>
            <a:r>
              <a:rPr lang="en-US"/>
              <a:t>Click to edit Master text styles</a:t>
            </a:r>
          </a:p>
        </p:txBody>
      </p:sp>
    </p:spTree>
    <p:extLst>
      <p:ext uri="{BB962C8B-B14F-4D97-AF65-F5344CB8AC3E}">
        <p14:creationId xmlns:p14="http://schemas.microsoft.com/office/powerpoint/2010/main" val="342728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ansactions 5x2 w sub">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228600" y="1585560"/>
            <a:ext cx="1600200" cy="2133600"/>
          </a:xfrm>
        </p:spPr>
        <p:txBody>
          <a:bodyPr/>
          <a:lstStyle/>
          <a:p>
            <a:r>
              <a:rPr lang="en-US" dirty="0"/>
              <a:t>Click icon to add picture</a:t>
            </a:r>
          </a:p>
        </p:txBody>
      </p:sp>
      <p:sp>
        <p:nvSpPr>
          <p:cNvPr id="9" name="Picture Placeholder 7"/>
          <p:cNvSpPr>
            <a:spLocks noGrp="1" noChangeAspect="1"/>
          </p:cNvSpPr>
          <p:nvPr>
            <p:ph type="pic" sz="quarter" idx="15"/>
          </p:nvPr>
        </p:nvSpPr>
        <p:spPr>
          <a:xfrm>
            <a:off x="2000250" y="1585560"/>
            <a:ext cx="1600200" cy="2133600"/>
          </a:xfrm>
        </p:spPr>
        <p:txBody>
          <a:bodyPr/>
          <a:lstStyle/>
          <a:p>
            <a:r>
              <a:rPr lang="en-US" dirty="0"/>
              <a:t>Click icon to add picture</a:t>
            </a:r>
          </a:p>
        </p:txBody>
      </p:sp>
      <p:sp>
        <p:nvSpPr>
          <p:cNvPr id="10" name="Picture Placeholder 7"/>
          <p:cNvSpPr>
            <a:spLocks noGrp="1" noChangeAspect="1"/>
          </p:cNvSpPr>
          <p:nvPr>
            <p:ph type="pic" sz="quarter" idx="16"/>
          </p:nvPr>
        </p:nvSpPr>
        <p:spPr>
          <a:xfrm>
            <a:off x="3771900" y="1585560"/>
            <a:ext cx="1600200" cy="2133600"/>
          </a:xfrm>
        </p:spPr>
        <p:txBody>
          <a:bodyPr/>
          <a:lstStyle/>
          <a:p>
            <a:r>
              <a:rPr lang="en-US" dirty="0"/>
              <a:t>Click icon to add picture</a:t>
            </a:r>
          </a:p>
        </p:txBody>
      </p:sp>
      <p:sp>
        <p:nvSpPr>
          <p:cNvPr id="11" name="Picture Placeholder 7"/>
          <p:cNvSpPr>
            <a:spLocks noGrp="1" noChangeAspect="1"/>
          </p:cNvSpPr>
          <p:nvPr>
            <p:ph type="pic" sz="quarter" idx="17"/>
          </p:nvPr>
        </p:nvSpPr>
        <p:spPr>
          <a:xfrm>
            <a:off x="5543550" y="1585560"/>
            <a:ext cx="1600200" cy="2133600"/>
          </a:xfrm>
        </p:spPr>
        <p:txBody>
          <a:bodyPr/>
          <a:lstStyle/>
          <a:p>
            <a:r>
              <a:rPr lang="en-US" dirty="0"/>
              <a:t>Click icon to add picture</a:t>
            </a:r>
          </a:p>
        </p:txBody>
      </p:sp>
      <p:sp>
        <p:nvSpPr>
          <p:cNvPr id="12" name="Picture Placeholder 7"/>
          <p:cNvSpPr>
            <a:spLocks noGrp="1" noChangeAspect="1"/>
          </p:cNvSpPr>
          <p:nvPr>
            <p:ph type="pic" sz="quarter" idx="18"/>
          </p:nvPr>
        </p:nvSpPr>
        <p:spPr>
          <a:xfrm>
            <a:off x="7315200" y="1585560"/>
            <a:ext cx="1600200" cy="2133600"/>
          </a:xfrm>
        </p:spPr>
        <p:txBody>
          <a:bodyPr/>
          <a:lstStyle/>
          <a:p>
            <a:r>
              <a:rPr lang="en-US" dirty="0"/>
              <a:t>Click icon to add picture</a:t>
            </a:r>
          </a:p>
        </p:txBody>
      </p:sp>
      <p:sp>
        <p:nvSpPr>
          <p:cNvPr id="14" name="Picture Placeholder 7"/>
          <p:cNvSpPr>
            <a:spLocks noGrp="1" noChangeAspect="1"/>
          </p:cNvSpPr>
          <p:nvPr>
            <p:ph type="pic" sz="quarter" idx="20"/>
          </p:nvPr>
        </p:nvSpPr>
        <p:spPr>
          <a:xfrm>
            <a:off x="228600" y="4043480"/>
            <a:ext cx="1600200" cy="2133600"/>
          </a:xfrm>
        </p:spPr>
        <p:txBody>
          <a:bodyPr/>
          <a:lstStyle/>
          <a:p>
            <a:r>
              <a:rPr lang="en-US" dirty="0"/>
              <a:t>Click icon to add picture</a:t>
            </a:r>
          </a:p>
        </p:txBody>
      </p:sp>
      <p:sp>
        <p:nvSpPr>
          <p:cNvPr id="15" name="Picture Placeholder 7"/>
          <p:cNvSpPr>
            <a:spLocks noGrp="1" noChangeAspect="1"/>
          </p:cNvSpPr>
          <p:nvPr>
            <p:ph type="pic" sz="quarter" idx="21"/>
          </p:nvPr>
        </p:nvSpPr>
        <p:spPr>
          <a:xfrm>
            <a:off x="2000250" y="4043480"/>
            <a:ext cx="1600200" cy="2133600"/>
          </a:xfrm>
        </p:spPr>
        <p:txBody>
          <a:bodyPr/>
          <a:lstStyle/>
          <a:p>
            <a:r>
              <a:rPr lang="en-US" dirty="0"/>
              <a:t>Click icon to add picture</a:t>
            </a:r>
          </a:p>
        </p:txBody>
      </p:sp>
      <p:sp>
        <p:nvSpPr>
          <p:cNvPr id="16" name="Picture Placeholder 7"/>
          <p:cNvSpPr>
            <a:spLocks noGrp="1" noChangeAspect="1"/>
          </p:cNvSpPr>
          <p:nvPr>
            <p:ph type="pic" sz="quarter" idx="22"/>
          </p:nvPr>
        </p:nvSpPr>
        <p:spPr>
          <a:xfrm>
            <a:off x="3771900" y="4043480"/>
            <a:ext cx="1600200" cy="2133600"/>
          </a:xfrm>
        </p:spPr>
        <p:txBody>
          <a:bodyPr/>
          <a:lstStyle/>
          <a:p>
            <a:r>
              <a:rPr lang="en-US" dirty="0"/>
              <a:t>Click icon to add picture</a:t>
            </a:r>
          </a:p>
        </p:txBody>
      </p:sp>
      <p:sp>
        <p:nvSpPr>
          <p:cNvPr id="17" name="Picture Placeholder 7"/>
          <p:cNvSpPr>
            <a:spLocks noGrp="1" noChangeAspect="1"/>
          </p:cNvSpPr>
          <p:nvPr>
            <p:ph type="pic" sz="quarter" idx="23"/>
          </p:nvPr>
        </p:nvSpPr>
        <p:spPr>
          <a:xfrm>
            <a:off x="5543550" y="4043480"/>
            <a:ext cx="1600200" cy="2133600"/>
          </a:xfrm>
        </p:spPr>
        <p:txBody>
          <a:bodyPr/>
          <a:lstStyle/>
          <a:p>
            <a:r>
              <a:rPr lang="en-US" dirty="0"/>
              <a:t>Click icon to add picture</a:t>
            </a:r>
          </a:p>
        </p:txBody>
      </p:sp>
      <p:sp>
        <p:nvSpPr>
          <p:cNvPr id="18" name="Picture Placeholder 7"/>
          <p:cNvSpPr>
            <a:spLocks noGrp="1" noChangeAspect="1"/>
          </p:cNvSpPr>
          <p:nvPr>
            <p:ph type="pic" sz="quarter" idx="24"/>
          </p:nvPr>
        </p:nvSpPr>
        <p:spPr>
          <a:xfrm>
            <a:off x="7315200" y="4043480"/>
            <a:ext cx="1600200" cy="2133600"/>
          </a:xfrm>
        </p:spPr>
        <p:txBody>
          <a:bodyPr/>
          <a:lstStyle/>
          <a:p>
            <a:r>
              <a:rPr lang="en-US" dirty="0"/>
              <a:t>Click icon to add picture</a:t>
            </a:r>
          </a:p>
        </p:txBody>
      </p:sp>
      <p:sp>
        <p:nvSpPr>
          <p:cNvPr id="3" name="Title 2"/>
          <p:cNvSpPr>
            <a:spLocks noGrp="1"/>
          </p:cNvSpPr>
          <p:nvPr>
            <p:ph type="title"/>
          </p:nvPr>
        </p:nvSpPr>
        <p:spPr/>
        <p:txBody>
          <a:bodyPr/>
          <a:lstStyle/>
          <a:p>
            <a:r>
              <a:rPr lang="en-US"/>
              <a:t>Click to edit Master title style</a:t>
            </a:r>
          </a:p>
        </p:txBody>
      </p:sp>
      <p:sp>
        <p:nvSpPr>
          <p:cNvPr id="19" name="Text Placeholder 8"/>
          <p:cNvSpPr>
            <a:spLocks noGrp="1"/>
          </p:cNvSpPr>
          <p:nvPr>
            <p:ph type="body" sz="quarter" idx="13"/>
          </p:nvPr>
        </p:nvSpPr>
        <p:spPr>
          <a:xfrm>
            <a:off x="228600" y="1009485"/>
            <a:ext cx="8686800" cy="457200"/>
          </a:xfrm>
        </p:spPr>
        <p:txBody>
          <a:bodyPr anchor="ctr">
            <a:noAutofit/>
          </a:bodyPr>
          <a:lstStyle>
            <a:lvl1pPr marL="0" indent="0">
              <a:buNone/>
              <a:defRPr sz="1600" b="0" i="1"/>
            </a:lvl1pPr>
          </a:lstStyle>
          <a:p>
            <a:pPr lvl="0"/>
            <a:r>
              <a:rPr lang="en-US"/>
              <a:t>Click to edit Master text styles</a:t>
            </a:r>
          </a:p>
        </p:txBody>
      </p:sp>
    </p:spTree>
    <p:extLst>
      <p:ext uri="{BB962C8B-B14F-4D97-AF65-F5344CB8AC3E}">
        <p14:creationId xmlns:p14="http://schemas.microsoft.com/office/powerpoint/2010/main" val="165949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ansactions 6x2 w sub">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228600" y="1881536"/>
            <a:ext cx="1371600" cy="1828800"/>
          </a:xfrm>
        </p:spPr>
        <p:txBody>
          <a:bodyPr/>
          <a:lstStyle/>
          <a:p>
            <a:r>
              <a:rPr lang="en-US" dirty="0"/>
              <a:t>Click icon to add picture</a:t>
            </a:r>
          </a:p>
        </p:txBody>
      </p:sp>
      <p:sp>
        <p:nvSpPr>
          <p:cNvPr id="9" name="Picture Placeholder 7"/>
          <p:cNvSpPr>
            <a:spLocks noGrp="1" noChangeAspect="1"/>
          </p:cNvSpPr>
          <p:nvPr>
            <p:ph type="pic" sz="quarter" idx="15"/>
          </p:nvPr>
        </p:nvSpPr>
        <p:spPr>
          <a:xfrm>
            <a:off x="1691640" y="1881536"/>
            <a:ext cx="1371600" cy="1828800"/>
          </a:xfrm>
        </p:spPr>
        <p:txBody>
          <a:bodyPr/>
          <a:lstStyle/>
          <a:p>
            <a:r>
              <a:rPr lang="en-US" dirty="0"/>
              <a:t>Click icon to add picture</a:t>
            </a:r>
          </a:p>
        </p:txBody>
      </p:sp>
      <p:sp>
        <p:nvSpPr>
          <p:cNvPr id="10" name="Picture Placeholder 7"/>
          <p:cNvSpPr>
            <a:spLocks noGrp="1" noChangeAspect="1"/>
          </p:cNvSpPr>
          <p:nvPr>
            <p:ph type="pic" sz="quarter" idx="16"/>
          </p:nvPr>
        </p:nvSpPr>
        <p:spPr>
          <a:xfrm>
            <a:off x="3154680" y="1881536"/>
            <a:ext cx="1371600" cy="1828800"/>
          </a:xfrm>
        </p:spPr>
        <p:txBody>
          <a:bodyPr/>
          <a:lstStyle/>
          <a:p>
            <a:r>
              <a:rPr lang="en-US" dirty="0"/>
              <a:t>Click icon to add picture</a:t>
            </a:r>
          </a:p>
        </p:txBody>
      </p:sp>
      <p:sp>
        <p:nvSpPr>
          <p:cNvPr id="11" name="Picture Placeholder 7"/>
          <p:cNvSpPr>
            <a:spLocks noGrp="1" noChangeAspect="1"/>
          </p:cNvSpPr>
          <p:nvPr>
            <p:ph type="pic" sz="quarter" idx="17"/>
          </p:nvPr>
        </p:nvSpPr>
        <p:spPr>
          <a:xfrm>
            <a:off x="4617720" y="1881536"/>
            <a:ext cx="1371600" cy="1828800"/>
          </a:xfrm>
        </p:spPr>
        <p:txBody>
          <a:bodyPr/>
          <a:lstStyle/>
          <a:p>
            <a:r>
              <a:rPr lang="en-US" dirty="0"/>
              <a:t>Click icon to add picture</a:t>
            </a:r>
          </a:p>
        </p:txBody>
      </p:sp>
      <p:sp>
        <p:nvSpPr>
          <p:cNvPr id="12" name="Picture Placeholder 7"/>
          <p:cNvSpPr>
            <a:spLocks noGrp="1" noChangeAspect="1"/>
          </p:cNvSpPr>
          <p:nvPr>
            <p:ph type="pic" sz="quarter" idx="18"/>
          </p:nvPr>
        </p:nvSpPr>
        <p:spPr>
          <a:xfrm>
            <a:off x="6080760" y="1881536"/>
            <a:ext cx="1371600" cy="1828800"/>
          </a:xfrm>
        </p:spPr>
        <p:txBody>
          <a:bodyPr/>
          <a:lstStyle/>
          <a:p>
            <a:r>
              <a:rPr lang="en-US" dirty="0"/>
              <a:t>Click icon to add picture</a:t>
            </a:r>
          </a:p>
        </p:txBody>
      </p:sp>
      <p:sp>
        <p:nvSpPr>
          <p:cNvPr id="13" name="Picture Placeholder 7"/>
          <p:cNvSpPr>
            <a:spLocks noGrp="1" noChangeAspect="1"/>
          </p:cNvSpPr>
          <p:nvPr>
            <p:ph type="pic" sz="quarter" idx="19"/>
          </p:nvPr>
        </p:nvSpPr>
        <p:spPr>
          <a:xfrm>
            <a:off x="7543800" y="1881536"/>
            <a:ext cx="1371600" cy="1828800"/>
          </a:xfrm>
        </p:spPr>
        <p:txBody>
          <a:bodyPr/>
          <a:lstStyle/>
          <a:p>
            <a:r>
              <a:rPr lang="en-US" dirty="0"/>
              <a:t>Click icon to add picture</a:t>
            </a:r>
          </a:p>
        </p:txBody>
      </p:sp>
      <p:sp>
        <p:nvSpPr>
          <p:cNvPr id="14" name="Picture Placeholder 7"/>
          <p:cNvSpPr>
            <a:spLocks noGrp="1" noChangeAspect="1"/>
          </p:cNvSpPr>
          <p:nvPr>
            <p:ph type="pic" sz="quarter" idx="20"/>
          </p:nvPr>
        </p:nvSpPr>
        <p:spPr>
          <a:xfrm>
            <a:off x="228600" y="4109026"/>
            <a:ext cx="1371600" cy="1828800"/>
          </a:xfrm>
        </p:spPr>
        <p:txBody>
          <a:bodyPr/>
          <a:lstStyle/>
          <a:p>
            <a:r>
              <a:rPr lang="en-US" dirty="0"/>
              <a:t>Click icon to add picture</a:t>
            </a:r>
          </a:p>
        </p:txBody>
      </p:sp>
      <p:sp>
        <p:nvSpPr>
          <p:cNvPr id="15" name="Picture Placeholder 7"/>
          <p:cNvSpPr>
            <a:spLocks noGrp="1" noChangeAspect="1"/>
          </p:cNvSpPr>
          <p:nvPr>
            <p:ph type="pic" sz="quarter" idx="21"/>
          </p:nvPr>
        </p:nvSpPr>
        <p:spPr>
          <a:xfrm>
            <a:off x="1691640" y="4109026"/>
            <a:ext cx="1371600" cy="1828800"/>
          </a:xfrm>
        </p:spPr>
        <p:txBody>
          <a:bodyPr/>
          <a:lstStyle/>
          <a:p>
            <a:r>
              <a:rPr lang="en-US" dirty="0"/>
              <a:t>Click icon to add picture</a:t>
            </a:r>
          </a:p>
        </p:txBody>
      </p:sp>
      <p:sp>
        <p:nvSpPr>
          <p:cNvPr id="16" name="Picture Placeholder 7"/>
          <p:cNvSpPr>
            <a:spLocks noGrp="1" noChangeAspect="1"/>
          </p:cNvSpPr>
          <p:nvPr>
            <p:ph type="pic" sz="quarter" idx="22"/>
          </p:nvPr>
        </p:nvSpPr>
        <p:spPr>
          <a:xfrm>
            <a:off x="3154680" y="4109026"/>
            <a:ext cx="1371600" cy="1828800"/>
          </a:xfrm>
        </p:spPr>
        <p:txBody>
          <a:bodyPr/>
          <a:lstStyle/>
          <a:p>
            <a:r>
              <a:rPr lang="en-US" dirty="0"/>
              <a:t>Click icon to add picture</a:t>
            </a:r>
          </a:p>
        </p:txBody>
      </p:sp>
      <p:sp>
        <p:nvSpPr>
          <p:cNvPr id="17" name="Picture Placeholder 7"/>
          <p:cNvSpPr>
            <a:spLocks noGrp="1" noChangeAspect="1"/>
          </p:cNvSpPr>
          <p:nvPr>
            <p:ph type="pic" sz="quarter" idx="23"/>
          </p:nvPr>
        </p:nvSpPr>
        <p:spPr>
          <a:xfrm>
            <a:off x="4617720" y="4109026"/>
            <a:ext cx="1371600" cy="1828800"/>
          </a:xfrm>
        </p:spPr>
        <p:txBody>
          <a:bodyPr/>
          <a:lstStyle/>
          <a:p>
            <a:r>
              <a:rPr lang="en-US" dirty="0"/>
              <a:t>Click icon to add picture</a:t>
            </a:r>
          </a:p>
        </p:txBody>
      </p:sp>
      <p:sp>
        <p:nvSpPr>
          <p:cNvPr id="18" name="Picture Placeholder 7"/>
          <p:cNvSpPr>
            <a:spLocks noGrp="1" noChangeAspect="1"/>
          </p:cNvSpPr>
          <p:nvPr>
            <p:ph type="pic" sz="quarter" idx="24"/>
          </p:nvPr>
        </p:nvSpPr>
        <p:spPr>
          <a:xfrm>
            <a:off x="6080760" y="4109026"/>
            <a:ext cx="1371600" cy="1828800"/>
          </a:xfrm>
        </p:spPr>
        <p:txBody>
          <a:bodyPr/>
          <a:lstStyle/>
          <a:p>
            <a:r>
              <a:rPr lang="en-US" dirty="0"/>
              <a:t>Click icon to add picture</a:t>
            </a:r>
          </a:p>
        </p:txBody>
      </p:sp>
      <p:sp>
        <p:nvSpPr>
          <p:cNvPr id="19" name="Picture Placeholder 7"/>
          <p:cNvSpPr>
            <a:spLocks noGrp="1" noChangeAspect="1"/>
          </p:cNvSpPr>
          <p:nvPr>
            <p:ph type="pic" sz="quarter" idx="25"/>
          </p:nvPr>
        </p:nvSpPr>
        <p:spPr>
          <a:xfrm>
            <a:off x="7543800" y="4109026"/>
            <a:ext cx="1371600" cy="1828800"/>
          </a:xfrm>
        </p:spPr>
        <p:txBody>
          <a:bodyPr/>
          <a:lstStyle/>
          <a:p>
            <a:r>
              <a:rPr lang="en-US" dirty="0"/>
              <a:t>Click icon to add picture</a:t>
            </a:r>
          </a:p>
        </p:txBody>
      </p:sp>
      <p:sp>
        <p:nvSpPr>
          <p:cNvPr id="3" name="Title 2"/>
          <p:cNvSpPr>
            <a:spLocks noGrp="1"/>
          </p:cNvSpPr>
          <p:nvPr>
            <p:ph type="title"/>
          </p:nvPr>
        </p:nvSpPr>
        <p:spPr/>
        <p:txBody>
          <a:bodyPr/>
          <a:lstStyle/>
          <a:p>
            <a:r>
              <a:rPr lang="en-US"/>
              <a:t>Click to edit Master title style</a:t>
            </a:r>
          </a:p>
        </p:txBody>
      </p:sp>
      <p:sp>
        <p:nvSpPr>
          <p:cNvPr id="20" name="Text Placeholder 8"/>
          <p:cNvSpPr>
            <a:spLocks noGrp="1"/>
          </p:cNvSpPr>
          <p:nvPr>
            <p:ph type="body" sz="quarter" idx="13"/>
          </p:nvPr>
        </p:nvSpPr>
        <p:spPr>
          <a:xfrm>
            <a:off x="228600" y="1009485"/>
            <a:ext cx="8686800" cy="457200"/>
          </a:xfrm>
        </p:spPr>
        <p:txBody>
          <a:bodyPr anchor="ctr">
            <a:noAutofit/>
          </a:bodyPr>
          <a:lstStyle>
            <a:lvl1pPr marL="0" indent="0">
              <a:buNone/>
              <a:defRPr sz="1600" b="0" i="1"/>
            </a:lvl1pPr>
          </a:lstStyle>
          <a:p>
            <a:pPr lvl="0"/>
            <a:r>
              <a:rPr lang="en-US"/>
              <a:t>Click to edit Master text styles</a:t>
            </a:r>
          </a:p>
        </p:txBody>
      </p:sp>
    </p:spTree>
    <p:extLst>
      <p:ext uri="{BB962C8B-B14F-4D97-AF65-F5344CB8AC3E}">
        <p14:creationId xmlns:p14="http://schemas.microsoft.com/office/powerpoint/2010/main" val="384246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Box 8"/>
          <p:cNvSpPr txBox="1">
            <a:spLocks noChangeArrowheads="1"/>
          </p:cNvSpPr>
          <p:nvPr/>
        </p:nvSpPr>
        <p:spPr bwMode="auto">
          <a:xfrm>
            <a:off x="228600" y="4888390"/>
            <a:ext cx="8686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900">
                <a:solidFill>
                  <a:srgbClr val="1B1B51"/>
                </a:solidFill>
                <a:latin typeface="Arial" charset="0"/>
              </a:defRPr>
            </a:lvl1pPr>
            <a:lvl2pPr marL="742950" indent="-285750">
              <a:defRPr sz="900">
                <a:solidFill>
                  <a:srgbClr val="1B1B51"/>
                </a:solidFill>
                <a:latin typeface="Arial" charset="0"/>
              </a:defRPr>
            </a:lvl2pPr>
            <a:lvl3pPr marL="1143000" indent="-228600">
              <a:defRPr sz="900">
                <a:solidFill>
                  <a:srgbClr val="1B1B51"/>
                </a:solidFill>
                <a:latin typeface="Arial" charset="0"/>
              </a:defRPr>
            </a:lvl3pPr>
            <a:lvl4pPr marL="1600200" indent="-228600">
              <a:defRPr sz="900">
                <a:solidFill>
                  <a:srgbClr val="1B1B51"/>
                </a:solidFill>
                <a:latin typeface="Arial" charset="0"/>
              </a:defRPr>
            </a:lvl4pPr>
            <a:lvl5pPr marL="2057400" indent="-228600">
              <a:defRPr sz="900">
                <a:solidFill>
                  <a:srgbClr val="1B1B51"/>
                </a:solidFill>
                <a:latin typeface="Arial" charset="0"/>
              </a:defRPr>
            </a:lvl5pPr>
            <a:lvl6pPr marL="2514600" indent="-228600" eaLnBrk="0" fontAlgn="base" hangingPunct="0">
              <a:spcBef>
                <a:spcPct val="0"/>
              </a:spcBef>
              <a:spcAft>
                <a:spcPct val="0"/>
              </a:spcAft>
              <a:defRPr sz="900">
                <a:solidFill>
                  <a:srgbClr val="1B1B51"/>
                </a:solidFill>
                <a:latin typeface="Arial" charset="0"/>
              </a:defRPr>
            </a:lvl6pPr>
            <a:lvl7pPr marL="2971800" indent="-228600" eaLnBrk="0" fontAlgn="base" hangingPunct="0">
              <a:spcBef>
                <a:spcPct val="0"/>
              </a:spcBef>
              <a:spcAft>
                <a:spcPct val="0"/>
              </a:spcAft>
              <a:defRPr sz="900">
                <a:solidFill>
                  <a:srgbClr val="1B1B51"/>
                </a:solidFill>
                <a:latin typeface="Arial" charset="0"/>
              </a:defRPr>
            </a:lvl7pPr>
            <a:lvl8pPr marL="3429000" indent="-228600" eaLnBrk="0" fontAlgn="base" hangingPunct="0">
              <a:spcBef>
                <a:spcPct val="0"/>
              </a:spcBef>
              <a:spcAft>
                <a:spcPct val="0"/>
              </a:spcAft>
              <a:defRPr sz="900">
                <a:solidFill>
                  <a:srgbClr val="1B1B51"/>
                </a:solidFill>
                <a:latin typeface="Arial" charset="0"/>
              </a:defRPr>
            </a:lvl8pPr>
            <a:lvl9pPr marL="3886200" indent="-228600" eaLnBrk="0" fontAlgn="base" hangingPunct="0">
              <a:spcBef>
                <a:spcPct val="0"/>
              </a:spcBef>
              <a:spcAft>
                <a:spcPct val="0"/>
              </a:spcAft>
              <a:defRPr sz="900">
                <a:solidFill>
                  <a:srgbClr val="1B1B51"/>
                </a:solidFill>
                <a:latin typeface="Arial" charset="0"/>
              </a:defRPr>
            </a:lvl9pPr>
          </a:lstStyle>
          <a:p>
            <a:pPr algn="just" eaLnBrk="1" hangingPunct="1">
              <a:spcBef>
                <a:spcPct val="50000"/>
              </a:spcBef>
            </a:pPr>
            <a:r>
              <a:rPr lang="en-US" altLang="en-US" sz="1000" b="1" dirty="0">
                <a:solidFill>
                  <a:schemeClr val="tx1"/>
                </a:solidFill>
              </a:rPr>
              <a:t>DISCLAIMER:</a:t>
            </a:r>
            <a:r>
              <a:rPr lang="en-US" altLang="en-US" sz="1000" dirty="0">
                <a:solidFill>
                  <a:schemeClr val="tx1"/>
                </a:solidFill>
              </a:rPr>
              <a:t> The information provided in this report is for informational purposes only and is not intended to be, nor should it be considered to be, an advertisement or an offer or a solicitation of an offer to buy or sell any securities. The information herein, or upon which opinions have been based, has been obtained from sources believed to be reliable, but no representations, expressed or implied, or guarantees, can be made as to their accuracy, timeliness or completeness. All opinions and information set forth herein are subject to change without notice. Past performance should not be taken as an indication or guarantee of future performance, and no representation or warranty is made regarding future performance.  Before entering into any transaction, you should take steps to ensure that you understand and have made an independent assessment of the appropriateness of the transaction in light of your own objectives and circumstances, including the possible risks and  benefits of entering into such transaction. You should also consider making such independent investigations by discussing the transaction with your professional tax, legal, accounting, and other advisors.</a:t>
            </a:r>
          </a:p>
        </p:txBody>
      </p:sp>
    </p:spTree>
    <p:extLst>
      <p:ext uri="{BB962C8B-B14F-4D97-AF65-F5344CB8AC3E}">
        <p14:creationId xmlns:p14="http://schemas.microsoft.com/office/powerpoint/2010/main" val="207581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p:cNvSpPr/>
          <p:nvPr/>
        </p:nvSpPr>
        <p:spPr>
          <a:xfrm>
            <a:off x="0" y="6445309"/>
            <a:ext cx="9144000" cy="412691"/>
          </a:xfrm>
          <a:prstGeom prst="rect">
            <a:avLst/>
          </a:prstGeom>
          <a:solidFill>
            <a:srgbClr val="18395F"/>
          </a:solidFill>
          <a:ln w="12700">
            <a:miter lim="400000"/>
          </a:ln>
        </p:spPr>
        <p:txBody>
          <a:bodyPr lIns="45719" rIns="45719" anchor="ctr"/>
          <a:lstStyle/>
          <a:p>
            <a:pPr>
              <a:defRPr>
                <a:solidFill>
                  <a:srgbClr val="314465"/>
                </a:solidFill>
              </a:defRPr>
            </a:pPr>
            <a:endParaRPr dirty="0"/>
          </a:p>
        </p:txBody>
      </p:sp>
      <p:sp>
        <p:nvSpPr>
          <p:cNvPr id="10" name="Rectangle 14"/>
          <p:cNvSpPr txBox="1"/>
          <p:nvPr/>
        </p:nvSpPr>
        <p:spPr>
          <a:xfrm>
            <a:off x="245226" y="6558725"/>
            <a:ext cx="1767432" cy="202405"/>
          </a:xfrm>
          <a:prstGeom prst="rect">
            <a:avLst/>
          </a:prstGeom>
          <a:ln w="12700">
            <a:miter lim="400000"/>
          </a:ln>
          <a:extLst>
            <a:ext uri="{C572A759-6A51-4108-AA02-DFA0A04FC94B}">
              <ma14:wrappingTextBoxFlag xmlns:ma14="http://schemas.microsoft.com/office/mac/drawingml/2011/main" xmlns="" val="1"/>
            </a:ext>
          </a:extLst>
        </p:spPr>
        <p:txBody>
          <a:bodyPr wrap="none" lIns="45714" tIns="45714" rIns="45714" bIns="45714" anchor="ctr">
            <a:spAutoFit/>
          </a:bodyPr>
          <a:lstStyle>
            <a:lvl1pPr>
              <a:defRPr sz="800" b="1">
                <a:solidFill>
                  <a:srgbClr val="FFFFFF"/>
                </a:solidFill>
              </a:defRPr>
            </a:lvl1pPr>
          </a:lstStyle>
          <a:p>
            <a:r>
              <a:rPr dirty="0"/>
              <a:t>  CONFIDENTIAL &amp; PROPRIETARY</a:t>
            </a:r>
          </a:p>
        </p:txBody>
      </p:sp>
      <p:pic>
        <p:nvPicPr>
          <p:cNvPr id="11" name="Image" descr="Image"/>
          <p:cNvPicPr>
            <a:picLocks noChangeAspect="1"/>
          </p:cNvPicPr>
          <p:nvPr/>
        </p:nvPicPr>
        <p:blipFill>
          <a:blip r:embed="rId18"/>
          <a:stretch>
            <a:fillRect/>
          </a:stretch>
        </p:blipFill>
        <p:spPr>
          <a:xfrm>
            <a:off x="7952681" y="6533684"/>
            <a:ext cx="946933" cy="252488"/>
          </a:xfrm>
          <a:prstGeom prst="rect">
            <a:avLst/>
          </a:prstGeom>
          <a:ln w="12700">
            <a:miter lim="400000"/>
          </a:ln>
        </p:spPr>
      </p:pic>
      <p:pic>
        <p:nvPicPr>
          <p:cNvPr id="12" name="Image" descr="Image"/>
          <p:cNvPicPr>
            <a:picLocks noChangeAspect="1"/>
          </p:cNvPicPr>
          <p:nvPr/>
        </p:nvPicPr>
        <p:blipFill>
          <a:blip r:embed="rId19">
            <a:alphaModFix amt="95296"/>
          </a:blip>
          <a:stretch>
            <a:fillRect/>
          </a:stretch>
        </p:blipFill>
        <p:spPr>
          <a:xfrm>
            <a:off x="-1" y="0"/>
            <a:ext cx="9144001" cy="1012373"/>
          </a:xfrm>
          <a:prstGeom prst="rect">
            <a:avLst/>
          </a:prstGeom>
          <a:ln w="12700">
            <a:miter lim="400000"/>
          </a:ln>
        </p:spPr>
      </p:pic>
      <p:sp>
        <p:nvSpPr>
          <p:cNvPr id="3" name="Text Placeholder 2"/>
          <p:cNvSpPr>
            <a:spLocks noGrp="1"/>
          </p:cNvSpPr>
          <p:nvPr>
            <p:ph type="body" idx="1"/>
          </p:nvPr>
        </p:nvSpPr>
        <p:spPr>
          <a:xfrm>
            <a:off x="228600" y="1124699"/>
            <a:ext cx="8686800" cy="5184675"/>
          </a:xfrm>
          <a:prstGeom prst="rect">
            <a:avLst/>
          </a:prstGeom>
        </p:spPr>
        <p:txBody>
          <a:bodyPr vert="horz" lIns="91429" tIns="45720" rIns="91429" bIns="457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28600" y="163286"/>
            <a:ext cx="8686800" cy="685800"/>
          </a:xfrm>
          <a:prstGeom prst="rect">
            <a:avLst/>
          </a:prstGeom>
          <a:ln>
            <a:noFill/>
          </a:ln>
        </p:spPr>
        <p:txBody>
          <a:bodyPr vert="horz" lIns="91429" tIns="45714" rIns="91429" bIns="45714" rtlCol="0" anchor="ctr">
            <a:normAutofit/>
          </a:bodyPr>
          <a:lstStyle/>
          <a:p>
            <a:r>
              <a:rPr lang="en-US"/>
              <a:t>Click to edit Master title style</a:t>
            </a:r>
          </a:p>
        </p:txBody>
      </p:sp>
      <p:sp>
        <p:nvSpPr>
          <p:cNvPr id="9" name="Slide Number Placeholder 7"/>
          <p:cNvSpPr txBox="1">
            <a:spLocks/>
          </p:cNvSpPr>
          <p:nvPr/>
        </p:nvSpPr>
        <p:spPr>
          <a:xfrm>
            <a:off x="3657600" y="6469091"/>
            <a:ext cx="1828800" cy="365125"/>
          </a:xfrm>
          <a:prstGeom prst="rect">
            <a:avLst/>
          </a:prstGeom>
        </p:spPr>
        <p:txBody>
          <a:bodyPr vert="horz" lIns="91429" tIns="45714" rIns="91429" bIns="45714" rtlCol="0" anchor="ct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146" algn="l" rtl="0" eaLnBrk="0" fontAlgn="base" hangingPunct="0">
              <a:spcBef>
                <a:spcPct val="0"/>
              </a:spcBef>
              <a:spcAft>
                <a:spcPct val="0"/>
              </a:spcAft>
              <a:defRPr sz="900" kern="1200">
                <a:solidFill>
                  <a:srgbClr val="1B1B51"/>
                </a:solidFill>
                <a:latin typeface="Arial" charset="0"/>
                <a:ea typeface="+mn-ea"/>
                <a:cs typeface="+mn-cs"/>
              </a:defRPr>
            </a:lvl2pPr>
            <a:lvl3pPr marL="914293" algn="l" rtl="0" eaLnBrk="0" fontAlgn="base" hangingPunct="0">
              <a:spcBef>
                <a:spcPct val="0"/>
              </a:spcBef>
              <a:spcAft>
                <a:spcPct val="0"/>
              </a:spcAft>
              <a:defRPr sz="900" kern="1200">
                <a:solidFill>
                  <a:srgbClr val="1B1B51"/>
                </a:solidFill>
                <a:latin typeface="Arial" charset="0"/>
                <a:ea typeface="+mn-ea"/>
                <a:cs typeface="+mn-cs"/>
              </a:defRPr>
            </a:lvl3pPr>
            <a:lvl4pPr marL="1371440" algn="l" rtl="0" eaLnBrk="0" fontAlgn="base" hangingPunct="0">
              <a:spcBef>
                <a:spcPct val="0"/>
              </a:spcBef>
              <a:spcAft>
                <a:spcPct val="0"/>
              </a:spcAft>
              <a:defRPr sz="900" kern="1200">
                <a:solidFill>
                  <a:srgbClr val="1B1B51"/>
                </a:solidFill>
                <a:latin typeface="Arial" charset="0"/>
                <a:ea typeface="+mn-ea"/>
                <a:cs typeface="+mn-cs"/>
              </a:defRPr>
            </a:lvl4pPr>
            <a:lvl5pPr marL="1828586" algn="l" rtl="0" eaLnBrk="0" fontAlgn="base" hangingPunct="0">
              <a:spcBef>
                <a:spcPct val="0"/>
              </a:spcBef>
              <a:spcAft>
                <a:spcPct val="0"/>
              </a:spcAft>
              <a:defRPr sz="900" kern="1200">
                <a:solidFill>
                  <a:srgbClr val="1B1B51"/>
                </a:solidFill>
                <a:latin typeface="Arial" charset="0"/>
                <a:ea typeface="+mn-ea"/>
                <a:cs typeface="+mn-cs"/>
              </a:defRPr>
            </a:lvl5pPr>
            <a:lvl6pPr marL="2285733" algn="l" defTabSz="914293" rtl="0" eaLnBrk="1" latinLnBrk="0" hangingPunct="1">
              <a:defRPr sz="900" kern="1200">
                <a:solidFill>
                  <a:srgbClr val="1B1B51"/>
                </a:solidFill>
                <a:latin typeface="Arial" charset="0"/>
                <a:ea typeface="+mn-ea"/>
                <a:cs typeface="+mn-cs"/>
              </a:defRPr>
            </a:lvl6pPr>
            <a:lvl7pPr marL="2742879" algn="l" defTabSz="914293" rtl="0" eaLnBrk="1" latinLnBrk="0" hangingPunct="1">
              <a:defRPr sz="900" kern="1200">
                <a:solidFill>
                  <a:srgbClr val="1B1B51"/>
                </a:solidFill>
                <a:latin typeface="Arial" charset="0"/>
                <a:ea typeface="+mn-ea"/>
                <a:cs typeface="+mn-cs"/>
              </a:defRPr>
            </a:lvl7pPr>
            <a:lvl8pPr marL="3200026" algn="l" defTabSz="914293" rtl="0" eaLnBrk="1" latinLnBrk="0" hangingPunct="1">
              <a:defRPr sz="900" kern="1200">
                <a:solidFill>
                  <a:srgbClr val="1B1B51"/>
                </a:solidFill>
                <a:latin typeface="Arial" charset="0"/>
                <a:ea typeface="+mn-ea"/>
                <a:cs typeface="+mn-cs"/>
              </a:defRPr>
            </a:lvl8pPr>
            <a:lvl9pPr marL="3657172" algn="l" defTabSz="914293" rtl="0" eaLnBrk="1" latinLnBrk="0" hangingPunct="1">
              <a:defRPr sz="900" kern="1200">
                <a:solidFill>
                  <a:srgbClr val="1B1B51"/>
                </a:solidFill>
                <a:latin typeface="Arial" charset="0"/>
                <a:ea typeface="+mn-ea"/>
                <a:cs typeface="+mn-cs"/>
              </a:defRPr>
            </a:lvl9pPr>
          </a:lstStyle>
          <a:p>
            <a:pPr algn="ctr"/>
            <a:fld id="{067E9D7F-6B64-4626-920B-391C85B0B26A}"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951110223"/>
      </p:ext>
    </p:extLst>
  </p:cSld>
  <p:clrMap bg1="lt1" tx1="dk1" bg2="lt2" tx2="dk2" accent1="accent1" accent2="accent2" accent3="accent3" accent4="accent4" accent5="accent5" accent6="accent6" hlink="hlink" folHlink="folHlink"/>
  <p:sldLayoutIdLst>
    <p:sldLayoutId id="2147484371"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 id="2147484385" r:id="rId13"/>
    <p:sldLayoutId id="2147484386" r:id="rId14"/>
    <p:sldLayoutId id="2147484387" r:id="rId15"/>
    <p:sldLayoutId id="2147484389" r:id="rId16"/>
  </p:sldLayoutIdLst>
  <p:hf sldNum="0" hdr="0" dt="0"/>
  <p:txStyles>
    <p:titleStyle>
      <a:lvl1pPr algn="l" defTabSz="914293" rtl="0" eaLnBrk="1" latinLnBrk="0" hangingPunct="1">
        <a:spcBef>
          <a:spcPct val="0"/>
        </a:spcBef>
        <a:buNone/>
        <a:defRPr sz="2600" b="0" kern="1200">
          <a:solidFill>
            <a:schemeClr val="bg1"/>
          </a:solidFill>
          <a:latin typeface="+mj-lt"/>
          <a:ea typeface="+mj-ea"/>
          <a:cs typeface="Arial" panose="020B0604020202020204" pitchFamily="34" charset="0"/>
        </a:defRPr>
      </a:lvl1pPr>
    </p:titleStyle>
    <p:bodyStyle>
      <a:lvl1pPr marL="171450" indent="-171450" algn="l" defTabSz="914293" rtl="0" eaLnBrk="1" latinLnBrk="0" hangingPunct="1">
        <a:lnSpc>
          <a:spcPct val="114000"/>
        </a:lnSpc>
        <a:spcBef>
          <a:spcPts val="1200"/>
        </a:spcBef>
        <a:buFont typeface="Wingdings" panose="05000000000000000000" pitchFamily="2" charset="2"/>
        <a:buChar char="§"/>
        <a:defRPr sz="1200" b="1" kern="1200">
          <a:solidFill>
            <a:schemeClr val="tx1"/>
          </a:solidFill>
          <a:latin typeface="Arial" panose="020B0604020202020204" pitchFamily="34" charset="0"/>
          <a:ea typeface="+mn-ea"/>
          <a:cs typeface="Arial" panose="020B0604020202020204" pitchFamily="34" charset="0"/>
        </a:defRPr>
      </a:lvl1pPr>
      <a:lvl2pPr marL="460375" indent="-231775" algn="l" defTabSz="914293" rtl="0" eaLnBrk="1" latinLnBrk="0" hangingPunct="1">
        <a:lnSpc>
          <a:spcPct val="114000"/>
        </a:lnSpc>
        <a:spcBef>
          <a:spcPct val="20000"/>
        </a:spcBef>
        <a:buFont typeface="Wingdings" panose="05000000000000000000" pitchFamily="2" charset="2"/>
        <a:buChar char="§"/>
        <a:defRPr sz="1100" kern="1200">
          <a:solidFill>
            <a:schemeClr val="tx1"/>
          </a:solidFill>
          <a:latin typeface="Arial" panose="020B0604020202020204" pitchFamily="34" charset="0"/>
          <a:ea typeface="+mn-ea"/>
          <a:cs typeface="Arial" panose="020B0604020202020204" pitchFamily="34" charset="0"/>
        </a:defRPr>
      </a:lvl2pPr>
      <a:lvl3pPr marL="684213" indent="-227013" algn="l" defTabSz="914293" rtl="0" eaLnBrk="1" latinLnBrk="0" hangingPunct="1">
        <a:lnSpc>
          <a:spcPct val="114000"/>
        </a:lnSpc>
        <a:spcBef>
          <a:spcPct val="200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912813" indent="-227013" algn="l" defTabSz="914293" rtl="0" eaLnBrk="1" latinLnBrk="0" hangingPunct="1">
        <a:lnSpc>
          <a:spcPct val="114000"/>
        </a:lnSpc>
        <a:spcBef>
          <a:spcPct val="20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141413" indent="-227013" algn="l" defTabSz="914293" rtl="0" eaLnBrk="1" latinLnBrk="0" hangingPunct="1">
        <a:lnSpc>
          <a:spcPct val="114000"/>
        </a:lnSpc>
        <a:spcBef>
          <a:spcPct val="20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40000"/>
            <a:lumOff val="60000"/>
            <a:alpha val="91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731520"/>
            <a:ext cx="8686800" cy="5486400"/>
          </a:xfrm>
          <a:prstGeom prst="rect">
            <a:avLst/>
          </a:prstGeom>
        </p:spPr>
        <p:txBody>
          <a:bodyPr vert="horz" lIns="91429" tIns="45720"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228600" y="228600"/>
            <a:ext cx="8686800" cy="457200"/>
          </a:xfrm>
          <a:prstGeom prst="rect">
            <a:avLst/>
          </a:prstGeom>
          <a:ln>
            <a:noFill/>
          </a:ln>
        </p:spPr>
        <p:txBody>
          <a:bodyPr vert="horz" lIns="91429" tIns="45714" rIns="91429" bIns="45714" rtlCol="0" anchor="ctr">
            <a:normAutofit/>
          </a:bodyPr>
          <a:lstStyle/>
          <a:p>
            <a:r>
              <a:rPr lang="en-US"/>
              <a:t>Click to edit Master title style</a:t>
            </a:r>
          </a:p>
        </p:txBody>
      </p:sp>
      <p:sp>
        <p:nvSpPr>
          <p:cNvPr id="16" name="Rectangle 15"/>
          <p:cNvSpPr/>
          <p:nvPr/>
        </p:nvSpPr>
        <p:spPr>
          <a:xfrm>
            <a:off x="3200400" y="6355715"/>
            <a:ext cx="2743200" cy="36576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dirty="0">
                <a:solidFill>
                  <a:schemeClr val="tx1"/>
                </a:solidFill>
              </a:rPr>
              <a:t>Confidential &amp; Proprietary</a:t>
            </a:r>
          </a:p>
        </p:txBody>
      </p:sp>
      <p:pic>
        <p:nvPicPr>
          <p:cNvPr id="18" name="Picture 2" descr="L:\Larry\oberon logo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8600" y="6355715"/>
            <a:ext cx="1332412" cy="36576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28600" y="685800"/>
            <a:ext cx="8686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7"/>
          <p:cNvSpPr txBox="1">
            <a:spLocks/>
          </p:cNvSpPr>
          <p:nvPr/>
        </p:nvSpPr>
        <p:spPr>
          <a:xfrm>
            <a:off x="7086600" y="6356350"/>
            <a:ext cx="1828800" cy="365125"/>
          </a:xfrm>
          <a:prstGeom prst="rect">
            <a:avLst/>
          </a:prstGeom>
        </p:spPr>
        <p:txBody>
          <a:bodyPr vert="horz" lIns="91429" tIns="45714" rIns="91429" bIns="45714" rtlCol="0" anchor="b"/>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146" algn="l" rtl="0" eaLnBrk="0" fontAlgn="base" hangingPunct="0">
              <a:spcBef>
                <a:spcPct val="0"/>
              </a:spcBef>
              <a:spcAft>
                <a:spcPct val="0"/>
              </a:spcAft>
              <a:defRPr sz="900" kern="1200">
                <a:solidFill>
                  <a:srgbClr val="1B1B51"/>
                </a:solidFill>
                <a:latin typeface="Arial" charset="0"/>
                <a:ea typeface="+mn-ea"/>
                <a:cs typeface="+mn-cs"/>
              </a:defRPr>
            </a:lvl2pPr>
            <a:lvl3pPr marL="914293" algn="l" rtl="0" eaLnBrk="0" fontAlgn="base" hangingPunct="0">
              <a:spcBef>
                <a:spcPct val="0"/>
              </a:spcBef>
              <a:spcAft>
                <a:spcPct val="0"/>
              </a:spcAft>
              <a:defRPr sz="900" kern="1200">
                <a:solidFill>
                  <a:srgbClr val="1B1B51"/>
                </a:solidFill>
                <a:latin typeface="Arial" charset="0"/>
                <a:ea typeface="+mn-ea"/>
                <a:cs typeface="+mn-cs"/>
              </a:defRPr>
            </a:lvl3pPr>
            <a:lvl4pPr marL="1371440" algn="l" rtl="0" eaLnBrk="0" fontAlgn="base" hangingPunct="0">
              <a:spcBef>
                <a:spcPct val="0"/>
              </a:spcBef>
              <a:spcAft>
                <a:spcPct val="0"/>
              </a:spcAft>
              <a:defRPr sz="900" kern="1200">
                <a:solidFill>
                  <a:srgbClr val="1B1B51"/>
                </a:solidFill>
                <a:latin typeface="Arial" charset="0"/>
                <a:ea typeface="+mn-ea"/>
                <a:cs typeface="+mn-cs"/>
              </a:defRPr>
            </a:lvl4pPr>
            <a:lvl5pPr marL="1828586" algn="l" rtl="0" eaLnBrk="0" fontAlgn="base" hangingPunct="0">
              <a:spcBef>
                <a:spcPct val="0"/>
              </a:spcBef>
              <a:spcAft>
                <a:spcPct val="0"/>
              </a:spcAft>
              <a:defRPr sz="900" kern="1200">
                <a:solidFill>
                  <a:srgbClr val="1B1B51"/>
                </a:solidFill>
                <a:latin typeface="Arial" charset="0"/>
                <a:ea typeface="+mn-ea"/>
                <a:cs typeface="+mn-cs"/>
              </a:defRPr>
            </a:lvl5pPr>
            <a:lvl6pPr marL="2285733" algn="l" defTabSz="914293" rtl="0" eaLnBrk="1" latinLnBrk="0" hangingPunct="1">
              <a:defRPr sz="900" kern="1200">
                <a:solidFill>
                  <a:srgbClr val="1B1B51"/>
                </a:solidFill>
                <a:latin typeface="Arial" charset="0"/>
                <a:ea typeface="+mn-ea"/>
                <a:cs typeface="+mn-cs"/>
              </a:defRPr>
            </a:lvl6pPr>
            <a:lvl7pPr marL="2742879" algn="l" defTabSz="914293" rtl="0" eaLnBrk="1" latinLnBrk="0" hangingPunct="1">
              <a:defRPr sz="900" kern="1200">
                <a:solidFill>
                  <a:srgbClr val="1B1B51"/>
                </a:solidFill>
                <a:latin typeface="Arial" charset="0"/>
                <a:ea typeface="+mn-ea"/>
                <a:cs typeface="+mn-cs"/>
              </a:defRPr>
            </a:lvl7pPr>
            <a:lvl8pPr marL="3200026" algn="l" defTabSz="914293" rtl="0" eaLnBrk="1" latinLnBrk="0" hangingPunct="1">
              <a:defRPr sz="900" kern="1200">
                <a:solidFill>
                  <a:srgbClr val="1B1B51"/>
                </a:solidFill>
                <a:latin typeface="Arial" charset="0"/>
                <a:ea typeface="+mn-ea"/>
                <a:cs typeface="+mn-cs"/>
              </a:defRPr>
            </a:lvl8pPr>
            <a:lvl9pPr marL="3657172" algn="l" defTabSz="914293" rtl="0" eaLnBrk="1" latinLnBrk="0" hangingPunct="1">
              <a:defRPr sz="900" kern="1200">
                <a:solidFill>
                  <a:srgbClr val="1B1B51"/>
                </a:solidFill>
                <a:latin typeface="Arial" charset="0"/>
                <a:ea typeface="+mn-ea"/>
                <a:cs typeface="+mn-cs"/>
              </a:defRPr>
            </a:lvl9pPr>
          </a:lstStyle>
          <a:p>
            <a:fld id="{067E9D7F-6B64-4626-920B-391C85B0B26A}" type="slidenum">
              <a:rPr lang="en-US" smtClean="0"/>
              <a:pPr/>
              <a:t>‹#›</a:t>
            </a:fld>
            <a:endParaRPr lang="en-US" dirty="0"/>
          </a:p>
        </p:txBody>
      </p:sp>
    </p:spTree>
    <p:extLst>
      <p:ext uri="{BB962C8B-B14F-4D97-AF65-F5344CB8AC3E}">
        <p14:creationId xmlns:p14="http://schemas.microsoft.com/office/powerpoint/2010/main" val="2519504472"/>
      </p:ext>
    </p:extLst>
  </p:cSld>
  <p:clrMap bg1="lt1" tx1="dk1" bg2="lt2" tx2="dk2" accent1="accent1" accent2="accent2" accent3="accent3" accent4="accent4" accent5="accent5" accent6="accent6" hlink="hlink" folHlink="folHlink"/>
  <p:sldLayoutIdLst>
    <p:sldLayoutId id="2147484388" r:id="rId1"/>
    <p:sldLayoutId id="2147484325" r:id="rId2"/>
    <p:sldLayoutId id="2147484324" r:id="rId3"/>
    <p:sldLayoutId id="2147484328" r:id="rId4"/>
    <p:sldLayoutId id="2147484322" r:id="rId5"/>
    <p:sldLayoutId id="2147484329" r:id="rId6"/>
    <p:sldLayoutId id="2147484368" r:id="rId7"/>
    <p:sldLayoutId id="2147484338" r:id="rId8"/>
    <p:sldLayoutId id="2147484327" r:id="rId9"/>
    <p:sldLayoutId id="2147484330" r:id="rId10"/>
    <p:sldLayoutId id="2147484331" r:id="rId11"/>
    <p:sldLayoutId id="2147484332" r:id="rId12"/>
    <p:sldLayoutId id="2147484326" r:id="rId13"/>
    <p:sldLayoutId id="2147484333" r:id="rId14"/>
    <p:sldLayoutId id="2147484335" r:id="rId15"/>
    <p:sldLayoutId id="2147484334" r:id="rId16"/>
    <p:sldLayoutId id="2147484336" r:id="rId17"/>
  </p:sldLayoutIdLst>
  <p:hf sldNum="0" hdr="0" dt="0"/>
  <p:txStyles>
    <p:titleStyle>
      <a:lvl1pPr algn="l" defTabSz="914293" rtl="0" eaLnBrk="1" latinLnBrk="0" hangingPunct="1">
        <a:spcBef>
          <a:spcPct val="0"/>
        </a:spcBef>
        <a:buNone/>
        <a:defRPr sz="20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914293" rtl="0" eaLnBrk="1" latinLnBrk="0" hangingPunct="1">
        <a:lnSpc>
          <a:spcPct val="114000"/>
        </a:lnSpc>
        <a:spcBef>
          <a:spcPts val="1200"/>
        </a:spcBef>
        <a:buFont typeface="Wingdings" panose="05000000000000000000" pitchFamily="2" charset="2"/>
        <a:buChar char="§"/>
        <a:defRPr sz="1200" b="1" kern="1200">
          <a:solidFill>
            <a:schemeClr val="tx1"/>
          </a:solidFill>
          <a:latin typeface="Arial" panose="020B0604020202020204" pitchFamily="34" charset="0"/>
          <a:ea typeface="+mn-ea"/>
          <a:cs typeface="Arial" panose="020B0604020202020204" pitchFamily="34" charset="0"/>
        </a:defRPr>
      </a:lvl1pPr>
      <a:lvl2pPr marL="460375" indent="-231775" algn="l" defTabSz="914293" rtl="0" eaLnBrk="1" latinLnBrk="0" hangingPunct="1">
        <a:lnSpc>
          <a:spcPct val="114000"/>
        </a:lnSpc>
        <a:spcBef>
          <a:spcPct val="20000"/>
        </a:spcBef>
        <a:buFont typeface="Wingdings" panose="05000000000000000000" pitchFamily="2" charset="2"/>
        <a:buChar char="§"/>
        <a:defRPr sz="1100" kern="1200">
          <a:solidFill>
            <a:schemeClr val="tx1"/>
          </a:solidFill>
          <a:latin typeface="Arial" panose="020B0604020202020204" pitchFamily="34" charset="0"/>
          <a:ea typeface="+mn-ea"/>
          <a:cs typeface="Arial" panose="020B0604020202020204" pitchFamily="34" charset="0"/>
        </a:defRPr>
      </a:lvl2pPr>
      <a:lvl3pPr marL="684213" indent="-227013" algn="l" defTabSz="914293" rtl="0" eaLnBrk="1" latinLnBrk="0" hangingPunct="1">
        <a:lnSpc>
          <a:spcPct val="114000"/>
        </a:lnSpc>
        <a:spcBef>
          <a:spcPct val="200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912813" indent="-227013" algn="l" defTabSz="914293" rtl="0" eaLnBrk="1" latinLnBrk="0" hangingPunct="1">
        <a:lnSpc>
          <a:spcPct val="114000"/>
        </a:lnSpc>
        <a:spcBef>
          <a:spcPct val="20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141413" indent="-227013" algn="l" defTabSz="914293" rtl="0" eaLnBrk="1" latinLnBrk="0" hangingPunct="1">
        <a:lnSpc>
          <a:spcPct val="114000"/>
        </a:lnSpc>
        <a:spcBef>
          <a:spcPct val="20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grafman@oberonsecuriti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Ey75Xw_ikq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4A19-67C1-49B6-B539-9899570F87CF}"/>
              </a:ext>
            </a:extLst>
          </p:cNvPr>
          <p:cNvSpPr>
            <a:spLocks noGrp="1"/>
          </p:cNvSpPr>
          <p:nvPr>
            <p:ph type="ctrTitle"/>
          </p:nvPr>
        </p:nvSpPr>
        <p:spPr>
          <a:xfrm>
            <a:off x="238538" y="3565012"/>
            <a:ext cx="8454911" cy="874899"/>
          </a:xfrm>
        </p:spPr>
        <p:txBody>
          <a:bodyPr>
            <a:normAutofit fontScale="90000"/>
          </a:bodyPr>
          <a:lstStyle/>
          <a:p>
            <a:r>
              <a:rPr lang="en-US" sz="2800" b="1" dirty="0">
                <a:cs typeface="Arial"/>
              </a:rPr>
              <a:t>Artificial Intelligence (AI), Intellectual Property (IP) and Oberon Bankers (YOU)	</a:t>
            </a:r>
          </a:p>
        </p:txBody>
      </p:sp>
      <p:sp>
        <p:nvSpPr>
          <p:cNvPr id="3" name="Text Placeholder 2">
            <a:extLst>
              <a:ext uri="{FF2B5EF4-FFF2-40B4-BE49-F238E27FC236}">
                <a16:creationId xmlns:a16="http://schemas.microsoft.com/office/drawing/2014/main" id="{F3EF6CD3-E646-4744-9AE9-7286237855DE}"/>
              </a:ext>
            </a:extLst>
          </p:cNvPr>
          <p:cNvSpPr>
            <a:spLocks noGrp="1"/>
          </p:cNvSpPr>
          <p:nvPr>
            <p:ph type="body" sz="quarter" idx="13"/>
          </p:nvPr>
        </p:nvSpPr>
        <p:spPr>
          <a:xfrm>
            <a:off x="0" y="5236923"/>
            <a:ext cx="8693450" cy="457200"/>
          </a:xfrm>
        </p:spPr>
        <p:txBody>
          <a:bodyPr/>
          <a:lstStyle/>
          <a:p>
            <a:pPr>
              <a:spcBef>
                <a:spcPts val="0"/>
              </a:spcBef>
            </a:pPr>
            <a:r>
              <a:rPr lang="en-US" sz="1800" b="1" dirty="0">
                <a:solidFill>
                  <a:schemeClr val="tx2"/>
                </a:solidFill>
                <a:cs typeface="Arial"/>
              </a:rPr>
              <a:t>Allan Grafman  </a:t>
            </a:r>
            <a:r>
              <a:rPr lang="en-US" sz="1800" b="1" dirty="0">
                <a:solidFill>
                  <a:schemeClr val="tx2"/>
                </a:solidFill>
                <a:cs typeface="Arial"/>
                <a:hlinkClick r:id="rId3"/>
              </a:rPr>
              <a:t>agrafman@oberonsecurities.com</a:t>
            </a:r>
            <a:r>
              <a:rPr lang="en-US" sz="1800" b="1" dirty="0">
                <a:solidFill>
                  <a:schemeClr val="tx2"/>
                </a:solidFill>
                <a:cs typeface="Arial"/>
              </a:rPr>
              <a:t>  917-806-6373 </a:t>
            </a:r>
          </a:p>
        </p:txBody>
      </p:sp>
      <p:sp>
        <p:nvSpPr>
          <p:cNvPr id="4" name="TextBox 3">
            <a:extLst>
              <a:ext uri="{FF2B5EF4-FFF2-40B4-BE49-F238E27FC236}">
                <a16:creationId xmlns:a16="http://schemas.microsoft.com/office/drawing/2014/main" id="{7E9DF459-3CDA-4C5A-B59E-AE4C14402F57}"/>
              </a:ext>
            </a:extLst>
          </p:cNvPr>
          <p:cNvSpPr txBox="1"/>
          <p:nvPr/>
        </p:nvSpPr>
        <p:spPr>
          <a:xfrm>
            <a:off x="705098" y="4439911"/>
            <a:ext cx="1691872" cy="307777"/>
          </a:xfrm>
          <a:prstGeom prst="rect">
            <a:avLst/>
          </a:prstGeom>
          <a:noFill/>
        </p:spPr>
        <p:txBody>
          <a:bodyPr wrap="square" lIns="91440" tIns="45720" rIns="91440" bIns="45720" rtlCol="0" anchor="t">
            <a:spAutoFit/>
          </a:bodyPr>
          <a:lstStyle/>
          <a:p>
            <a:r>
              <a:rPr lang="en-US" sz="1400" dirty="0">
                <a:solidFill>
                  <a:schemeClr val="tx2"/>
                </a:solidFill>
                <a:latin typeface="Arial"/>
                <a:cs typeface="Arial"/>
              </a:rPr>
              <a:t>November 2023</a:t>
            </a:r>
          </a:p>
        </p:txBody>
      </p:sp>
      <p:sp>
        <p:nvSpPr>
          <p:cNvPr id="5" name="Title 1">
            <a:extLst>
              <a:ext uri="{FF2B5EF4-FFF2-40B4-BE49-F238E27FC236}">
                <a16:creationId xmlns:a16="http://schemas.microsoft.com/office/drawing/2014/main" id="{AEB54A19-67C1-49B6-B539-9899570F87CF}"/>
              </a:ext>
            </a:extLst>
          </p:cNvPr>
          <p:cNvSpPr txBox="1">
            <a:spLocks/>
          </p:cNvSpPr>
          <p:nvPr/>
        </p:nvSpPr>
        <p:spPr>
          <a:xfrm>
            <a:off x="1097453" y="4895462"/>
            <a:ext cx="8335871" cy="570060"/>
          </a:xfrm>
          <a:prstGeom prst="rect">
            <a:avLst/>
          </a:prstGeom>
          <a:ln>
            <a:noFill/>
          </a:ln>
        </p:spPr>
        <p:txBody>
          <a:bodyPr vert="horz" lIns="91429" tIns="45714" rIns="91429" bIns="45714" rtlCol="0" anchor="b">
            <a:noAutofit/>
          </a:bodyPr>
          <a:lstStyle>
            <a:lvl1pPr marL="457200" indent="0" algn="l" defTabSz="914293" rtl="0" eaLnBrk="1" latinLnBrk="0" hangingPunct="1">
              <a:spcBef>
                <a:spcPct val="0"/>
              </a:spcBef>
              <a:buNone/>
              <a:defRPr sz="2600" b="0" i="0" kern="1200">
                <a:solidFill>
                  <a:schemeClr val="tx1"/>
                </a:solidFill>
                <a:latin typeface="+mj-lt"/>
                <a:ea typeface="+mj-ea"/>
                <a:cs typeface="Arial" panose="020B0604020202020204" pitchFamily="34" charset="0"/>
              </a:defRPr>
            </a:lvl1pPr>
          </a:lstStyle>
          <a:p>
            <a:pPr fontAlgn="auto">
              <a:spcAft>
                <a:spcPts val="0"/>
              </a:spcAft>
            </a:pPr>
            <a:r>
              <a:rPr lang="en-US" sz="3400" b="1" dirty="0">
                <a:cs typeface="Arial"/>
              </a:rPr>
              <a:t>	</a:t>
            </a:r>
          </a:p>
        </p:txBody>
      </p:sp>
    </p:spTree>
    <p:extLst>
      <p:ext uri="{BB962C8B-B14F-4D97-AF65-F5344CB8AC3E}">
        <p14:creationId xmlns:p14="http://schemas.microsoft.com/office/powerpoint/2010/main" val="207626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A7D51A-C5C0-9328-DCE1-CE895D8EBC7C}"/>
              </a:ext>
            </a:extLst>
          </p:cNvPr>
          <p:cNvSpPr>
            <a:spLocks noGrp="1"/>
          </p:cNvSpPr>
          <p:nvPr>
            <p:ph type="title"/>
          </p:nvPr>
        </p:nvSpPr>
        <p:spPr/>
        <p:txBody>
          <a:bodyPr/>
          <a:lstStyle/>
          <a:p>
            <a:r>
              <a:rPr lang="en-US" dirty="0"/>
              <a:t>This just in…</a:t>
            </a:r>
          </a:p>
        </p:txBody>
      </p:sp>
      <p:sp>
        <p:nvSpPr>
          <p:cNvPr id="2" name="Text Placeholder 1">
            <a:extLst>
              <a:ext uri="{FF2B5EF4-FFF2-40B4-BE49-F238E27FC236}">
                <a16:creationId xmlns:a16="http://schemas.microsoft.com/office/drawing/2014/main" id="{A18B5510-603A-C541-C5A6-CCB6A8259D1D}"/>
              </a:ext>
            </a:extLst>
          </p:cNvPr>
          <p:cNvSpPr>
            <a:spLocks noGrp="1"/>
          </p:cNvSpPr>
          <p:nvPr>
            <p:ph sz="quarter" idx="11"/>
          </p:nvPr>
        </p:nvSpPr>
        <p:spPr/>
        <p:txBody>
          <a:bodyPr>
            <a:normAutofit/>
          </a:bodyPr>
          <a:lstStyle/>
          <a:p>
            <a:r>
              <a:rPr lang="en-US" sz="2400" dirty="0">
                <a:hlinkClick r:id="rId2"/>
              </a:rPr>
              <a:t>https://www.youtube.com/watch?v=Ey75Xw_ikqs</a:t>
            </a:r>
            <a:endParaRPr lang="en-US" sz="2400" dirty="0"/>
          </a:p>
          <a:p>
            <a:endParaRPr lang="en-US" sz="2400" dirty="0"/>
          </a:p>
          <a:p>
            <a:endParaRPr lang="en-US" sz="2400" dirty="0"/>
          </a:p>
          <a:p>
            <a:r>
              <a:rPr lang="en-US" sz="2400" dirty="0">
                <a:hlinkClick r:id="rId2"/>
              </a:rPr>
              <a:t>https://www.youtube.com/watch?v=Ey75Xw_ikqs</a:t>
            </a:r>
            <a:r>
              <a:rPr lang="en-US" sz="2400" dirty="0"/>
              <a:t>  </a:t>
            </a:r>
          </a:p>
        </p:txBody>
      </p:sp>
    </p:spTree>
    <p:extLst>
      <p:ext uri="{BB962C8B-B14F-4D97-AF65-F5344CB8AC3E}">
        <p14:creationId xmlns:p14="http://schemas.microsoft.com/office/powerpoint/2010/main" val="4184849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2CA8-E3E8-E04C-920F-72A642C2A106}"/>
              </a:ext>
            </a:extLst>
          </p:cNvPr>
          <p:cNvSpPr>
            <a:spLocks noGrp="1"/>
          </p:cNvSpPr>
          <p:nvPr>
            <p:ph type="title"/>
          </p:nvPr>
        </p:nvSpPr>
        <p:spPr/>
        <p:txBody>
          <a:bodyPr>
            <a:normAutofit/>
          </a:bodyPr>
          <a:lstStyle/>
          <a:p>
            <a:r>
              <a:rPr lang="en-US" b="1" dirty="0"/>
              <a:t>Topics for Bankers to consider</a:t>
            </a:r>
          </a:p>
        </p:txBody>
      </p:sp>
      <p:sp>
        <p:nvSpPr>
          <p:cNvPr id="3" name="Content Placeholder 2">
            <a:extLst>
              <a:ext uri="{FF2B5EF4-FFF2-40B4-BE49-F238E27FC236}">
                <a16:creationId xmlns:a16="http://schemas.microsoft.com/office/drawing/2014/main" id="{DFA6FC2D-20BC-A150-993D-5E368EE74144}"/>
              </a:ext>
            </a:extLst>
          </p:cNvPr>
          <p:cNvSpPr>
            <a:spLocks noGrp="1"/>
          </p:cNvSpPr>
          <p:nvPr>
            <p:ph sz="quarter" idx="11"/>
          </p:nvPr>
        </p:nvSpPr>
        <p:spPr/>
        <p:txBody>
          <a:bodyPr>
            <a:normAutofit/>
          </a:bodyPr>
          <a:lstStyle/>
          <a:p>
            <a:pPr marL="511175" indent="-571500"/>
            <a:r>
              <a:rPr lang="en-US" sz="2000" dirty="0"/>
              <a:t>“Working with AI”</a:t>
            </a:r>
          </a:p>
          <a:p>
            <a:pPr marL="800100" lvl="1" indent="-571500"/>
            <a:r>
              <a:rPr lang="en-US" sz="1800" dirty="0"/>
              <a:t>or how do I future-proof myself and my professional career?</a:t>
            </a:r>
          </a:p>
          <a:p>
            <a:pPr marL="511175" indent="-571500"/>
            <a:r>
              <a:rPr lang="en-US" sz="2000" dirty="0"/>
              <a:t>“Leadership by Algorithm”</a:t>
            </a:r>
          </a:p>
          <a:p>
            <a:pPr marL="800100" lvl="1" indent="-571500"/>
            <a:r>
              <a:rPr lang="en-US" sz="1800" dirty="0"/>
              <a:t>or how can I be an impactful leader?</a:t>
            </a:r>
          </a:p>
          <a:p>
            <a:pPr marL="511175" indent="-571500"/>
            <a:r>
              <a:rPr lang="en-US" sz="2000" dirty="0"/>
              <a:t>“How the Future Works”</a:t>
            </a:r>
          </a:p>
          <a:p>
            <a:pPr marL="800100" lvl="1" indent="-571500"/>
            <a:r>
              <a:rPr lang="en-US" sz="1800" dirty="0"/>
              <a:t>or how can I improve my team’s performance?</a:t>
            </a:r>
          </a:p>
          <a:p>
            <a:pPr marL="511175" indent="-571500"/>
            <a:r>
              <a:rPr lang="en-US" sz="2000" dirty="0"/>
              <a:t>“Machine Learning of Bias and Fallacies”</a:t>
            </a:r>
          </a:p>
          <a:p>
            <a:pPr marL="800100" lvl="1" indent="-571500"/>
            <a:r>
              <a:rPr lang="en-US" sz="1800" dirty="0"/>
              <a:t>or how to maintain control by human judgement and ethics?</a:t>
            </a:r>
          </a:p>
          <a:p>
            <a:pPr marL="511175" indent="-571500"/>
            <a:r>
              <a:rPr lang="en-US" sz="2000" dirty="0"/>
              <a:t>“Professional Skills”</a:t>
            </a:r>
          </a:p>
          <a:p>
            <a:pPr marL="800100" lvl="1" indent="-571500"/>
            <a:r>
              <a:rPr lang="en-US" sz="1800" dirty="0"/>
              <a:t>or how will the way I learn change?</a:t>
            </a:r>
            <a:endParaRPr lang="en-US" dirty="0"/>
          </a:p>
          <a:p>
            <a:pPr marL="400050" lvl="1">
              <a:buFont typeface="Arial" panose="020B0604020202020204" pitchFamily="34" charset="0"/>
              <a:buChar char="•"/>
            </a:pPr>
            <a:endParaRPr lang="en-US" dirty="0"/>
          </a:p>
          <a:p>
            <a:pPr marL="400050" lvl="1">
              <a:buFont typeface="Arial" panose="020B0604020202020204" pitchFamily="34" charset="0"/>
              <a:buChar char="•"/>
            </a:pPr>
            <a:endParaRPr lang="en-US" dirty="0"/>
          </a:p>
          <a:p>
            <a:pPr marL="400050" lvl="1">
              <a:buFont typeface="Arial" panose="020B0604020202020204" pitchFamily="34" charset="0"/>
              <a:buChar char="•"/>
            </a:pPr>
            <a:endParaRPr lang="en-US" dirty="0"/>
          </a:p>
          <a:p>
            <a:pPr marL="400050" lvl="1">
              <a:buFont typeface="Arial" panose="020B0604020202020204" pitchFamily="34" charset="0"/>
              <a:buChar char="•"/>
            </a:pPr>
            <a:endParaRPr lang="en-US" dirty="0"/>
          </a:p>
          <a:p>
            <a:pPr marL="400050" lvl="1">
              <a:buFont typeface="Arial" panose="020B0604020202020204" pitchFamily="34" charset="0"/>
              <a:buChar char="•"/>
            </a:pPr>
            <a:endParaRPr lang="en-US" dirty="0"/>
          </a:p>
          <a:p>
            <a:pPr marL="400050" lvl="1">
              <a:buFont typeface="Arial" panose="020B0604020202020204" pitchFamily="34" charset="0"/>
              <a:buChar char="•"/>
            </a:pPr>
            <a:endParaRPr lang="en-US" dirty="0"/>
          </a:p>
          <a:p>
            <a:pPr marL="400050" lvl="1">
              <a:buFont typeface="Arial" panose="020B0604020202020204" pitchFamily="34" charset="0"/>
              <a:buChar char="•"/>
            </a:pPr>
            <a:endParaRPr lang="en-US" dirty="0"/>
          </a:p>
          <a:p>
            <a:pPr marL="400050" lvl="1">
              <a:buFont typeface="Arial" panose="020B0604020202020204" pitchFamily="34" charset="0"/>
              <a:buChar char="•"/>
            </a:pPr>
            <a:endParaRPr lang="en-US" dirty="0"/>
          </a:p>
          <a:p>
            <a:pPr marL="400050" lvl="1">
              <a:buFont typeface="Arial" panose="020B0604020202020204" pitchFamily="34" charset="0"/>
              <a:buChar char="•"/>
            </a:pPr>
            <a:endParaRPr lang="en-US" dirty="0"/>
          </a:p>
          <a:p>
            <a:pPr marL="400050" lvl="1" algn="r">
              <a:buFont typeface="Arial" panose="020B0604020202020204" pitchFamily="34" charset="0"/>
              <a:buChar char="•"/>
            </a:pPr>
            <a:endParaRPr lang="en-US" dirty="0"/>
          </a:p>
        </p:txBody>
      </p:sp>
      <p:sp>
        <p:nvSpPr>
          <p:cNvPr id="4" name="TextBox 3"/>
          <p:cNvSpPr txBox="1"/>
          <p:nvPr/>
        </p:nvSpPr>
        <p:spPr>
          <a:xfrm>
            <a:off x="6618854" y="6161338"/>
            <a:ext cx="2523448" cy="246221"/>
          </a:xfrm>
          <a:prstGeom prst="rect">
            <a:avLst/>
          </a:prstGeom>
          <a:noFill/>
        </p:spPr>
        <p:txBody>
          <a:bodyPr wrap="none" rtlCol="0">
            <a:spAutoFit/>
          </a:bodyPr>
          <a:lstStyle/>
          <a:p>
            <a:pPr marL="168275" lvl="1" indent="0" algn="r">
              <a:buNone/>
            </a:pPr>
            <a:r>
              <a:rPr lang="en-US" sz="1000" dirty="0">
                <a:solidFill>
                  <a:schemeClr val="bg1">
                    <a:lumMod val="50000"/>
                  </a:schemeClr>
                </a:solidFill>
              </a:rPr>
              <a:t>Source: various, including GetAbstract</a:t>
            </a:r>
          </a:p>
        </p:txBody>
      </p:sp>
    </p:spTree>
    <p:extLst>
      <p:ext uri="{BB962C8B-B14F-4D97-AF65-F5344CB8AC3E}">
        <p14:creationId xmlns:p14="http://schemas.microsoft.com/office/powerpoint/2010/main" val="5347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 and Intellectual Property (IP)</a:t>
            </a:r>
          </a:p>
        </p:txBody>
      </p:sp>
      <p:sp>
        <p:nvSpPr>
          <p:cNvPr id="3" name="Content Placeholder 2"/>
          <p:cNvSpPr>
            <a:spLocks noGrp="1"/>
          </p:cNvSpPr>
          <p:nvPr>
            <p:ph sz="quarter" idx="11"/>
          </p:nvPr>
        </p:nvSpPr>
        <p:spPr/>
        <p:txBody>
          <a:bodyPr/>
          <a:lstStyle/>
          <a:p>
            <a:r>
              <a:rPr lang="en-US" sz="2400" dirty="0"/>
              <a:t>Your clients have IP</a:t>
            </a:r>
          </a:p>
          <a:p>
            <a:r>
              <a:rPr lang="en-US" sz="2400" dirty="0"/>
              <a:t>Most IP can be protected</a:t>
            </a:r>
          </a:p>
          <a:p>
            <a:r>
              <a:rPr lang="en-US" sz="2400" dirty="0"/>
              <a:t>AI uses publicly available data to operate</a:t>
            </a:r>
          </a:p>
          <a:p>
            <a:r>
              <a:rPr lang="en-US" sz="2400" dirty="0"/>
              <a:t>How to protect client IP from being used in AI is a ‘hot’ issue</a:t>
            </a:r>
          </a:p>
          <a:p>
            <a:r>
              <a:rPr lang="en-US" sz="2400" dirty="0"/>
              <a:t>Bankers bring this to the attention of their clients to preserve value</a:t>
            </a:r>
          </a:p>
          <a:p>
            <a:endParaRPr lang="en-US" dirty="0"/>
          </a:p>
        </p:txBody>
      </p:sp>
      <p:sp>
        <p:nvSpPr>
          <p:cNvPr id="4" name="TextBox 3"/>
          <p:cNvSpPr txBox="1"/>
          <p:nvPr/>
        </p:nvSpPr>
        <p:spPr>
          <a:xfrm>
            <a:off x="5628443" y="5291091"/>
            <a:ext cx="1020932" cy="276999"/>
          </a:xfrm>
          <a:prstGeom prst="rect">
            <a:avLst/>
          </a:prstGeom>
          <a:noFill/>
        </p:spPr>
        <p:txBody>
          <a:bodyPr wrap="square" rtlCol="0">
            <a:spAutoFit/>
          </a:bodyPr>
          <a:lstStyle/>
          <a:p>
            <a:r>
              <a:rPr lang="en-US" sz="1200" dirty="0">
                <a:solidFill>
                  <a:srgbClr val="FF0000"/>
                </a:solidFill>
              </a:rPr>
              <a:t> </a:t>
            </a:r>
          </a:p>
        </p:txBody>
      </p:sp>
    </p:spTree>
    <p:extLst>
      <p:ext uri="{BB962C8B-B14F-4D97-AF65-F5344CB8AC3E}">
        <p14:creationId xmlns:p14="http://schemas.microsoft.com/office/powerpoint/2010/main" val="155723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20CD-07C5-48B2-A8DB-D99FF1DD9057}"/>
              </a:ext>
            </a:extLst>
          </p:cNvPr>
          <p:cNvSpPr>
            <a:spLocks noGrp="1"/>
          </p:cNvSpPr>
          <p:nvPr>
            <p:ph type="title"/>
          </p:nvPr>
        </p:nvSpPr>
        <p:spPr/>
        <p:txBody>
          <a:bodyPr/>
          <a:lstStyle/>
          <a:p>
            <a:r>
              <a:rPr lang="en-US" b="1" dirty="0"/>
              <a:t>What is Intellectual Property (IP)?</a:t>
            </a:r>
          </a:p>
        </p:txBody>
      </p:sp>
      <p:sp>
        <p:nvSpPr>
          <p:cNvPr id="3" name="Content Placeholder 2">
            <a:extLst>
              <a:ext uri="{FF2B5EF4-FFF2-40B4-BE49-F238E27FC236}">
                <a16:creationId xmlns:a16="http://schemas.microsoft.com/office/drawing/2014/main" id="{C320606F-3DF8-48DC-A3F5-43E12B621154}"/>
              </a:ext>
            </a:extLst>
          </p:cNvPr>
          <p:cNvSpPr>
            <a:spLocks noGrp="1"/>
          </p:cNvSpPr>
          <p:nvPr>
            <p:ph idx="1"/>
          </p:nvPr>
        </p:nvSpPr>
        <p:spPr/>
        <p:txBody>
          <a:bodyPr/>
          <a:lstStyle/>
          <a:p>
            <a:r>
              <a:rPr lang="en-US" sz="1600" dirty="0"/>
              <a:t>Intangible assets created by a person or company that is owned and legally protected</a:t>
            </a:r>
          </a:p>
          <a:p>
            <a:r>
              <a:rPr lang="en-US" sz="1600" dirty="0"/>
              <a:t>4 primary categories of IP:</a:t>
            </a:r>
          </a:p>
          <a:p>
            <a:pPr marL="0" indent="0">
              <a:buNone/>
            </a:pPr>
            <a:endParaRPr lang="en-US" dirty="0"/>
          </a:p>
          <a:p>
            <a:endParaRPr lang="en-US" dirty="0"/>
          </a:p>
        </p:txBody>
      </p:sp>
      <p:pic>
        <p:nvPicPr>
          <p:cNvPr id="5" name="Picture 4">
            <a:extLst>
              <a:ext uri="{FF2B5EF4-FFF2-40B4-BE49-F238E27FC236}">
                <a16:creationId xmlns:a16="http://schemas.microsoft.com/office/drawing/2014/main" id="{F099EE1E-33D6-4C7B-A48B-5999124B5A9B}"/>
              </a:ext>
            </a:extLst>
          </p:cNvPr>
          <p:cNvPicPr>
            <a:picLocks noChangeAspect="1"/>
          </p:cNvPicPr>
          <p:nvPr/>
        </p:nvPicPr>
        <p:blipFill>
          <a:blip r:embed="rId2"/>
          <a:stretch>
            <a:fillRect/>
          </a:stretch>
        </p:blipFill>
        <p:spPr>
          <a:xfrm>
            <a:off x="1011679" y="2059870"/>
            <a:ext cx="995654" cy="1081300"/>
          </a:xfrm>
          <a:prstGeom prst="rect">
            <a:avLst/>
          </a:prstGeom>
        </p:spPr>
      </p:pic>
      <p:pic>
        <p:nvPicPr>
          <p:cNvPr id="7" name="Picture 6">
            <a:extLst>
              <a:ext uri="{FF2B5EF4-FFF2-40B4-BE49-F238E27FC236}">
                <a16:creationId xmlns:a16="http://schemas.microsoft.com/office/drawing/2014/main" id="{299746DE-9C1A-4D50-9E4F-8D7197591630}"/>
              </a:ext>
            </a:extLst>
          </p:cNvPr>
          <p:cNvPicPr>
            <a:picLocks noChangeAspect="1"/>
          </p:cNvPicPr>
          <p:nvPr/>
        </p:nvPicPr>
        <p:blipFill>
          <a:blip r:embed="rId3"/>
          <a:stretch>
            <a:fillRect/>
          </a:stretch>
        </p:blipFill>
        <p:spPr>
          <a:xfrm>
            <a:off x="2840796" y="2141061"/>
            <a:ext cx="1273587" cy="916983"/>
          </a:xfrm>
          <a:prstGeom prst="rect">
            <a:avLst/>
          </a:prstGeom>
        </p:spPr>
      </p:pic>
      <p:pic>
        <p:nvPicPr>
          <p:cNvPr id="9" name="Picture 8">
            <a:extLst>
              <a:ext uri="{FF2B5EF4-FFF2-40B4-BE49-F238E27FC236}">
                <a16:creationId xmlns:a16="http://schemas.microsoft.com/office/drawing/2014/main" id="{BFC6726D-9C3B-439F-B091-17ECDACFC6D3}"/>
              </a:ext>
            </a:extLst>
          </p:cNvPr>
          <p:cNvPicPr>
            <a:picLocks noChangeAspect="1"/>
          </p:cNvPicPr>
          <p:nvPr/>
        </p:nvPicPr>
        <p:blipFill>
          <a:blip r:embed="rId4"/>
          <a:stretch>
            <a:fillRect/>
          </a:stretch>
        </p:blipFill>
        <p:spPr>
          <a:xfrm>
            <a:off x="5043949" y="2099198"/>
            <a:ext cx="1058226" cy="910074"/>
          </a:xfrm>
          <a:prstGeom prst="rect">
            <a:avLst/>
          </a:prstGeom>
        </p:spPr>
      </p:pic>
      <p:pic>
        <p:nvPicPr>
          <p:cNvPr id="11" name="Picture 10">
            <a:extLst>
              <a:ext uri="{FF2B5EF4-FFF2-40B4-BE49-F238E27FC236}">
                <a16:creationId xmlns:a16="http://schemas.microsoft.com/office/drawing/2014/main" id="{58141E1B-74F6-4F87-AA5A-A7E4F55E63ED}"/>
              </a:ext>
            </a:extLst>
          </p:cNvPr>
          <p:cNvPicPr>
            <a:picLocks noChangeAspect="1"/>
          </p:cNvPicPr>
          <p:nvPr/>
        </p:nvPicPr>
        <p:blipFill>
          <a:blip r:embed="rId5"/>
          <a:stretch>
            <a:fillRect/>
          </a:stretch>
        </p:blipFill>
        <p:spPr>
          <a:xfrm>
            <a:off x="7165602" y="2090590"/>
            <a:ext cx="1017920" cy="1047003"/>
          </a:xfrm>
          <a:prstGeom prst="rect">
            <a:avLst/>
          </a:prstGeom>
        </p:spPr>
      </p:pic>
      <p:cxnSp>
        <p:nvCxnSpPr>
          <p:cNvPr id="13" name="Straight Arrow Connector 12">
            <a:extLst>
              <a:ext uri="{FF2B5EF4-FFF2-40B4-BE49-F238E27FC236}">
                <a16:creationId xmlns:a16="http://schemas.microsoft.com/office/drawing/2014/main" id="{DEA729DB-7976-4D67-98FB-E1378D431BDF}"/>
              </a:ext>
            </a:extLst>
          </p:cNvPr>
          <p:cNvCxnSpPr/>
          <p:nvPr/>
        </p:nvCxnSpPr>
        <p:spPr>
          <a:xfrm>
            <a:off x="1509506" y="3216902"/>
            <a:ext cx="0" cy="98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8716FFD-EAC5-496E-A02C-D788A07F4944}"/>
              </a:ext>
            </a:extLst>
          </p:cNvPr>
          <p:cNvCxnSpPr/>
          <p:nvPr/>
        </p:nvCxnSpPr>
        <p:spPr>
          <a:xfrm>
            <a:off x="3432037" y="3216902"/>
            <a:ext cx="0" cy="987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7E2CCD-6C86-4F27-B1B8-1E7CECF7F54C}"/>
              </a:ext>
            </a:extLst>
          </p:cNvPr>
          <p:cNvCxnSpPr/>
          <p:nvPr/>
        </p:nvCxnSpPr>
        <p:spPr>
          <a:xfrm>
            <a:off x="5616375" y="3216902"/>
            <a:ext cx="0" cy="987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C2A953-9A0C-40D2-8ED8-228CA9DFE000}"/>
              </a:ext>
            </a:extLst>
          </p:cNvPr>
          <p:cNvCxnSpPr/>
          <p:nvPr/>
        </p:nvCxnSpPr>
        <p:spPr>
          <a:xfrm>
            <a:off x="7675153" y="3214375"/>
            <a:ext cx="0" cy="987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B7281-7B4F-4BC0-9F22-F220172E55BF}"/>
              </a:ext>
            </a:extLst>
          </p:cNvPr>
          <p:cNvSpPr txBox="1"/>
          <p:nvPr/>
        </p:nvSpPr>
        <p:spPr>
          <a:xfrm>
            <a:off x="313908" y="4608055"/>
            <a:ext cx="8525292" cy="369332"/>
          </a:xfrm>
          <a:prstGeom prst="rect">
            <a:avLst/>
          </a:prstGeom>
          <a:noFill/>
        </p:spPr>
        <p:txBody>
          <a:bodyPr wrap="square" rtlCol="0">
            <a:spAutoFit/>
          </a:bodyPr>
          <a:lstStyle/>
          <a:p>
            <a:r>
              <a:rPr lang="en-US" sz="1800" b="1" dirty="0"/>
              <a:t>        Copyrights           Trademarks              Trade Secrets              Patents</a:t>
            </a:r>
          </a:p>
        </p:txBody>
      </p:sp>
      <p:sp>
        <p:nvSpPr>
          <p:cNvPr id="4" name="TextBox 3"/>
          <p:cNvSpPr txBox="1"/>
          <p:nvPr/>
        </p:nvSpPr>
        <p:spPr>
          <a:xfrm>
            <a:off x="806548" y="5253000"/>
            <a:ext cx="1568552" cy="430887"/>
          </a:xfrm>
          <a:prstGeom prst="rect">
            <a:avLst/>
          </a:prstGeom>
          <a:noFill/>
        </p:spPr>
        <p:txBody>
          <a:bodyPr wrap="square" rtlCol="0">
            <a:spAutoFit/>
          </a:bodyPr>
          <a:lstStyle/>
          <a:p>
            <a:r>
              <a:rPr lang="en-US" sz="1100" b="1" dirty="0">
                <a:solidFill>
                  <a:schemeClr val="tx1"/>
                </a:solidFill>
              </a:rPr>
              <a:t>Creative expression of ideas</a:t>
            </a:r>
          </a:p>
        </p:txBody>
      </p:sp>
      <p:sp>
        <p:nvSpPr>
          <p:cNvPr id="18" name="TextBox 17"/>
          <p:cNvSpPr txBox="1"/>
          <p:nvPr/>
        </p:nvSpPr>
        <p:spPr>
          <a:xfrm>
            <a:off x="2704662" y="5240451"/>
            <a:ext cx="1647825" cy="430887"/>
          </a:xfrm>
          <a:prstGeom prst="rect">
            <a:avLst/>
          </a:prstGeom>
          <a:noFill/>
        </p:spPr>
        <p:txBody>
          <a:bodyPr wrap="square" rtlCol="0">
            <a:spAutoFit/>
          </a:bodyPr>
          <a:lstStyle/>
          <a:p>
            <a:r>
              <a:rPr lang="en-US" sz="1100" b="1" dirty="0">
                <a:solidFill>
                  <a:schemeClr val="tx1"/>
                </a:solidFill>
              </a:rPr>
              <a:t>Recognizable symbol that identifies ideas</a:t>
            </a:r>
          </a:p>
        </p:txBody>
      </p:sp>
      <p:sp>
        <p:nvSpPr>
          <p:cNvPr id="19" name="TextBox 18"/>
          <p:cNvSpPr txBox="1"/>
          <p:nvPr/>
        </p:nvSpPr>
        <p:spPr>
          <a:xfrm>
            <a:off x="4960625" y="5240451"/>
            <a:ext cx="1647825" cy="430887"/>
          </a:xfrm>
          <a:prstGeom prst="rect">
            <a:avLst/>
          </a:prstGeom>
          <a:noFill/>
        </p:spPr>
        <p:txBody>
          <a:bodyPr wrap="square" rtlCol="0">
            <a:spAutoFit/>
          </a:bodyPr>
          <a:lstStyle/>
          <a:p>
            <a:r>
              <a:rPr lang="en-US" sz="1100" b="1" dirty="0">
                <a:solidFill>
                  <a:schemeClr val="tx1"/>
                </a:solidFill>
              </a:rPr>
              <a:t>Protected competitive edge of ideas</a:t>
            </a:r>
          </a:p>
        </p:txBody>
      </p:sp>
      <p:sp>
        <p:nvSpPr>
          <p:cNvPr id="20" name="TextBox 19"/>
          <p:cNvSpPr txBox="1"/>
          <p:nvPr/>
        </p:nvSpPr>
        <p:spPr>
          <a:xfrm>
            <a:off x="7015660" y="5253000"/>
            <a:ext cx="1899740" cy="430887"/>
          </a:xfrm>
          <a:prstGeom prst="rect">
            <a:avLst/>
          </a:prstGeom>
          <a:noFill/>
        </p:spPr>
        <p:txBody>
          <a:bodyPr wrap="square" rtlCol="0">
            <a:spAutoFit/>
          </a:bodyPr>
          <a:lstStyle/>
          <a:p>
            <a:r>
              <a:rPr lang="en-US" sz="1100" b="1" dirty="0">
                <a:solidFill>
                  <a:schemeClr val="tx1"/>
                </a:solidFill>
              </a:rPr>
              <a:t>Legal right to exclude use or duplicates of ideas </a:t>
            </a:r>
          </a:p>
        </p:txBody>
      </p:sp>
      <p:sp>
        <p:nvSpPr>
          <p:cNvPr id="6" name="TextBox 5"/>
          <p:cNvSpPr txBox="1"/>
          <p:nvPr/>
        </p:nvSpPr>
        <p:spPr>
          <a:xfrm>
            <a:off x="6951219" y="6191590"/>
            <a:ext cx="2376156" cy="246221"/>
          </a:xfrm>
          <a:prstGeom prst="rect">
            <a:avLst/>
          </a:prstGeom>
          <a:noFill/>
        </p:spPr>
        <p:txBody>
          <a:bodyPr wrap="square" rtlCol="0">
            <a:spAutoFit/>
          </a:bodyPr>
          <a:lstStyle/>
          <a:p>
            <a:r>
              <a:rPr lang="en-US" sz="1000" dirty="0">
                <a:solidFill>
                  <a:schemeClr val="bg1">
                    <a:lumMod val="50000"/>
                  </a:schemeClr>
                </a:solidFill>
              </a:rPr>
              <a:t>© 2022 Eisner Advisory Group LLC</a:t>
            </a:r>
          </a:p>
        </p:txBody>
      </p:sp>
    </p:spTree>
    <p:extLst>
      <p:ext uri="{BB962C8B-B14F-4D97-AF65-F5344CB8AC3E}">
        <p14:creationId xmlns:p14="http://schemas.microsoft.com/office/powerpoint/2010/main" val="392879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7B13-70B8-4F87-B4FF-1539ABB0CCD4}"/>
              </a:ext>
            </a:extLst>
          </p:cNvPr>
          <p:cNvSpPr>
            <a:spLocks noGrp="1"/>
          </p:cNvSpPr>
          <p:nvPr>
            <p:ph type="title"/>
          </p:nvPr>
        </p:nvSpPr>
        <p:spPr/>
        <p:txBody>
          <a:bodyPr/>
          <a:lstStyle/>
          <a:p>
            <a:r>
              <a:rPr lang="en-US" b="1" dirty="0"/>
              <a:t>End Products May Contain Many Components</a:t>
            </a:r>
          </a:p>
        </p:txBody>
      </p:sp>
      <p:pic>
        <p:nvPicPr>
          <p:cNvPr id="1026" name="Picture 2" descr="Sweeteners Guide – YouBeauty">
            <a:extLst>
              <a:ext uri="{FF2B5EF4-FFF2-40B4-BE49-F238E27FC236}">
                <a16:creationId xmlns:a16="http://schemas.microsoft.com/office/drawing/2014/main" id="{7DA26CF7-3FC4-4678-996F-3C4D5B685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610" y="2208635"/>
            <a:ext cx="4629150" cy="3086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A9A02EB-4A10-417E-B88E-3945EB5EB305}"/>
              </a:ext>
            </a:extLst>
          </p:cNvPr>
          <p:cNvSpPr txBox="1">
            <a:spLocks/>
          </p:cNvSpPr>
          <p:nvPr/>
        </p:nvSpPr>
        <p:spPr>
          <a:xfrm>
            <a:off x="5083278" y="1597205"/>
            <a:ext cx="4336025" cy="32635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Patent:</a:t>
            </a:r>
            <a:r>
              <a:rPr lang="en-US" sz="1400" dirty="0"/>
              <a:t> Chemical composition &amp; manufacturing process</a:t>
            </a:r>
          </a:p>
          <a:p>
            <a:pPr marL="0" indent="0">
              <a:buNone/>
            </a:pPr>
            <a:endParaRPr lang="en-US" sz="1400" dirty="0"/>
          </a:p>
          <a:p>
            <a:pPr marL="0" indent="0">
              <a:buNone/>
            </a:pPr>
            <a:r>
              <a:rPr lang="en-US" sz="1400" b="1" dirty="0"/>
              <a:t>Trademark:</a:t>
            </a:r>
            <a:r>
              <a:rPr lang="en-US" sz="1400" dirty="0"/>
              <a:t> Brand, logo</a:t>
            </a:r>
          </a:p>
          <a:p>
            <a:pPr marL="0" indent="0">
              <a:buNone/>
            </a:pPr>
            <a:endParaRPr lang="en-US" sz="1400" dirty="0"/>
          </a:p>
          <a:p>
            <a:pPr marL="0" indent="0">
              <a:buNone/>
            </a:pPr>
            <a:r>
              <a:rPr lang="en-US" sz="1400" b="1" dirty="0"/>
              <a:t>Trade Secret: </a:t>
            </a:r>
            <a:r>
              <a:rPr lang="en-US" sz="1400" dirty="0"/>
              <a:t>Manufacturing process</a:t>
            </a:r>
          </a:p>
          <a:p>
            <a:pPr marL="0" indent="0">
              <a:buNone/>
            </a:pPr>
            <a:endParaRPr lang="en-US" sz="1400" dirty="0"/>
          </a:p>
          <a:p>
            <a:pPr marL="0" indent="0">
              <a:buNone/>
            </a:pPr>
            <a:r>
              <a:rPr lang="en-US" sz="1400" b="1" dirty="0"/>
              <a:t>Know-how:</a:t>
            </a:r>
            <a:r>
              <a:rPr lang="en-US" sz="1400" dirty="0"/>
              <a:t> Procurement, supply chain</a:t>
            </a:r>
          </a:p>
          <a:p>
            <a:pPr marL="0" indent="0">
              <a:buNone/>
            </a:pPr>
            <a:endParaRPr lang="en-US" sz="1400" dirty="0"/>
          </a:p>
          <a:p>
            <a:pPr marL="0" indent="0">
              <a:buNone/>
            </a:pPr>
            <a:r>
              <a:rPr lang="en-US" sz="1400" b="1" dirty="0"/>
              <a:t>Copyright:</a:t>
            </a:r>
            <a:r>
              <a:rPr lang="en-US" sz="1400" dirty="0"/>
              <a:t> Packaging artwork</a:t>
            </a:r>
          </a:p>
          <a:p>
            <a:pPr marL="0" indent="0">
              <a:buNone/>
            </a:pPr>
            <a:endParaRPr lang="en-US" sz="1400" dirty="0"/>
          </a:p>
          <a:p>
            <a:pPr marL="0" indent="0">
              <a:buNone/>
            </a:pPr>
            <a:r>
              <a:rPr lang="en-US" sz="1400" b="1" dirty="0"/>
              <a:t>Design Patent: </a:t>
            </a:r>
            <a:r>
              <a:rPr lang="en-US" sz="1400" dirty="0"/>
              <a:t>Shape of packaging</a:t>
            </a:r>
          </a:p>
          <a:p>
            <a:pPr marL="0" indent="0">
              <a:buNone/>
            </a:pPr>
            <a:endParaRPr lang="en-US" sz="1400" dirty="0"/>
          </a:p>
          <a:p>
            <a:pPr marL="0" indent="0">
              <a:buNone/>
            </a:pPr>
            <a:r>
              <a:rPr lang="en-US" sz="1400" b="1" dirty="0"/>
              <a:t>Trade Dress: </a:t>
            </a:r>
            <a:r>
              <a:rPr lang="en-US" sz="1400" dirty="0"/>
              <a:t>Color, arrangement of graphics</a:t>
            </a:r>
          </a:p>
        </p:txBody>
      </p:sp>
      <p:sp>
        <p:nvSpPr>
          <p:cNvPr id="6" name="TextBox 5"/>
          <p:cNvSpPr txBox="1"/>
          <p:nvPr/>
        </p:nvSpPr>
        <p:spPr>
          <a:xfrm>
            <a:off x="6924583" y="6171739"/>
            <a:ext cx="2263807" cy="246221"/>
          </a:xfrm>
          <a:prstGeom prst="rect">
            <a:avLst/>
          </a:prstGeom>
          <a:noFill/>
        </p:spPr>
        <p:txBody>
          <a:bodyPr wrap="square" rtlCol="0">
            <a:spAutoFit/>
          </a:bodyPr>
          <a:lstStyle/>
          <a:p>
            <a:r>
              <a:rPr lang="en-US" sz="1000" dirty="0">
                <a:solidFill>
                  <a:schemeClr val="bg1">
                    <a:lumMod val="50000"/>
                  </a:schemeClr>
                </a:solidFill>
              </a:rPr>
              <a:t>© 2022 Eisner Advisory Group LLC</a:t>
            </a:r>
          </a:p>
        </p:txBody>
      </p:sp>
    </p:spTree>
    <p:extLst>
      <p:ext uri="{BB962C8B-B14F-4D97-AF65-F5344CB8AC3E}">
        <p14:creationId xmlns:p14="http://schemas.microsoft.com/office/powerpoint/2010/main" val="120511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Percentage of US Viewing Time by Service</a:t>
            </a:r>
          </a:p>
        </p:txBody>
      </p:sp>
      <p:graphicFrame>
        <p:nvGraphicFramePr>
          <p:cNvPr id="4" name="Chart 3"/>
          <p:cNvGraphicFramePr>
            <a:graphicFrameLocks/>
          </p:cNvGraphicFramePr>
          <p:nvPr>
            <p:extLst>
              <p:ext uri="{D42A27DB-BD31-4B8C-83A1-F6EECF244321}">
                <p14:modId xmlns:p14="http://schemas.microsoft.com/office/powerpoint/2010/main" val="3039105197"/>
              </p:ext>
            </p:extLst>
          </p:nvPr>
        </p:nvGraphicFramePr>
        <p:xfrm>
          <a:off x="1349828" y="1233715"/>
          <a:ext cx="7794172" cy="487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9286526"/>
              </p:ext>
            </p:extLst>
          </p:nvPr>
        </p:nvGraphicFramePr>
        <p:xfrm>
          <a:off x="514349" y="1233715"/>
          <a:ext cx="2108777" cy="1223159"/>
        </p:xfrm>
        <a:graphic>
          <a:graphicData uri="http://schemas.openxmlformats.org/drawingml/2006/table">
            <a:tbl>
              <a:tblPr firstCol="1">
                <a:tableStyleId>{5C22544A-7EE6-4342-B048-85BDC9FD1C3A}</a:tableStyleId>
              </a:tblPr>
              <a:tblGrid>
                <a:gridCol w="1400936">
                  <a:extLst>
                    <a:ext uri="{9D8B030D-6E8A-4147-A177-3AD203B41FA5}">
                      <a16:colId xmlns:a16="http://schemas.microsoft.com/office/drawing/2014/main" val="1317362302"/>
                    </a:ext>
                  </a:extLst>
                </a:gridCol>
                <a:gridCol w="707841">
                  <a:extLst>
                    <a:ext uri="{9D8B030D-6E8A-4147-A177-3AD203B41FA5}">
                      <a16:colId xmlns:a16="http://schemas.microsoft.com/office/drawing/2014/main" val="4139475695"/>
                    </a:ext>
                  </a:extLst>
                </a:gridCol>
              </a:tblGrid>
              <a:tr h="254295">
                <a:tc>
                  <a:txBody>
                    <a:bodyPr/>
                    <a:lstStyle/>
                    <a:p>
                      <a:pPr algn="ctr" fontAlgn="b"/>
                      <a:r>
                        <a:rPr lang="en-US" sz="1100" u="none" strike="noStrike" dirty="0">
                          <a:effectLst/>
                        </a:rPr>
                        <a:t>Cable Television</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29.63%</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32756216"/>
                  </a:ext>
                </a:extLst>
              </a:tr>
              <a:tr h="254295">
                <a:tc>
                  <a:txBody>
                    <a:bodyPr/>
                    <a:lstStyle/>
                    <a:p>
                      <a:pPr algn="ctr" fontAlgn="b"/>
                      <a:r>
                        <a:rPr lang="en-US" sz="1100" u="none" strike="noStrike" dirty="0">
                          <a:effectLst/>
                        </a:rPr>
                        <a:t>Broadcast</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20.02%</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81699757"/>
                  </a:ext>
                </a:extLst>
              </a:tr>
              <a:tr h="460274">
                <a:tc>
                  <a:txBody>
                    <a:bodyPr/>
                    <a:lstStyle/>
                    <a:p>
                      <a:pPr algn="ctr" fontAlgn="b"/>
                      <a:r>
                        <a:rPr lang="en-US" sz="1100" u="none" strike="noStrike" dirty="0">
                          <a:effectLst/>
                        </a:rPr>
                        <a:t>Streaming Services</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38.74%</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7157248"/>
                  </a:ext>
                </a:extLst>
              </a:tr>
              <a:tr h="254295">
                <a:tc>
                  <a:txBody>
                    <a:bodyPr/>
                    <a:lstStyle/>
                    <a:p>
                      <a:pPr algn="ctr" fontAlgn="b"/>
                      <a:r>
                        <a:rPr lang="en-US" sz="1100" u="none" strike="noStrike" dirty="0">
                          <a:effectLst/>
                        </a:rPr>
                        <a:t>Other</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11.61%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0728789"/>
                  </a:ext>
                </a:extLst>
              </a:tr>
            </a:tbl>
          </a:graphicData>
        </a:graphic>
      </p:graphicFrame>
      <p:sp>
        <p:nvSpPr>
          <p:cNvPr id="8" name="Rectangle 7"/>
          <p:cNvSpPr/>
          <p:nvPr/>
        </p:nvSpPr>
        <p:spPr>
          <a:xfrm>
            <a:off x="7218478" y="6175185"/>
            <a:ext cx="1965603" cy="246221"/>
          </a:xfrm>
          <a:prstGeom prst="rect">
            <a:avLst/>
          </a:prstGeom>
        </p:spPr>
        <p:txBody>
          <a:bodyPr wrap="none">
            <a:spAutoFit/>
          </a:bodyPr>
          <a:lstStyle/>
          <a:p>
            <a:r>
              <a:rPr lang="en-US" sz="1000" dirty="0">
                <a:solidFill>
                  <a:schemeClr val="bg1">
                    <a:lumMod val="50000"/>
                  </a:schemeClr>
                </a:solidFill>
                <a:latin typeface="+mn-lt"/>
              </a:rPr>
              <a:t>© 2023 The Wall Street Journal</a:t>
            </a:r>
          </a:p>
        </p:txBody>
      </p:sp>
    </p:spTree>
    <p:extLst>
      <p:ext uri="{BB962C8B-B14F-4D97-AF65-F5344CB8AC3E}">
        <p14:creationId xmlns:p14="http://schemas.microsoft.com/office/powerpoint/2010/main" val="423267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Estimated US Streaming Advertising Revenue</a:t>
            </a: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1897704535"/>
              </p:ext>
            </p:extLst>
          </p:nvPr>
        </p:nvGraphicFramePr>
        <p:xfrm>
          <a:off x="318486" y="1083076"/>
          <a:ext cx="8507027" cy="5123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52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Apple Reaches 1 Billion Paid Subscribers</a:t>
            </a:r>
          </a:p>
        </p:txBody>
      </p:sp>
      <p:pic>
        <p:nvPicPr>
          <p:cNvPr id="4" name="Content Placeholder 3"/>
          <p:cNvPicPr>
            <a:picLocks noGrp="1" noChangeAspect="1"/>
          </p:cNvPicPr>
          <p:nvPr>
            <p:ph sz="quarter" idx="11"/>
          </p:nvPr>
        </p:nvPicPr>
        <p:blipFill>
          <a:blip r:embed="rId3"/>
          <a:stretch>
            <a:fillRect/>
          </a:stretch>
        </p:blipFill>
        <p:spPr>
          <a:xfrm>
            <a:off x="4289196" y="1835255"/>
            <a:ext cx="4626204" cy="3831722"/>
          </a:xfrm>
          <a:prstGeom prst="rect">
            <a:avLst/>
          </a:prstGeom>
        </p:spPr>
      </p:pic>
      <p:sp>
        <p:nvSpPr>
          <p:cNvPr id="5" name="TextBox 4"/>
          <p:cNvSpPr txBox="1"/>
          <p:nvPr/>
        </p:nvSpPr>
        <p:spPr>
          <a:xfrm>
            <a:off x="228600" y="1355861"/>
            <a:ext cx="3919194" cy="4893647"/>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chemeClr val="tx1"/>
                </a:solidFill>
              </a:rPr>
              <a:t>Apple has reached 1 billion paid subscribers across all of its services ranging from Apple Music to Apple TV</a:t>
            </a:r>
          </a:p>
          <a:p>
            <a:pPr marL="171450" indent="-171450">
              <a:buFont typeface="Arial" panose="020B0604020202020204" pitchFamily="34" charset="0"/>
              <a:buChar char="•"/>
            </a:pPr>
            <a:endParaRPr lang="en-US" sz="1200" b="1" dirty="0">
              <a:solidFill>
                <a:schemeClr val="tx1"/>
              </a:solidFill>
            </a:endParaRPr>
          </a:p>
          <a:p>
            <a:pPr marL="171450" indent="-171450">
              <a:buFont typeface="Arial" panose="020B0604020202020204" pitchFamily="34" charset="0"/>
              <a:buChar char="•"/>
            </a:pPr>
            <a:r>
              <a:rPr lang="en-US" sz="1200" b="1" dirty="0">
                <a:solidFill>
                  <a:schemeClr val="tx1"/>
                </a:solidFill>
              </a:rPr>
              <a:t>This milestone highlights the continued success of Apple’s long term strategy of shifting away from hardware sales to generating revenue from software services</a:t>
            </a:r>
          </a:p>
          <a:p>
            <a:pPr marL="171450" indent="-171450">
              <a:buFont typeface="Arial" panose="020B0604020202020204" pitchFamily="34" charset="0"/>
              <a:buChar char="•"/>
            </a:pPr>
            <a:endParaRPr lang="en-US" sz="1200" b="1" dirty="0">
              <a:solidFill>
                <a:schemeClr val="tx1"/>
              </a:solidFill>
            </a:endParaRPr>
          </a:p>
          <a:p>
            <a:pPr marL="171450" indent="-171450">
              <a:buFont typeface="Arial" panose="020B0604020202020204" pitchFamily="34" charset="0"/>
              <a:buChar char="•"/>
            </a:pPr>
            <a:r>
              <a:rPr lang="en-US" sz="1200" b="1" dirty="0">
                <a:solidFill>
                  <a:schemeClr val="tx1"/>
                </a:solidFill>
              </a:rPr>
              <a:t>Over the past 8 years, revenue generated by from services has grown from 10% in 2015 to over 25% of Apple’s total revenue in 2023</a:t>
            </a:r>
          </a:p>
          <a:p>
            <a:pPr marL="171450" indent="-171450">
              <a:buFont typeface="Arial" panose="020B0604020202020204" pitchFamily="34" charset="0"/>
              <a:buChar char="•"/>
            </a:pPr>
            <a:endParaRPr lang="en-US" sz="1200" b="1" dirty="0">
              <a:solidFill>
                <a:schemeClr val="tx1"/>
              </a:solidFill>
            </a:endParaRPr>
          </a:p>
          <a:p>
            <a:pPr marL="171450" indent="-171450">
              <a:buFont typeface="Arial" panose="020B0604020202020204" pitchFamily="34" charset="0"/>
              <a:buChar char="•"/>
            </a:pPr>
            <a:r>
              <a:rPr lang="en-US" sz="1200" b="1" dirty="0">
                <a:solidFill>
                  <a:schemeClr val="tx1"/>
                </a:solidFill>
              </a:rPr>
              <a:t>Apple understands the value of recurring revenue:</a:t>
            </a:r>
          </a:p>
          <a:p>
            <a:endParaRPr lang="en-US" sz="1200" dirty="0">
              <a:solidFill>
                <a:schemeClr val="tx1"/>
              </a:solidFill>
            </a:endParaRPr>
          </a:p>
          <a:p>
            <a:pPr marL="628596" lvl="1" indent="-171450">
              <a:buFont typeface="Arial" panose="020B0604020202020204" pitchFamily="34" charset="0"/>
              <a:buChar char="•"/>
            </a:pPr>
            <a:r>
              <a:rPr lang="en-US" sz="1200" dirty="0">
                <a:solidFill>
                  <a:schemeClr val="tx1"/>
                </a:solidFill>
              </a:rPr>
              <a:t>Their loyal customer base and pre-existing infrastructure held an untapped potential for introducing a subscription; Today, 170M people pay for a monthly iCloud subscription </a:t>
            </a:r>
          </a:p>
          <a:p>
            <a:endParaRPr lang="en-US" sz="1200" dirty="0">
              <a:solidFill>
                <a:schemeClr val="tx1"/>
              </a:solidFill>
            </a:endParaRPr>
          </a:p>
          <a:p>
            <a:pPr marL="628596" lvl="1" indent="-171450">
              <a:buFont typeface="Arial" panose="020B0604020202020204" pitchFamily="34" charset="0"/>
              <a:buChar char="•"/>
            </a:pPr>
            <a:r>
              <a:rPr lang="en-US" sz="1200" dirty="0">
                <a:solidFill>
                  <a:schemeClr val="tx1"/>
                </a:solidFill>
              </a:rPr>
              <a:t>Apple services revenue (19.9%) covers almost as much as all wearables and Mac sales combined</a:t>
            </a:r>
          </a:p>
          <a:p>
            <a:endParaRPr lang="en-US" sz="1200" dirty="0">
              <a:solidFill>
                <a:srgbClr val="C00000"/>
              </a:solidFill>
            </a:endParaRPr>
          </a:p>
        </p:txBody>
      </p:sp>
      <p:sp>
        <p:nvSpPr>
          <p:cNvPr id="7" name="Rectangle 6"/>
          <p:cNvSpPr/>
          <p:nvPr/>
        </p:nvSpPr>
        <p:spPr>
          <a:xfrm>
            <a:off x="3743497" y="6165750"/>
            <a:ext cx="5448928" cy="246221"/>
          </a:xfrm>
          <a:prstGeom prst="rect">
            <a:avLst/>
          </a:prstGeom>
        </p:spPr>
        <p:txBody>
          <a:bodyPr wrap="none">
            <a:spAutoFit/>
          </a:bodyPr>
          <a:lstStyle/>
          <a:p>
            <a:r>
              <a:rPr lang="en-US" sz="1000" dirty="0">
                <a:solidFill>
                  <a:schemeClr val="bg1">
                    <a:lumMod val="50000"/>
                  </a:schemeClr>
                </a:solidFill>
                <a:latin typeface="+mn-lt"/>
              </a:rPr>
              <a:t>© 2023 Data: Company reports from earnings; Chart: Tory Lysik and Alice Feng/Axios Visuals</a:t>
            </a:r>
          </a:p>
        </p:txBody>
      </p:sp>
    </p:spTree>
    <p:extLst>
      <p:ext uri="{BB962C8B-B14F-4D97-AF65-F5344CB8AC3E}">
        <p14:creationId xmlns:p14="http://schemas.microsoft.com/office/powerpoint/2010/main" val="83300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2500" b="1" dirty="0">
                <a:cs typeface="Arial"/>
              </a:rPr>
              <a:t>Music - Music Publishing IP Worth More than Ever</a:t>
            </a:r>
            <a:endParaRPr lang="en-US" sz="2500" b="1" dirty="0"/>
          </a:p>
        </p:txBody>
      </p:sp>
      <p:sp>
        <p:nvSpPr>
          <p:cNvPr id="4" name="Content Placeholder 3">
            <a:extLst>
              <a:ext uri="{FF2B5EF4-FFF2-40B4-BE49-F238E27FC236}">
                <a16:creationId xmlns:a16="http://schemas.microsoft.com/office/drawing/2014/main" id="{F51A51CE-D79E-4654-B93E-C0D10E0BA18A}"/>
              </a:ext>
            </a:extLst>
          </p:cNvPr>
          <p:cNvSpPr>
            <a:spLocks noGrp="1"/>
          </p:cNvSpPr>
          <p:nvPr>
            <p:ph idx="11"/>
          </p:nvPr>
        </p:nvSpPr>
        <p:spPr/>
        <p:txBody>
          <a:bodyPr>
            <a:normAutofit/>
          </a:bodyPr>
          <a:lstStyle/>
          <a:p>
            <a:r>
              <a:rPr lang="en-US" sz="1600" dirty="0"/>
              <a:t>Recurring revenue – becomes a source of steady income</a:t>
            </a:r>
          </a:p>
          <a:p>
            <a:r>
              <a:rPr lang="en-US" sz="1600" dirty="0"/>
              <a:t>The Money is great – industry, PE and public entities all chasing the rights</a:t>
            </a:r>
          </a:p>
          <a:p>
            <a:r>
              <a:rPr lang="en-US" sz="1600" dirty="0"/>
              <a:t>Artists can benefit from the brand management skills</a:t>
            </a:r>
          </a:p>
          <a:p>
            <a:r>
              <a:rPr lang="en-US" sz="1600" dirty="0"/>
              <a:t>Favorable LTCG tax treatments</a:t>
            </a:r>
          </a:p>
          <a:p>
            <a:r>
              <a:rPr lang="en-US" sz="1600" dirty="0"/>
              <a:t>Deal structure flexibility</a:t>
            </a:r>
          </a:p>
          <a:p>
            <a:r>
              <a:rPr lang="en-US" sz="1600" dirty="0"/>
              <a:t>Buyers become partners in maximizing the catalogue value</a:t>
            </a:r>
          </a:p>
          <a:p>
            <a:r>
              <a:rPr lang="en-US" sz="1600" dirty="0"/>
              <a:t>Reach expanded by skilled managers in new arenas</a:t>
            </a:r>
          </a:p>
          <a:p>
            <a:r>
              <a:rPr lang="en-US" sz="1600" dirty="0"/>
              <a:t>Estate and legacy planning</a:t>
            </a:r>
          </a:p>
          <a:p>
            <a:r>
              <a:rPr lang="en-US" sz="1600" dirty="0"/>
              <a:t>Bob Dylan, Stevie Nicks, Chrissie Hynde, Neil Young, Paul Simon, David Bowie, Bruce Springsteen, Neil Diamond; all have sold their music publishing rights…</a:t>
            </a:r>
          </a:p>
          <a:p>
            <a:r>
              <a:rPr lang="en-US" sz="1600" dirty="0"/>
              <a:t>In 2021, Bruce Springsteen reportedly sold his catalog to Sony for over $500M</a:t>
            </a:r>
          </a:p>
          <a:p>
            <a:r>
              <a:rPr lang="en-US" sz="1600" dirty="0"/>
              <a:t>Justin Bieber, at 28 years old, reportedly sold his catalog for a $200M</a:t>
            </a:r>
          </a:p>
          <a:p>
            <a:endParaRPr lang="en-US" sz="1600" dirty="0"/>
          </a:p>
        </p:txBody>
      </p:sp>
      <p:pic>
        <p:nvPicPr>
          <p:cNvPr id="5" name="Graphic 5" descr="Music notes with solid fill">
            <a:extLst>
              <a:ext uri="{FF2B5EF4-FFF2-40B4-BE49-F238E27FC236}">
                <a16:creationId xmlns:a16="http://schemas.microsoft.com/office/drawing/2014/main" id="{BEEBCF45-4CA4-4014-8F71-340E3F5A9C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20219" y="2484201"/>
            <a:ext cx="1566834" cy="1566834"/>
          </a:xfrm>
          <a:prstGeom prst="rect">
            <a:avLst/>
          </a:prstGeom>
        </p:spPr>
      </p:pic>
    </p:spTree>
    <p:extLst>
      <p:ext uri="{BB962C8B-B14F-4D97-AF65-F5344CB8AC3E}">
        <p14:creationId xmlns:p14="http://schemas.microsoft.com/office/powerpoint/2010/main" val="1672714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Streaming Music Subscription Market</a:t>
            </a:r>
          </a:p>
        </p:txBody>
      </p:sp>
      <p:sp>
        <p:nvSpPr>
          <p:cNvPr id="3" name="Rectangle 2"/>
          <p:cNvSpPr/>
          <p:nvPr/>
        </p:nvSpPr>
        <p:spPr>
          <a:xfrm>
            <a:off x="13245" y="6194967"/>
            <a:ext cx="1083951" cy="246221"/>
          </a:xfrm>
          <a:prstGeom prst="rect">
            <a:avLst/>
          </a:prstGeom>
        </p:spPr>
        <p:txBody>
          <a:bodyPr wrap="none">
            <a:spAutoFit/>
          </a:bodyPr>
          <a:lstStyle/>
          <a:p>
            <a:r>
              <a:rPr lang="en-US" sz="1000" dirty="0">
                <a:solidFill>
                  <a:schemeClr val="bg1">
                    <a:lumMod val="50000"/>
                  </a:schemeClr>
                </a:solidFill>
                <a:latin typeface="+mn-lt"/>
              </a:rPr>
              <a:t>Source: Statista</a:t>
            </a:r>
          </a:p>
        </p:txBody>
      </p:sp>
      <p:sp>
        <p:nvSpPr>
          <p:cNvPr id="4" name="Content Placeholder 3"/>
          <p:cNvSpPr>
            <a:spLocks noGrp="1"/>
          </p:cNvSpPr>
          <p:nvPr>
            <p:ph sz="quarter" idx="11"/>
          </p:nvPr>
        </p:nvSpPr>
        <p:spPr/>
        <p:txBody>
          <a:bodyPr/>
          <a:lstStyle/>
          <a:p>
            <a:pPr marL="0" indent="0">
              <a:buNone/>
            </a:pPr>
            <a:r>
              <a:rPr lang="en-US" dirty="0"/>
              <a:t> </a:t>
            </a:r>
          </a:p>
        </p:txBody>
      </p:sp>
      <p:pic>
        <p:nvPicPr>
          <p:cNvPr id="9" name="Picture 8"/>
          <p:cNvPicPr>
            <a:picLocks noChangeAspect="1"/>
          </p:cNvPicPr>
          <p:nvPr/>
        </p:nvPicPr>
        <p:blipFill rotWithShape="1">
          <a:blip r:embed="rId3"/>
          <a:srcRect l="4350" t="3972" r="6571"/>
          <a:stretch/>
        </p:blipFill>
        <p:spPr>
          <a:xfrm>
            <a:off x="299622" y="2166776"/>
            <a:ext cx="4432176" cy="3124803"/>
          </a:xfrm>
          <a:prstGeom prst="rect">
            <a:avLst/>
          </a:prstGeom>
        </p:spPr>
      </p:pic>
      <p:sp>
        <p:nvSpPr>
          <p:cNvPr id="12" name="TextBox 11"/>
          <p:cNvSpPr txBox="1"/>
          <p:nvPr/>
        </p:nvSpPr>
        <p:spPr>
          <a:xfrm>
            <a:off x="1324071" y="5348071"/>
            <a:ext cx="2383277" cy="276999"/>
          </a:xfrm>
          <a:prstGeom prst="rect">
            <a:avLst/>
          </a:prstGeom>
          <a:noFill/>
        </p:spPr>
        <p:txBody>
          <a:bodyPr wrap="square" rtlCol="0">
            <a:spAutoFit/>
          </a:bodyPr>
          <a:lstStyle/>
          <a:p>
            <a:r>
              <a:rPr lang="en-US" sz="1200" b="1" dirty="0">
                <a:solidFill>
                  <a:schemeClr val="tx2"/>
                </a:solidFill>
              </a:rPr>
              <a:t>Total Subscribers: 616.2M</a:t>
            </a:r>
          </a:p>
        </p:txBody>
      </p:sp>
      <p:graphicFrame>
        <p:nvGraphicFramePr>
          <p:cNvPr id="10" name="Chart 9"/>
          <p:cNvGraphicFramePr>
            <a:graphicFrameLocks/>
          </p:cNvGraphicFramePr>
          <p:nvPr>
            <p:extLst>
              <p:ext uri="{D42A27DB-BD31-4B8C-83A1-F6EECF244321}">
                <p14:modId xmlns:p14="http://schemas.microsoft.com/office/powerpoint/2010/main" val="2238844201"/>
              </p:ext>
            </p:extLst>
          </p:nvPr>
        </p:nvGraphicFramePr>
        <p:xfrm>
          <a:off x="4765090" y="2465575"/>
          <a:ext cx="4150310" cy="243274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083197" y="6194967"/>
            <a:ext cx="1384916" cy="246221"/>
          </a:xfrm>
          <a:prstGeom prst="rect">
            <a:avLst/>
          </a:prstGeom>
          <a:noFill/>
        </p:spPr>
        <p:txBody>
          <a:bodyPr wrap="square" rtlCol="0">
            <a:spAutoFit/>
          </a:bodyPr>
          <a:lstStyle/>
          <a:p>
            <a:r>
              <a:rPr lang="en-US" sz="1000" dirty="0">
                <a:solidFill>
                  <a:schemeClr val="bg1">
                    <a:lumMod val="50000"/>
                  </a:schemeClr>
                </a:solidFill>
              </a:rPr>
              <a:t>Source: Spotify</a:t>
            </a:r>
          </a:p>
        </p:txBody>
      </p:sp>
      <p:sp>
        <p:nvSpPr>
          <p:cNvPr id="11" name="TextBox 10"/>
          <p:cNvSpPr txBox="1"/>
          <p:nvPr/>
        </p:nvSpPr>
        <p:spPr>
          <a:xfrm>
            <a:off x="73240" y="1837959"/>
            <a:ext cx="4884938" cy="307777"/>
          </a:xfrm>
          <a:prstGeom prst="rect">
            <a:avLst/>
          </a:prstGeom>
          <a:noFill/>
        </p:spPr>
        <p:txBody>
          <a:bodyPr wrap="square" rtlCol="0">
            <a:spAutoFit/>
          </a:bodyPr>
          <a:lstStyle>
            <a:defPPr>
              <a:defRPr lang="en-US"/>
            </a:defPPr>
            <a:lvl1pPr>
              <a:defRPr sz="1400" b="1">
                <a:solidFill>
                  <a:schemeClr val="tx2"/>
                </a:solidFill>
              </a:defRPr>
            </a:lvl1pPr>
          </a:lstStyle>
          <a:p>
            <a:r>
              <a:rPr lang="en-US" dirty="0"/>
              <a:t>Global Streaming Music Subscription Market Q2 2022</a:t>
            </a:r>
          </a:p>
        </p:txBody>
      </p:sp>
      <p:sp>
        <p:nvSpPr>
          <p:cNvPr id="13" name="TextBox 12"/>
          <p:cNvSpPr txBox="1"/>
          <p:nvPr/>
        </p:nvSpPr>
        <p:spPr>
          <a:xfrm>
            <a:off x="5557427" y="1837959"/>
            <a:ext cx="4884938" cy="307777"/>
          </a:xfrm>
          <a:prstGeom prst="rect">
            <a:avLst/>
          </a:prstGeom>
          <a:noFill/>
        </p:spPr>
        <p:txBody>
          <a:bodyPr wrap="square" rtlCol="0">
            <a:spAutoFit/>
          </a:bodyPr>
          <a:lstStyle>
            <a:defPPr>
              <a:defRPr lang="en-US"/>
            </a:defPPr>
            <a:lvl1pPr>
              <a:defRPr sz="1400" b="1">
                <a:solidFill>
                  <a:schemeClr val="tx2"/>
                </a:solidFill>
              </a:defRPr>
            </a:lvl1pPr>
          </a:lstStyle>
          <a:p>
            <a:r>
              <a:rPr lang="en-US" dirty="0"/>
              <a:t>Spotify's user base at year-end </a:t>
            </a:r>
          </a:p>
        </p:txBody>
      </p:sp>
    </p:spTree>
    <p:extLst>
      <p:ext uri="{BB962C8B-B14F-4D97-AF65-F5344CB8AC3E}">
        <p14:creationId xmlns:p14="http://schemas.microsoft.com/office/powerpoint/2010/main" val="122567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60D3-23F5-4CF2-82BD-3CCD24A50953}"/>
              </a:ext>
            </a:extLst>
          </p:cNvPr>
          <p:cNvSpPr>
            <a:spLocks noGrp="1"/>
          </p:cNvSpPr>
          <p:nvPr>
            <p:ph type="title"/>
          </p:nvPr>
        </p:nvSpPr>
        <p:spPr/>
        <p:txBody>
          <a:bodyPr/>
          <a:lstStyle/>
          <a:p>
            <a:r>
              <a:rPr lang="en-US" b="1" dirty="0"/>
              <a:t>The Importance of IP….</a:t>
            </a:r>
          </a:p>
        </p:txBody>
      </p:sp>
      <p:sp>
        <p:nvSpPr>
          <p:cNvPr id="4" name="Footer Placeholder 3">
            <a:extLst>
              <a:ext uri="{FF2B5EF4-FFF2-40B4-BE49-F238E27FC236}">
                <a16:creationId xmlns:a16="http://schemas.microsoft.com/office/drawing/2014/main" id="{B8C058E9-4B49-4B39-ADEE-FED099BE7D12}"/>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34E5A5A3-4A2C-4195-91D1-CF1546EC60A7}"/>
              </a:ext>
            </a:extLst>
          </p:cNvPr>
          <p:cNvSpPr txBox="1"/>
          <p:nvPr/>
        </p:nvSpPr>
        <p:spPr>
          <a:xfrm>
            <a:off x="1184564" y="2042476"/>
            <a:ext cx="6961909" cy="3046988"/>
          </a:xfrm>
          <a:prstGeom prst="rect">
            <a:avLst/>
          </a:prstGeom>
          <a:noFill/>
        </p:spPr>
        <p:txBody>
          <a:bodyPr wrap="square">
            <a:spAutoFit/>
          </a:bodyPr>
          <a:lstStyle/>
          <a:p>
            <a:r>
              <a:rPr lang="en-US" sz="3200" b="1" dirty="0"/>
              <a:t>‘‘I can make a whole lot more money skillfully managing intangible assets than managing tangible assets.’’</a:t>
            </a:r>
          </a:p>
          <a:p>
            <a:pPr marL="0" indent="0">
              <a:buNone/>
            </a:pPr>
            <a:r>
              <a:rPr lang="en-US" sz="3200" b="1" dirty="0"/>
              <a:t>		- Warren Buffet, CEO, 				Berkshire Hathaway</a:t>
            </a:r>
          </a:p>
        </p:txBody>
      </p:sp>
    </p:spTree>
    <p:extLst>
      <p:ext uri="{BB962C8B-B14F-4D97-AF65-F5344CB8AC3E}">
        <p14:creationId xmlns:p14="http://schemas.microsoft.com/office/powerpoint/2010/main" val="282168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Global Recorded Music Industry Revenues (US$ Billions)</a:t>
            </a:r>
          </a:p>
        </p:txBody>
      </p:sp>
      <p:pic>
        <p:nvPicPr>
          <p:cNvPr id="3" name="Picture 2"/>
          <p:cNvPicPr>
            <a:picLocks noChangeAspect="1"/>
          </p:cNvPicPr>
          <p:nvPr/>
        </p:nvPicPr>
        <p:blipFill>
          <a:blip r:embed="rId3"/>
          <a:stretch>
            <a:fillRect/>
          </a:stretch>
        </p:blipFill>
        <p:spPr>
          <a:xfrm>
            <a:off x="1002346" y="1189609"/>
            <a:ext cx="6795375" cy="4602204"/>
          </a:xfrm>
          <a:prstGeom prst="rect">
            <a:avLst/>
          </a:prstGeom>
        </p:spPr>
      </p:pic>
      <p:sp>
        <p:nvSpPr>
          <p:cNvPr id="4" name="Content Placeholder 2"/>
          <p:cNvSpPr txBox="1">
            <a:spLocks/>
          </p:cNvSpPr>
          <p:nvPr/>
        </p:nvSpPr>
        <p:spPr>
          <a:xfrm>
            <a:off x="0" y="5849518"/>
            <a:ext cx="8166370" cy="316258"/>
          </a:xfrm>
          <a:prstGeom prst="rect">
            <a:avLst/>
          </a:prstGeom>
        </p:spPr>
        <p:txBody>
          <a:bodyPr vert="horz" lIns="91429" tIns="155448" rIns="91429" bIns="45714" rtlCol="0">
            <a:noAutofit/>
          </a:bodyPr>
          <a:lstStyle>
            <a:lvl1pPr marL="171450" indent="-171450" algn="l" defTabSz="914293" rtl="0" eaLnBrk="1" latinLnBrk="0" hangingPunct="1">
              <a:lnSpc>
                <a:spcPct val="114000"/>
              </a:lnSpc>
              <a:spcBef>
                <a:spcPts val="1200"/>
              </a:spcBef>
              <a:buFont typeface="Wingdings" panose="05000000000000000000" pitchFamily="2" charset="2"/>
              <a:buChar char="§"/>
              <a:defRPr sz="1200" b="1" kern="1200">
                <a:solidFill>
                  <a:schemeClr val="tx1"/>
                </a:solidFill>
                <a:latin typeface="Arial" panose="020B0604020202020204" pitchFamily="34" charset="0"/>
                <a:ea typeface="+mn-ea"/>
                <a:cs typeface="Arial" panose="020B0604020202020204" pitchFamily="34" charset="0"/>
              </a:defRPr>
            </a:lvl1pPr>
            <a:lvl2pPr marL="460375" indent="-231775" algn="l" defTabSz="914293" rtl="0" eaLnBrk="1" latinLnBrk="0" hangingPunct="1">
              <a:lnSpc>
                <a:spcPct val="114000"/>
              </a:lnSpc>
              <a:spcBef>
                <a:spcPct val="20000"/>
              </a:spcBef>
              <a:buFont typeface="Wingdings" panose="05000000000000000000" pitchFamily="2" charset="2"/>
              <a:buChar char="§"/>
              <a:defRPr sz="1100" kern="1200">
                <a:solidFill>
                  <a:schemeClr val="tx1"/>
                </a:solidFill>
                <a:latin typeface="Arial" panose="020B0604020202020204" pitchFamily="34" charset="0"/>
                <a:ea typeface="+mn-ea"/>
                <a:cs typeface="Arial" panose="020B0604020202020204" pitchFamily="34" charset="0"/>
              </a:defRPr>
            </a:lvl2pPr>
            <a:lvl3pPr marL="684213" indent="-227013" algn="l" defTabSz="914293" rtl="0" eaLnBrk="1" latinLnBrk="0" hangingPunct="1">
              <a:lnSpc>
                <a:spcPct val="114000"/>
              </a:lnSpc>
              <a:spcBef>
                <a:spcPct val="200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912813" indent="-227013" algn="l" defTabSz="914293" rtl="0" eaLnBrk="1" latinLnBrk="0" hangingPunct="1">
              <a:lnSpc>
                <a:spcPct val="114000"/>
              </a:lnSpc>
              <a:spcBef>
                <a:spcPct val="20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141413" indent="-227013" algn="l" defTabSz="914293" rtl="0" eaLnBrk="1" latinLnBrk="0" hangingPunct="1">
              <a:lnSpc>
                <a:spcPct val="114000"/>
              </a:lnSpc>
              <a:spcBef>
                <a:spcPct val="20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auto">
              <a:spcAft>
                <a:spcPts val="0"/>
              </a:spcAft>
            </a:pPr>
            <a:r>
              <a:rPr lang="en-US" sz="1400" b="1" dirty="0"/>
              <a:t>Takeaway: Streaming revenues at an all-time high</a:t>
            </a:r>
          </a:p>
        </p:txBody>
      </p:sp>
      <p:sp>
        <p:nvSpPr>
          <p:cNvPr id="5" name="TextBox 4"/>
          <p:cNvSpPr txBox="1"/>
          <p:nvPr/>
        </p:nvSpPr>
        <p:spPr>
          <a:xfrm>
            <a:off x="7136561" y="5676635"/>
            <a:ext cx="1163782" cy="215444"/>
          </a:xfrm>
          <a:prstGeom prst="rect">
            <a:avLst/>
          </a:prstGeom>
          <a:noFill/>
        </p:spPr>
        <p:txBody>
          <a:bodyPr wrap="square" rtlCol="0">
            <a:spAutoFit/>
          </a:bodyPr>
          <a:lstStyle/>
          <a:p>
            <a:r>
              <a:rPr lang="en-US" sz="800" b="1" cap="all" dirty="0">
                <a:solidFill>
                  <a:schemeClr val="bg1">
                    <a:lumMod val="50000"/>
                  </a:schemeClr>
                </a:solidFill>
              </a:rPr>
              <a:t>© IFPI</a:t>
            </a:r>
            <a:endParaRPr lang="en-US" sz="1100" dirty="0">
              <a:solidFill>
                <a:schemeClr val="bg1">
                  <a:lumMod val="50000"/>
                </a:schemeClr>
              </a:solidFill>
            </a:endParaRPr>
          </a:p>
        </p:txBody>
      </p:sp>
    </p:spTree>
    <p:extLst>
      <p:ext uri="{BB962C8B-B14F-4D97-AF65-F5344CB8AC3E}">
        <p14:creationId xmlns:p14="http://schemas.microsoft.com/office/powerpoint/2010/main" val="964032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8185890" y="5660294"/>
            <a:ext cx="661416"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36" name="Rounded Rectangle 35"/>
          <p:cNvSpPr/>
          <p:nvPr/>
        </p:nvSpPr>
        <p:spPr>
          <a:xfrm>
            <a:off x="8203646" y="4708677"/>
            <a:ext cx="625906"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35" name="Rounded Rectangle 34"/>
          <p:cNvSpPr/>
          <p:nvPr/>
        </p:nvSpPr>
        <p:spPr>
          <a:xfrm>
            <a:off x="6896531" y="3955684"/>
            <a:ext cx="778725" cy="27422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34" name="Rounded Rectangle 33"/>
          <p:cNvSpPr/>
          <p:nvPr/>
        </p:nvSpPr>
        <p:spPr>
          <a:xfrm>
            <a:off x="5236919" y="3956747"/>
            <a:ext cx="1012961" cy="28806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33" name="Rounded Rectangle 32"/>
          <p:cNvSpPr/>
          <p:nvPr/>
        </p:nvSpPr>
        <p:spPr>
          <a:xfrm>
            <a:off x="8100844" y="1398797"/>
            <a:ext cx="741315"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32" name="Rounded Rectangle 31"/>
          <p:cNvSpPr/>
          <p:nvPr/>
        </p:nvSpPr>
        <p:spPr>
          <a:xfrm>
            <a:off x="3586577" y="5660294"/>
            <a:ext cx="736848"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6" name="Rounded Rectangle 5"/>
          <p:cNvSpPr/>
          <p:nvPr/>
        </p:nvSpPr>
        <p:spPr>
          <a:xfrm>
            <a:off x="3586577" y="4439375"/>
            <a:ext cx="736848"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5" name="Rounded Rectangle 4"/>
          <p:cNvSpPr/>
          <p:nvPr/>
        </p:nvSpPr>
        <p:spPr>
          <a:xfrm>
            <a:off x="3586577" y="3078239"/>
            <a:ext cx="665827"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29" name="Rounded Rectangle 28"/>
          <p:cNvSpPr/>
          <p:nvPr/>
        </p:nvSpPr>
        <p:spPr>
          <a:xfrm>
            <a:off x="3559942" y="2125475"/>
            <a:ext cx="1027890"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4" name="Rounded Rectangle 3"/>
          <p:cNvSpPr/>
          <p:nvPr/>
        </p:nvSpPr>
        <p:spPr>
          <a:xfrm>
            <a:off x="3586577" y="1315867"/>
            <a:ext cx="736848"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2" name="Title 1"/>
          <p:cNvSpPr>
            <a:spLocks noGrp="1"/>
          </p:cNvSpPr>
          <p:nvPr>
            <p:ph type="title"/>
          </p:nvPr>
        </p:nvSpPr>
        <p:spPr/>
        <p:txBody>
          <a:bodyPr/>
          <a:lstStyle/>
          <a:p>
            <a:r>
              <a:rPr lang="en-US" b="1" dirty="0"/>
              <a:t>Brand Licensing – Top 10 Global Licensors 2023</a:t>
            </a:r>
          </a:p>
        </p:txBody>
      </p:sp>
      <p:sp>
        <p:nvSpPr>
          <p:cNvPr id="16" name="object 26"/>
          <p:cNvSpPr txBox="1">
            <a:spLocks/>
          </p:cNvSpPr>
          <p:nvPr/>
        </p:nvSpPr>
        <p:spPr>
          <a:xfrm>
            <a:off x="0" y="857250"/>
            <a:ext cx="0" cy="115416"/>
          </a:xfrm>
          <a:prstGeom prst="rect">
            <a:avLst/>
          </a:prstGeom>
        </p:spPr>
        <p:txBody>
          <a:bodyPr vert="horz" wrap="square" lIns="0" tIns="0" rIns="0" bIns="0" rtlCol="0">
            <a:spAutoFit/>
          </a:bodyPr>
          <a:lstStyle>
            <a:defPPr>
              <a:defRPr lang="en-US"/>
            </a:defPPr>
            <a:lvl1pPr algn="l" rtl="0" eaLnBrk="0" fontAlgn="base" hangingPunct="0">
              <a:spcBef>
                <a:spcPct val="0"/>
              </a:spcBef>
              <a:spcAft>
                <a:spcPct val="0"/>
              </a:spcAft>
              <a:defRPr sz="900" kern="1200">
                <a:solidFill>
                  <a:srgbClr val="1B1B51"/>
                </a:solidFill>
                <a:latin typeface="Arial" charset="0"/>
                <a:ea typeface="+mn-ea"/>
                <a:cs typeface="+mn-cs"/>
              </a:defRPr>
            </a:lvl1pPr>
            <a:lvl2pPr marL="457146" algn="l" rtl="0" eaLnBrk="0" fontAlgn="base" hangingPunct="0">
              <a:spcBef>
                <a:spcPct val="0"/>
              </a:spcBef>
              <a:spcAft>
                <a:spcPct val="0"/>
              </a:spcAft>
              <a:defRPr sz="900" kern="1200">
                <a:solidFill>
                  <a:srgbClr val="1B1B51"/>
                </a:solidFill>
                <a:latin typeface="Arial" charset="0"/>
                <a:ea typeface="+mn-ea"/>
                <a:cs typeface="+mn-cs"/>
              </a:defRPr>
            </a:lvl2pPr>
            <a:lvl3pPr marL="914293" algn="l" rtl="0" eaLnBrk="0" fontAlgn="base" hangingPunct="0">
              <a:spcBef>
                <a:spcPct val="0"/>
              </a:spcBef>
              <a:spcAft>
                <a:spcPct val="0"/>
              </a:spcAft>
              <a:defRPr sz="900" kern="1200">
                <a:solidFill>
                  <a:srgbClr val="1B1B51"/>
                </a:solidFill>
                <a:latin typeface="Arial" charset="0"/>
                <a:ea typeface="+mn-ea"/>
                <a:cs typeface="+mn-cs"/>
              </a:defRPr>
            </a:lvl3pPr>
            <a:lvl4pPr marL="1371440" algn="l" rtl="0" eaLnBrk="0" fontAlgn="base" hangingPunct="0">
              <a:spcBef>
                <a:spcPct val="0"/>
              </a:spcBef>
              <a:spcAft>
                <a:spcPct val="0"/>
              </a:spcAft>
              <a:defRPr sz="900" kern="1200">
                <a:solidFill>
                  <a:srgbClr val="1B1B51"/>
                </a:solidFill>
                <a:latin typeface="Arial" charset="0"/>
                <a:ea typeface="+mn-ea"/>
                <a:cs typeface="+mn-cs"/>
              </a:defRPr>
            </a:lvl4pPr>
            <a:lvl5pPr marL="1828586" algn="l" rtl="0" eaLnBrk="0" fontAlgn="base" hangingPunct="0">
              <a:spcBef>
                <a:spcPct val="0"/>
              </a:spcBef>
              <a:spcAft>
                <a:spcPct val="0"/>
              </a:spcAft>
              <a:defRPr sz="900" kern="1200">
                <a:solidFill>
                  <a:srgbClr val="1B1B51"/>
                </a:solidFill>
                <a:latin typeface="Arial" charset="0"/>
                <a:ea typeface="+mn-ea"/>
                <a:cs typeface="+mn-cs"/>
              </a:defRPr>
            </a:lvl5pPr>
            <a:lvl6pPr marL="2285733" algn="l" defTabSz="914293" rtl="0" eaLnBrk="1" latinLnBrk="0" hangingPunct="1">
              <a:defRPr sz="900" kern="1200">
                <a:solidFill>
                  <a:srgbClr val="1B1B51"/>
                </a:solidFill>
                <a:latin typeface="Arial" charset="0"/>
                <a:ea typeface="+mn-ea"/>
                <a:cs typeface="+mn-cs"/>
              </a:defRPr>
            </a:lvl6pPr>
            <a:lvl7pPr marL="2742879" algn="l" defTabSz="914293" rtl="0" eaLnBrk="1" latinLnBrk="0" hangingPunct="1">
              <a:defRPr sz="900" kern="1200">
                <a:solidFill>
                  <a:srgbClr val="1B1B51"/>
                </a:solidFill>
                <a:latin typeface="Arial" charset="0"/>
                <a:ea typeface="+mn-ea"/>
                <a:cs typeface="+mn-cs"/>
              </a:defRPr>
            </a:lvl7pPr>
            <a:lvl8pPr marL="3200026" algn="l" defTabSz="914293" rtl="0" eaLnBrk="1" latinLnBrk="0" hangingPunct="1">
              <a:defRPr sz="900" kern="1200">
                <a:solidFill>
                  <a:srgbClr val="1B1B51"/>
                </a:solidFill>
                <a:latin typeface="Arial" charset="0"/>
                <a:ea typeface="+mn-ea"/>
                <a:cs typeface="+mn-cs"/>
              </a:defRPr>
            </a:lvl8pPr>
            <a:lvl9pPr marL="3657172" algn="l" defTabSz="914293" rtl="0" eaLnBrk="1" latinLnBrk="0" hangingPunct="1">
              <a:defRPr sz="900" kern="1200">
                <a:solidFill>
                  <a:srgbClr val="1B1B51"/>
                </a:solidFill>
                <a:latin typeface="Arial" charset="0"/>
                <a:ea typeface="+mn-ea"/>
                <a:cs typeface="+mn-cs"/>
              </a:defRPr>
            </a:lvl9pPr>
          </a:lstStyle>
          <a:p>
            <a:pPr marL="28575">
              <a:lnSpc>
                <a:spcPts val="930"/>
              </a:lnSpc>
            </a:pPr>
            <a:r>
              <a:rPr lang="en-US" dirty="0"/>
              <a:t>2</a:t>
            </a:r>
          </a:p>
        </p:txBody>
      </p:sp>
      <p:pic>
        <p:nvPicPr>
          <p:cNvPr id="7" name="Picture 6"/>
          <p:cNvPicPr>
            <a:picLocks noChangeAspect="1"/>
          </p:cNvPicPr>
          <p:nvPr/>
        </p:nvPicPr>
        <p:blipFill rotWithShape="1">
          <a:blip r:embed="rId3"/>
          <a:srcRect l="3331" t="15386"/>
          <a:stretch/>
        </p:blipFill>
        <p:spPr>
          <a:xfrm>
            <a:off x="429922" y="1232939"/>
            <a:ext cx="3014614" cy="473635"/>
          </a:xfrm>
          <a:prstGeom prst="rect">
            <a:avLst/>
          </a:prstGeom>
        </p:spPr>
      </p:pic>
      <p:pic>
        <p:nvPicPr>
          <p:cNvPr id="8" name="Picture 7"/>
          <p:cNvPicPr>
            <a:picLocks noChangeAspect="1"/>
          </p:cNvPicPr>
          <p:nvPr/>
        </p:nvPicPr>
        <p:blipFill rotWithShape="1">
          <a:blip r:embed="rId4"/>
          <a:srcRect l="5799"/>
          <a:stretch/>
        </p:blipFill>
        <p:spPr>
          <a:xfrm>
            <a:off x="516801" y="1875052"/>
            <a:ext cx="2839780" cy="803665"/>
          </a:xfrm>
          <a:prstGeom prst="rect">
            <a:avLst/>
          </a:prstGeom>
        </p:spPr>
      </p:pic>
      <p:pic>
        <p:nvPicPr>
          <p:cNvPr id="9" name="Picture 8"/>
          <p:cNvPicPr>
            <a:picLocks noChangeAspect="1"/>
          </p:cNvPicPr>
          <p:nvPr/>
        </p:nvPicPr>
        <p:blipFill rotWithShape="1">
          <a:blip r:embed="rId5"/>
          <a:srcRect l="4910"/>
          <a:stretch/>
        </p:blipFill>
        <p:spPr>
          <a:xfrm>
            <a:off x="503484" y="2843716"/>
            <a:ext cx="2866578" cy="847051"/>
          </a:xfrm>
          <a:prstGeom prst="rect">
            <a:avLst/>
          </a:prstGeom>
        </p:spPr>
      </p:pic>
      <p:pic>
        <p:nvPicPr>
          <p:cNvPr id="10" name="Picture 9"/>
          <p:cNvPicPr>
            <a:picLocks noChangeAspect="1"/>
          </p:cNvPicPr>
          <p:nvPr/>
        </p:nvPicPr>
        <p:blipFill rotWithShape="1">
          <a:blip r:embed="rId6"/>
          <a:srcRect l="4314"/>
          <a:stretch/>
        </p:blipFill>
        <p:spPr>
          <a:xfrm>
            <a:off x="503484" y="3724142"/>
            <a:ext cx="2887576" cy="1611158"/>
          </a:xfrm>
          <a:prstGeom prst="rect">
            <a:avLst/>
          </a:prstGeom>
        </p:spPr>
      </p:pic>
      <p:pic>
        <p:nvPicPr>
          <p:cNvPr id="11" name="Picture 10"/>
          <p:cNvPicPr>
            <a:picLocks noChangeAspect="1"/>
          </p:cNvPicPr>
          <p:nvPr/>
        </p:nvPicPr>
        <p:blipFill rotWithShape="1">
          <a:blip r:embed="rId7"/>
          <a:srcRect t="13592" r="3039" b="6264"/>
          <a:stretch/>
        </p:blipFill>
        <p:spPr>
          <a:xfrm>
            <a:off x="447656" y="5472506"/>
            <a:ext cx="2999232" cy="683354"/>
          </a:xfrm>
          <a:prstGeom prst="rect">
            <a:avLst/>
          </a:prstGeom>
        </p:spPr>
      </p:pic>
      <p:pic>
        <p:nvPicPr>
          <p:cNvPr id="12" name="Picture 11"/>
          <p:cNvPicPr>
            <a:picLocks noChangeAspect="1"/>
          </p:cNvPicPr>
          <p:nvPr/>
        </p:nvPicPr>
        <p:blipFill rotWithShape="1">
          <a:blip r:embed="rId8"/>
          <a:srcRect l="595" t="4830" r="7232" b="4113"/>
          <a:stretch/>
        </p:blipFill>
        <p:spPr>
          <a:xfrm>
            <a:off x="4847080" y="2364344"/>
            <a:ext cx="1554147" cy="1585229"/>
          </a:xfrm>
          <a:prstGeom prst="rect">
            <a:avLst/>
          </a:prstGeom>
        </p:spPr>
      </p:pic>
      <p:pic>
        <p:nvPicPr>
          <p:cNvPr id="13" name="Picture 12"/>
          <p:cNvPicPr>
            <a:picLocks noChangeAspect="1"/>
          </p:cNvPicPr>
          <p:nvPr/>
        </p:nvPicPr>
        <p:blipFill rotWithShape="1">
          <a:blip r:embed="rId9"/>
          <a:srcRect l="8457"/>
          <a:stretch/>
        </p:blipFill>
        <p:spPr>
          <a:xfrm>
            <a:off x="5407816" y="1111799"/>
            <a:ext cx="2214025" cy="1252545"/>
          </a:xfrm>
          <a:prstGeom prst="rect">
            <a:avLst/>
          </a:prstGeom>
        </p:spPr>
      </p:pic>
      <p:pic>
        <p:nvPicPr>
          <p:cNvPr id="14" name="Picture 13"/>
          <p:cNvPicPr>
            <a:picLocks noChangeAspect="1"/>
          </p:cNvPicPr>
          <p:nvPr/>
        </p:nvPicPr>
        <p:blipFill rotWithShape="1">
          <a:blip r:embed="rId10"/>
          <a:srcRect l="5536" t="12052" r="7273"/>
          <a:stretch/>
        </p:blipFill>
        <p:spPr>
          <a:xfrm>
            <a:off x="6633841" y="2465397"/>
            <a:ext cx="1380604" cy="1383125"/>
          </a:xfrm>
          <a:prstGeom prst="rect">
            <a:avLst/>
          </a:prstGeom>
        </p:spPr>
      </p:pic>
      <p:pic>
        <p:nvPicPr>
          <p:cNvPr id="15" name="Picture 14"/>
          <p:cNvPicPr>
            <a:picLocks noChangeAspect="1"/>
          </p:cNvPicPr>
          <p:nvPr/>
        </p:nvPicPr>
        <p:blipFill>
          <a:blip r:embed="rId11"/>
          <a:stretch>
            <a:fillRect/>
          </a:stretch>
        </p:blipFill>
        <p:spPr>
          <a:xfrm>
            <a:off x="5071051" y="4463156"/>
            <a:ext cx="2999232" cy="834463"/>
          </a:xfrm>
          <a:prstGeom prst="rect">
            <a:avLst/>
          </a:prstGeom>
        </p:spPr>
      </p:pic>
      <p:pic>
        <p:nvPicPr>
          <p:cNvPr id="17" name="Picture 16"/>
          <p:cNvPicPr>
            <a:picLocks noChangeAspect="1"/>
          </p:cNvPicPr>
          <p:nvPr/>
        </p:nvPicPr>
        <p:blipFill>
          <a:blip r:embed="rId12"/>
          <a:stretch>
            <a:fillRect/>
          </a:stretch>
        </p:blipFill>
        <p:spPr>
          <a:xfrm>
            <a:off x="5015213" y="5350453"/>
            <a:ext cx="2999232" cy="848657"/>
          </a:xfrm>
          <a:prstGeom prst="rect">
            <a:avLst/>
          </a:prstGeom>
        </p:spPr>
      </p:pic>
      <p:sp>
        <p:nvSpPr>
          <p:cNvPr id="19" name="Rectangle 18"/>
          <p:cNvSpPr/>
          <p:nvPr/>
        </p:nvSpPr>
        <p:spPr>
          <a:xfrm>
            <a:off x="7715960" y="6209128"/>
            <a:ext cx="1475084" cy="246221"/>
          </a:xfrm>
          <a:prstGeom prst="rect">
            <a:avLst/>
          </a:prstGeom>
        </p:spPr>
        <p:txBody>
          <a:bodyPr wrap="none">
            <a:spAutoFit/>
          </a:bodyPr>
          <a:lstStyle/>
          <a:p>
            <a:r>
              <a:rPr lang="en-US" sz="1000" dirty="0">
                <a:solidFill>
                  <a:schemeClr val="bg1">
                    <a:lumMod val="50000"/>
                  </a:schemeClr>
                </a:solidFill>
                <a:latin typeface="+mn-lt"/>
              </a:rPr>
              <a:t>© 2023 License Global</a:t>
            </a:r>
          </a:p>
        </p:txBody>
      </p:sp>
      <p:sp>
        <p:nvSpPr>
          <p:cNvPr id="3" name="TextBox 2"/>
          <p:cNvSpPr txBox="1"/>
          <p:nvPr/>
        </p:nvSpPr>
        <p:spPr>
          <a:xfrm>
            <a:off x="3591674" y="1315867"/>
            <a:ext cx="843379" cy="307777"/>
          </a:xfrm>
          <a:prstGeom prst="rect">
            <a:avLst/>
          </a:prstGeom>
          <a:noFill/>
        </p:spPr>
        <p:txBody>
          <a:bodyPr wrap="square" rtlCol="0">
            <a:spAutoFit/>
          </a:bodyPr>
          <a:lstStyle/>
          <a:p>
            <a:r>
              <a:rPr lang="en-US" sz="1400" b="1" dirty="0">
                <a:solidFill>
                  <a:schemeClr val="tx1"/>
                </a:solidFill>
              </a:rPr>
              <a:t>$61.7B</a:t>
            </a:r>
          </a:p>
        </p:txBody>
      </p:sp>
      <p:sp>
        <p:nvSpPr>
          <p:cNvPr id="18" name="TextBox 17"/>
          <p:cNvSpPr txBox="1"/>
          <p:nvPr/>
        </p:nvSpPr>
        <p:spPr>
          <a:xfrm>
            <a:off x="3559942" y="2125475"/>
            <a:ext cx="1269773" cy="307777"/>
          </a:xfrm>
          <a:prstGeom prst="rect">
            <a:avLst/>
          </a:prstGeom>
          <a:noFill/>
        </p:spPr>
        <p:txBody>
          <a:bodyPr wrap="square" rtlCol="0">
            <a:spAutoFit/>
          </a:bodyPr>
          <a:lstStyle/>
          <a:p>
            <a:r>
              <a:rPr lang="en-US" sz="1400" b="1" dirty="0">
                <a:solidFill>
                  <a:schemeClr val="tx1"/>
                </a:solidFill>
              </a:rPr>
              <a:t>$31.5B (E)</a:t>
            </a:r>
          </a:p>
        </p:txBody>
      </p:sp>
      <p:sp>
        <p:nvSpPr>
          <p:cNvPr id="21" name="TextBox 20"/>
          <p:cNvSpPr txBox="1"/>
          <p:nvPr/>
        </p:nvSpPr>
        <p:spPr>
          <a:xfrm>
            <a:off x="3544573" y="3078239"/>
            <a:ext cx="843379" cy="307777"/>
          </a:xfrm>
          <a:prstGeom prst="rect">
            <a:avLst/>
          </a:prstGeom>
          <a:noFill/>
        </p:spPr>
        <p:txBody>
          <a:bodyPr wrap="square" rtlCol="0">
            <a:spAutoFit/>
          </a:bodyPr>
          <a:lstStyle/>
          <a:p>
            <a:r>
              <a:rPr lang="en-US" sz="1400" b="1" dirty="0">
                <a:solidFill>
                  <a:schemeClr val="tx1"/>
                </a:solidFill>
              </a:rPr>
              <a:t>$24.1B</a:t>
            </a:r>
          </a:p>
        </p:txBody>
      </p:sp>
      <p:sp>
        <p:nvSpPr>
          <p:cNvPr id="22" name="TextBox 21"/>
          <p:cNvSpPr txBox="1"/>
          <p:nvPr/>
        </p:nvSpPr>
        <p:spPr>
          <a:xfrm>
            <a:off x="3586577" y="4439374"/>
            <a:ext cx="843379" cy="307777"/>
          </a:xfrm>
          <a:prstGeom prst="rect">
            <a:avLst/>
          </a:prstGeom>
          <a:noFill/>
        </p:spPr>
        <p:txBody>
          <a:bodyPr wrap="square" rtlCol="0">
            <a:spAutoFit/>
          </a:bodyPr>
          <a:lstStyle/>
          <a:p>
            <a:r>
              <a:rPr lang="en-US" sz="1400" b="1" dirty="0">
                <a:solidFill>
                  <a:schemeClr val="tx1"/>
                </a:solidFill>
              </a:rPr>
              <a:t>$15.8B</a:t>
            </a:r>
          </a:p>
        </p:txBody>
      </p:sp>
      <p:sp>
        <p:nvSpPr>
          <p:cNvPr id="23" name="TextBox 22"/>
          <p:cNvSpPr txBox="1"/>
          <p:nvPr/>
        </p:nvSpPr>
        <p:spPr>
          <a:xfrm>
            <a:off x="3589346" y="5655498"/>
            <a:ext cx="843379" cy="307777"/>
          </a:xfrm>
          <a:prstGeom prst="rect">
            <a:avLst/>
          </a:prstGeom>
          <a:noFill/>
        </p:spPr>
        <p:txBody>
          <a:bodyPr wrap="square" rtlCol="0">
            <a:spAutoFit/>
          </a:bodyPr>
          <a:lstStyle/>
          <a:p>
            <a:r>
              <a:rPr lang="en-US" sz="1400" b="1" dirty="0">
                <a:solidFill>
                  <a:schemeClr val="tx1"/>
                </a:solidFill>
              </a:rPr>
              <a:t>$11.6B</a:t>
            </a:r>
          </a:p>
        </p:txBody>
      </p:sp>
      <p:sp>
        <p:nvSpPr>
          <p:cNvPr id="24" name="TextBox 23"/>
          <p:cNvSpPr txBox="1"/>
          <p:nvPr/>
        </p:nvSpPr>
        <p:spPr>
          <a:xfrm>
            <a:off x="8072021" y="1398796"/>
            <a:ext cx="843379" cy="307777"/>
          </a:xfrm>
          <a:prstGeom prst="rect">
            <a:avLst/>
          </a:prstGeom>
          <a:noFill/>
        </p:spPr>
        <p:txBody>
          <a:bodyPr wrap="square" rtlCol="0">
            <a:spAutoFit/>
          </a:bodyPr>
          <a:lstStyle/>
          <a:p>
            <a:r>
              <a:rPr lang="en-US" sz="1400" b="1" dirty="0">
                <a:solidFill>
                  <a:schemeClr val="tx1"/>
                </a:solidFill>
              </a:rPr>
              <a:t>$10.5B</a:t>
            </a:r>
          </a:p>
        </p:txBody>
      </p:sp>
      <p:sp>
        <p:nvSpPr>
          <p:cNvPr id="25" name="TextBox 24"/>
          <p:cNvSpPr txBox="1"/>
          <p:nvPr/>
        </p:nvSpPr>
        <p:spPr>
          <a:xfrm>
            <a:off x="5236919" y="3955684"/>
            <a:ext cx="1269773" cy="307777"/>
          </a:xfrm>
          <a:prstGeom prst="rect">
            <a:avLst/>
          </a:prstGeom>
          <a:noFill/>
        </p:spPr>
        <p:txBody>
          <a:bodyPr wrap="square" rtlCol="0">
            <a:spAutoFit/>
          </a:bodyPr>
          <a:lstStyle/>
          <a:p>
            <a:r>
              <a:rPr lang="en-US" sz="1400" b="1" dirty="0">
                <a:solidFill>
                  <a:schemeClr val="tx1"/>
                </a:solidFill>
              </a:rPr>
              <a:t>$11.5B (E)</a:t>
            </a:r>
          </a:p>
        </p:txBody>
      </p:sp>
      <p:sp>
        <p:nvSpPr>
          <p:cNvPr id="26" name="TextBox 25"/>
          <p:cNvSpPr txBox="1"/>
          <p:nvPr/>
        </p:nvSpPr>
        <p:spPr>
          <a:xfrm>
            <a:off x="6896531" y="3938907"/>
            <a:ext cx="843379" cy="307777"/>
          </a:xfrm>
          <a:prstGeom prst="rect">
            <a:avLst/>
          </a:prstGeom>
          <a:noFill/>
        </p:spPr>
        <p:txBody>
          <a:bodyPr wrap="square" rtlCol="0">
            <a:spAutoFit/>
          </a:bodyPr>
          <a:lstStyle/>
          <a:p>
            <a:r>
              <a:rPr lang="en-US" sz="1400" b="1" dirty="0">
                <a:solidFill>
                  <a:schemeClr val="tx1"/>
                </a:solidFill>
              </a:rPr>
              <a:t>$8B (E)</a:t>
            </a:r>
          </a:p>
        </p:txBody>
      </p:sp>
      <p:sp>
        <p:nvSpPr>
          <p:cNvPr id="27" name="TextBox 26"/>
          <p:cNvSpPr txBox="1"/>
          <p:nvPr/>
        </p:nvSpPr>
        <p:spPr>
          <a:xfrm>
            <a:off x="8179232" y="4708677"/>
            <a:ext cx="843379" cy="307777"/>
          </a:xfrm>
          <a:prstGeom prst="rect">
            <a:avLst/>
          </a:prstGeom>
          <a:noFill/>
        </p:spPr>
        <p:txBody>
          <a:bodyPr wrap="square" rtlCol="0">
            <a:spAutoFit/>
          </a:bodyPr>
          <a:lstStyle/>
          <a:p>
            <a:r>
              <a:rPr lang="en-US" sz="1400" b="1" dirty="0">
                <a:solidFill>
                  <a:schemeClr val="tx1"/>
                </a:solidFill>
              </a:rPr>
              <a:t>$7.5B</a:t>
            </a:r>
          </a:p>
        </p:txBody>
      </p:sp>
      <p:sp>
        <p:nvSpPr>
          <p:cNvPr id="28" name="TextBox 27"/>
          <p:cNvSpPr txBox="1"/>
          <p:nvPr/>
        </p:nvSpPr>
        <p:spPr>
          <a:xfrm>
            <a:off x="8179232" y="5662026"/>
            <a:ext cx="843379" cy="307777"/>
          </a:xfrm>
          <a:prstGeom prst="rect">
            <a:avLst/>
          </a:prstGeom>
          <a:noFill/>
        </p:spPr>
        <p:txBody>
          <a:bodyPr wrap="square" rtlCol="0">
            <a:spAutoFit/>
          </a:bodyPr>
          <a:lstStyle/>
          <a:p>
            <a:r>
              <a:rPr lang="en-US" sz="1400" b="1" dirty="0">
                <a:solidFill>
                  <a:schemeClr val="tx1"/>
                </a:solidFill>
              </a:rPr>
              <a:t>$6.7B</a:t>
            </a:r>
          </a:p>
        </p:txBody>
      </p:sp>
    </p:spTree>
    <p:extLst>
      <p:ext uri="{BB962C8B-B14F-4D97-AF65-F5344CB8AC3E}">
        <p14:creationId xmlns:p14="http://schemas.microsoft.com/office/powerpoint/2010/main" val="283314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 IP Sale from the Recent Past…</a:t>
            </a:r>
          </a:p>
        </p:txBody>
      </p:sp>
      <p:pic>
        <p:nvPicPr>
          <p:cNvPr id="2052" name="Picture 4" descr="EF Hutton | Investment Banking | Capital Markets | Wealth Management |  Equity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176" y="2751958"/>
            <a:ext cx="5501647" cy="149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38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7B4F-C19B-413B-B1DD-73743B0351C0}"/>
              </a:ext>
            </a:extLst>
          </p:cNvPr>
          <p:cNvSpPr>
            <a:spLocks noGrp="1"/>
          </p:cNvSpPr>
          <p:nvPr>
            <p:ph type="title"/>
          </p:nvPr>
        </p:nvSpPr>
        <p:spPr/>
        <p:txBody>
          <a:bodyPr/>
          <a:lstStyle/>
          <a:p>
            <a:r>
              <a:rPr lang="en-US" b="1" dirty="0"/>
              <a:t>What Do We Use IP Valuation For?</a:t>
            </a:r>
          </a:p>
        </p:txBody>
      </p:sp>
      <p:sp>
        <p:nvSpPr>
          <p:cNvPr id="3" name="Content Placeholder 2">
            <a:extLst>
              <a:ext uri="{FF2B5EF4-FFF2-40B4-BE49-F238E27FC236}">
                <a16:creationId xmlns:a16="http://schemas.microsoft.com/office/drawing/2014/main" id="{28BCCC25-5C0C-4A72-941A-C1FC96DF96A4}"/>
              </a:ext>
            </a:extLst>
          </p:cNvPr>
          <p:cNvSpPr>
            <a:spLocks noGrp="1"/>
          </p:cNvSpPr>
          <p:nvPr>
            <p:ph idx="1"/>
          </p:nvPr>
        </p:nvSpPr>
        <p:spPr/>
        <p:txBody>
          <a:bodyPr>
            <a:noAutofit/>
          </a:bodyPr>
          <a:lstStyle/>
          <a:p>
            <a:r>
              <a:rPr lang="en-US" sz="1800" dirty="0"/>
              <a:t>M&amp;A</a:t>
            </a:r>
          </a:p>
          <a:p>
            <a:r>
              <a:rPr lang="en-US" sz="1800" dirty="0"/>
              <a:t>Financial Accounting (PPA, Goodwill, etc.)</a:t>
            </a:r>
          </a:p>
          <a:p>
            <a:r>
              <a:rPr lang="en-US" sz="1800" dirty="0"/>
              <a:t>Income Tax (TP, IP Migration, etc.)</a:t>
            </a:r>
          </a:p>
          <a:p>
            <a:r>
              <a:rPr lang="en-US" sz="1800" dirty="0"/>
              <a:t>Insurance (Replacement Value)</a:t>
            </a:r>
          </a:p>
          <a:p>
            <a:r>
              <a:rPr lang="en-US" sz="1800" dirty="0"/>
              <a:t>Financing (Loan Securitization)</a:t>
            </a:r>
          </a:p>
          <a:p>
            <a:r>
              <a:rPr lang="en-US" sz="1800" dirty="0"/>
              <a:t>Bankruptcy (Reorganization)</a:t>
            </a:r>
          </a:p>
          <a:p>
            <a:r>
              <a:rPr lang="en-US" sz="1800" dirty="0"/>
              <a:t>Litigation (Damages)</a:t>
            </a:r>
          </a:p>
          <a:p>
            <a:r>
              <a:rPr lang="en-US" sz="1800" dirty="0"/>
              <a:t>Licensing (Pricing)</a:t>
            </a:r>
          </a:p>
          <a:p>
            <a:r>
              <a:rPr lang="en-US" sz="1800" dirty="0"/>
              <a:t>Donations (Community Goodwill / Defense)</a:t>
            </a:r>
          </a:p>
        </p:txBody>
      </p:sp>
    </p:spTree>
    <p:extLst>
      <p:ext uri="{BB962C8B-B14F-4D97-AF65-F5344CB8AC3E}">
        <p14:creationId xmlns:p14="http://schemas.microsoft.com/office/powerpoint/2010/main" val="1527110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9D92-BE0A-4FE3-8F5D-FF6B3ACC71E1}"/>
              </a:ext>
            </a:extLst>
          </p:cNvPr>
          <p:cNvSpPr>
            <a:spLocks noGrp="1"/>
          </p:cNvSpPr>
          <p:nvPr>
            <p:ph type="title"/>
          </p:nvPr>
        </p:nvSpPr>
        <p:spPr/>
        <p:txBody>
          <a:bodyPr/>
          <a:lstStyle/>
          <a:p>
            <a:r>
              <a:rPr lang="en-US" b="1" dirty="0"/>
              <a:t>Standards for Valuation</a:t>
            </a:r>
          </a:p>
        </p:txBody>
      </p:sp>
      <p:sp>
        <p:nvSpPr>
          <p:cNvPr id="3" name="Content Placeholder 2">
            <a:extLst>
              <a:ext uri="{FF2B5EF4-FFF2-40B4-BE49-F238E27FC236}">
                <a16:creationId xmlns:a16="http://schemas.microsoft.com/office/drawing/2014/main" id="{37801F91-5B2A-4FB1-B815-E1CC250BD709}"/>
              </a:ext>
            </a:extLst>
          </p:cNvPr>
          <p:cNvSpPr>
            <a:spLocks noGrp="1"/>
          </p:cNvSpPr>
          <p:nvPr>
            <p:ph idx="1"/>
          </p:nvPr>
        </p:nvSpPr>
        <p:spPr/>
        <p:txBody>
          <a:bodyPr>
            <a:normAutofit/>
          </a:bodyPr>
          <a:lstStyle/>
          <a:p>
            <a:r>
              <a:rPr lang="en-US" sz="1600" dirty="0"/>
              <a:t>Intrinsic Value</a:t>
            </a:r>
          </a:p>
          <a:p>
            <a:pPr lvl="1"/>
            <a:r>
              <a:rPr lang="en-US" sz="1600" dirty="0"/>
              <a:t>The present value of all expected future cash flows discounted at an appropriate rate</a:t>
            </a:r>
          </a:p>
          <a:p>
            <a:r>
              <a:rPr lang="en-US" sz="1600" dirty="0"/>
              <a:t>Book Value</a:t>
            </a:r>
          </a:p>
          <a:p>
            <a:pPr lvl="1"/>
            <a:r>
              <a:rPr lang="en-US" sz="1600" dirty="0"/>
              <a:t>Net difference between the company’s total assets and total liabilities</a:t>
            </a:r>
          </a:p>
          <a:p>
            <a:r>
              <a:rPr lang="en-US" sz="1600" dirty="0"/>
              <a:t>Investment Value</a:t>
            </a:r>
          </a:p>
          <a:p>
            <a:pPr lvl="1"/>
            <a:r>
              <a:rPr lang="en-US" sz="1600" dirty="0"/>
              <a:t>What an investor is willing to pay for an asset or investment, based on subjective parameters</a:t>
            </a:r>
          </a:p>
          <a:p>
            <a:r>
              <a:rPr lang="en-US" sz="1600" dirty="0"/>
              <a:t>Liquidation Value</a:t>
            </a:r>
          </a:p>
          <a:p>
            <a:pPr lvl="1"/>
            <a:r>
              <a:rPr lang="en-US" sz="1600" dirty="0"/>
              <a:t>Net value of a company’s physical assets if the firm is to liquidate and sell all assets</a:t>
            </a:r>
          </a:p>
          <a:p>
            <a:r>
              <a:rPr lang="en-US" sz="1600" dirty="0"/>
              <a:t>Fair Value</a:t>
            </a:r>
          </a:p>
          <a:p>
            <a:pPr lvl="1"/>
            <a:r>
              <a:rPr lang="en-US" sz="1600" dirty="0"/>
              <a:t>The reasonable and impartial estimate of the intrinsic value of an asset or firm</a:t>
            </a:r>
          </a:p>
          <a:p>
            <a:r>
              <a:rPr lang="en-US" sz="1600" dirty="0"/>
              <a:t>Fair Market Value</a:t>
            </a:r>
          </a:p>
          <a:p>
            <a:pPr lvl="1"/>
            <a:r>
              <a:rPr lang="en-US" sz="1600" dirty="0"/>
              <a:t>The price an asset would sell for on the open market when all parties involved are aware of all the facts, are acting in their own interest, and have ample time to make a decision</a:t>
            </a:r>
          </a:p>
          <a:p>
            <a:pPr lvl="1"/>
            <a:endParaRPr lang="en-US" sz="1700" dirty="0"/>
          </a:p>
        </p:txBody>
      </p:sp>
    </p:spTree>
    <p:extLst>
      <p:ext uri="{BB962C8B-B14F-4D97-AF65-F5344CB8AC3E}">
        <p14:creationId xmlns:p14="http://schemas.microsoft.com/office/powerpoint/2010/main" val="305011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C225-721B-4590-93A2-0E31C1050EAA}"/>
              </a:ext>
            </a:extLst>
          </p:cNvPr>
          <p:cNvSpPr>
            <a:spLocks noGrp="1"/>
          </p:cNvSpPr>
          <p:nvPr>
            <p:ph type="title"/>
          </p:nvPr>
        </p:nvSpPr>
        <p:spPr/>
        <p:txBody>
          <a:bodyPr/>
          <a:lstStyle/>
          <a:p>
            <a:r>
              <a:rPr lang="en-US" b="1" dirty="0"/>
              <a:t>Typical Valuation Methods</a:t>
            </a:r>
          </a:p>
        </p:txBody>
      </p:sp>
      <p:sp>
        <p:nvSpPr>
          <p:cNvPr id="3" name="Content Placeholder 2">
            <a:extLst>
              <a:ext uri="{FF2B5EF4-FFF2-40B4-BE49-F238E27FC236}">
                <a16:creationId xmlns:a16="http://schemas.microsoft.com/office/drawing/2014/main" id="{35116FC4-7843-40C8-A84C-295022387DEE}"/>
              </a:ext>
            </a:extLst>
          </p:cNvPr>
          <p:cNvSpPr>
            <a:spLocks noGrp="1"/>
          </p:cNvSpPr>
          <p:nvPr>
            <p:ph idx="1"/>
          </p:nvPr>
        </p:nvSpPr>
        <p:spPr/>
        <p:txBody>
          <a:bodyPr>
            <a:normAutofit/>
          </a:bodyPr>
          <a:lstStyle/>
          <a:p>
            <a:r>
              <a:rPr lang="en-US" sz="1800" b="1" dirty="0"/>
              <a:t>Cost Approach</a:t>
            </a:r>
          </a:p>
          <a:p>
            <a:pPr lvl="1"/>
            <a:r>
              <a:rPr lang="en-US" sz="1600" dirty="0"/>
              <a:t>Using the economic principle of substitution and price equilibrium</a:t>
            </a:r>
          </a:p>
          <a:p>
            <a:pPr lvl="2"/>
            <a:r>
              <a:rPr lang="en-US" sz="1400" dirty="0"/>
              <a:t>“… [I]nvestor will pay no more for an investment than the cost to obtain an investment of equal utility.”</a:t>
            </a:r>
          </a:p>
          <a:p>
            <a:pPr lvl="1"/>
            <a:endParaRPr lang="en-US" sz="1600" dirty="0"/>
          </a:p>
          <a:p>
            <a:r>
              <a:rPr lang="en-US" sz="1800" b="1" dirty="0"/>
              <a:t>Market Approach</a:t>
            </a:r>
          </a:p>
          <a:p>
            <a:pPr lvl="1"/>
            <a:r>
              <a:rPr lang="en-US" sz="1600" dirty="0"/>
              <a:t>Using the economic principle of competition and equilibrium</a:t>
            </a:r>
          </a:p>
          <a:p>
            <a:pPr lvl="2"/>
            <a:r>
              <a:rPr lang="en-US" sz="1400" dirty="0"/>
              <a:t>“… [I]n a free and unrestricted market, supply and demand factors will drive the price of any good to a point of equilibrium.”</a:t>
            </a:r>
          </a:p>
          <a:p>
            <a:pPr lvl="1"/>
            <a:endParaRPr lang="en-US" sz="1600" dirty="0"/>
          </a:p>
          <a:p>
            <a:r>
              <a:rPr lang="en-US" sz="1800" b="1" dirty="0"/>
              <a:t>Income Approach</a:t>
            </a:r>
          </a:p>
          <a:p>
            <a:pPr lvl="1"/>
            <a:r>
              <a:rPr lang="en-US" sz="1600" dirty="0"/>
              <a:t>Using the economic principle of anticipation</a:t>
            </a:r>
          </a:p>
          <a:p>
            <a:pPr lvl="2"/>
            <a:r>
              <a:rPr lang="en-US" sz="1400" dirty="0"/>
              <a:t>“…[V]alue of the subject intangible asset is the present value of the expected economic income to be earned from the ownership of that intangible asset.”</a:t>
            </a:r>
          </a:p>
        </p:txBody>
      </p:sp>
      <p:sp>
        <p:nvSpPr>
          <p:cNvPr id="4" name="TextBox 3"/>
          <p:cNvSpPr txBox="1"/>
          <p:nvPr/>
        </p:nvSpPr>
        <p:spPr>
          <a:xfrm>
            <a:off x="4838332" y="6183896"/>
            <a:ext cx="4563122" cy="246221"/>
          </a:xfrm>
          <a:prstGeom prst="rect">
            <a:avLst/>
          </a:prstGeom>
          <a:noFill/>
        </p:spPr>
        <p:txBody>
          <a:bodyPr wrap="square" rtlCol="0">
            <a:spAutoFit/>
          </a:bodyPr>
          <a:lstStyle/>
          <a:p>
            <a:r>
              <a:rPr lang="en-US" sz="1000" dirty="0">
                <a:solidFill>
                  <a:schemeClr val="bg1">
                    <a:lumMod val="50000"/>
                  </a:schemeClr>
                </a:solidFill>
              </a:rPr>
              <a:t>Source: Reilly, Robert and Robert Schweihs, Jr. Valuing Intangible Assets</a:t>
            </a:r>
          </a:p>
        </p:txBody>
      </p:sp>
    </p:spTree>
    <p:extLst>
      <p:ext uri="{BB962C8B-B14F-4D97-AF65-F5344CB8AC3E}">
        <p14:creationId xmlns:p14="http://schemas.microsoft.com/office/powerpoint/2010/main" val="18088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Ready…Set…Assess</a:t>
            </a:r>
          </a:p>
        </p:txBody>
      </p:sp>
      <p:sp>
        <p:nvSpPr>
          <p:cNvPr id="8" name="Content Placeholder 7"/>
          <p:cNvSpPr>
            <a:spLocks noGrp="1"/>
          </p:cNvSpPr>
          <p:nvPr>
            <p:ph sz="quarter" idx="11"/>
          </p:nvPr>
        </p:nvSpPr>
        <p:spPr>
          <a:xfrm>
            <a:off x="268356" y="1009485"/>
            <a:ext cx="9392478" cy="5338295"/>
          </a:xfrm>
        </p:spPr>
        <p:txBody>
          <a:bodyPr>
            <a:normAutofit/>
          </a:bodyPr>
          <a:lstStyle/>
          <a:p>
            <a:pPr marL="0" indent="0">
              <a:buNone/>
            </a:pPr>
            <a:r>
              <a:rPr lang="en-US" sz="2300" dirty="0"/>
              <a:t>Does your prospect …?</a:t>
            </a:r>
          </a:p>
          <a:p>
            <a:r>
              <a:rPr lang="en-US" sz="2300" dirty="0"/>
              <a:t>Understand the impact of AI?</a:t>
            </a:r>
          </a:p>
          <a:p>
            <a:r>
              <a:rPr lang="en-US" sz="2300" dirty="0"/>
              <a:t>Have IP that can be monetized more fully?</a:t>
            </a:r>
          </a:p>
          <a:p>
            <a:r>
              <a:rPr lang="en-US" sz="2300" dirty="0"/>
              <a:t>Make content to raise its visibility?</a:t>
            </a:r>
          </a:p>
          <a:p>
            <a:r>
              <a:rPr lang="en-US" sz="2300" dirty="0"/>
              <a:t>Fully exploit DTC?</a:t>
            </a:r>
          </a:p>
          <a:p>
            <a:r>
              <a:rPr lang="en-US" sz="2300" dirty="0"/>
              <a:t>Provide content and experiences that differentiate it?</a:t>
            </a:r>
          </a:p>
          <a:p>
            <a:r>
              <a:rPr lang="en-US" sz="2300" dirty="0"/>
              <a:t>Want to partner with media and content providers?</a:t>
            </a:r>
          </a:p>
          <a:p>
            <a:r>
              <a:rPr lang="en-US" sz="2300" dirty="0"/>
              <a:t>Have licensing opportunities?</a:t>
            </a:r>
          </a:p>
        </p:txBody>
      </p:sp>
    </p:spTree>
    <p:extLst>
      <p:ext uri="{BB962C8B-B14F-4D97-AF65-F5344CB8AC3E}">
        <p14:creationId xmlns:p14="http://schemas.microsoft.com/office/powerpoint/2010/main" val="165197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2207-1913-433C-8EFF-91D36E495E79}"/>
              </a:ext>
            </a:extLst>
          </p:cNvPr>
          <p:cNvSpPr>
            <a:spLocks noGrp="1"/>
          </p:cNvSpPr>
          <p:nvPr>
            <p:ph type="title"/>
          </p:nvPr>
        </p:nvSpPr>
        <p:spPr/>
        <p:txBody>
          <a:bodyPr>
            <a:normAutofit fontScale="90000"/>
          </a:bodyPr>
          <a:lstStyle/>
          <a:p>
            <a:pPr marL="0" indent="0">
              <a:buNone/>
            </a:pPr>
            <a:r>
              <a:rPr lang="en-US" sz="2800" b="1" dirty="0"/>
              <a:t>Bankers’ Resource: </a:t>
            </a:r>
            <a:br>
              <a:rPr lang="en-US" sz="2800" b="1" dirty="0"/>
            </a:br>
            <a:r>
              <a:rPr lang="en-US" sz="2400" b="1" dirty="0"/>
              <a:t>Where Allan can help me pitch</a:t>
            </a:r>
          </a:p>
        </p:txBody>
      </p:sp>
      <p:cxnSp>
        <p:nvCxnSpPr>
          <p:cNvPr id="13" name="Straight Arrow Connector 12"/>
          <p:cNvCxnSpPr/>
          <p:nvPr/>
        </p:nvCxnSpPr>
        <p:spPr>
          <a:xfrm>
            <a:off x="2614529" y="3489240"/>
            <a:ext cx="12787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00373" y="4335318"/>
            <a:ext cx="12787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505817176"/>
              </p:ext>
            </p:extLst>
          </p:nvPr>
        </p:nvGraphicFramePr>
        <p:xfrm>
          <a:off x="309609" y="1514162"/>
          <a:ext cx="8524782" cy="3844030"/>
        </p:xfrm>
        <a:graphic>
          <a:graphicData uri="http://schemas.openxmlformats.org/drawingml/2006/table">
            <a:tbl>
              <a:tblPr firstRow="1" bandRow="1">
                <a:tableStyleId>{5C22544A-7EE6-4342-B048-85BDC9FD1C3A}</a:tableStyleId>
              </a:tblPr>
              <a:tblGrid>
                <a:gridCol w="2841594">
                  <a:extLst>
                    <a:ext uri="{9D8B030D-6E8A-4147-A177-3AD203B41FA5}">
                      <a16:colId xmlns:a16="http://schemas.microsoft.com/office/drawing/2014/main" val="941969142"/>
                    </a:ext>
                  </a:extLst>
                </a:gridCol>
                <a:gridCol w="2236433">
                  <a:extLst>
                    <a:ext uri="{9D8B030D-6E8A-4147-A177-3AD203B41FA5}">
                      <a16:colId xmlns:a16="http://schemas.microsoft.com/office/drawing/2014/main" val="2635379488"/>
                    </a:ext>
                  </a:extLst>
                </a:gridCol>
                <a:gridCol w="3446755">
                  <a:extLst>
                    <a:ext uri="{9D8B030D-6E8A-4147-A177-3AD203B41FA5}">
                      <a16:colId xmlns:a16="http://schemas.microsoft.com/office/drawing/2014/main" val="3427281617"/>
                    </a:ext>
                  </a:extLst>
                </a:gridCol>
              </a:tblGrid>
              <a:tr h="768806">
                <a:tc>
                  <a:txBody>
                    <a:bodyPr/>
                    <a:lstStyle/>
                    <a:p>
                      <a:pPr marL="457146" marR="0" lvl="1" indent="0" algn="l" defTabSz="914293"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mn-lt"/>
                          <a:ea typeface="+mn-ea"/>
                          <a:cs typeface="+mn-cs"/>
                        </a:rPr>
                        <a:t>Content</a:t>
                      </a:r>
                    </a:p>
                  </a:txBody>
                  <a:tcPr anchor="ctr">
                    <a:solidFill>
                      <a:schemeClr val="bg1">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latin typeface="+mn-lt"/>
                        <a:ea typeface="+mn-ea"/>
                        <a:cs typeface="+mn-cs"/>
                      </a:endParaRPr>
                    </a:p>
                  </a:txBody>
                  <a:tcPr anchor="ctr" anchorCtr="1">
                    <a:solidFill>
                      <a:schemeClr val="bg1">
                        <a:lumMod val="95000"/>
                      </a:schemeClr>
                    </a:solidFill>
                  </a:tcPr>
                </a:tc>
                <a:tc>
                  <a:txBody>
                    <a:bodyPr/>
                    <a:lstStyle/>
                    <a:p>
                      <a:pPr>
                        <a:buFont typeface="Wingdings" panose="05000000000000000000" pitchFamily="2" charset="2"/>
                        <a:buChar char="ü"/>
                      </a:pPr>
                      <a:r>
                        <a:rPr lang="en-US" sz="1400" b="0" dirty="0">
                          <a:solidFill>
                            <a:schemeClr val="tx1"/>
                          </a:solidFill>
                        </a:rPr>
                        <a:t> Media Executives:</a:t>
                      </a:r>
                    </a:p>
                    <a:p>
                      <a:pPr marL="742896" lvl="1" indent="-285750">
                        <a:buFont typeface="Arial" panose="020B0604020202020204" pitchFamily="34" charset="0"/>
                        <a:buChar char="•"/>
                      </a:pPr>
                      <a:r>
                        <a:rPr lang="en-US" sz="1400" b="0" dirty="0">
                          <a:solidFill>
                            <a:schemeClr val="tx1"/>
                          </a:solidFill>
                        </a:rPr>
                        <a:t>Disney/ABC, Tribune, Hallmark,</a:t>
                      </a:r>
                      <a:r>
                        <a:rPr lang="en-US" sz="1400" b="0" baseline="0" dirty="0">
                          <a:solidFill>
                            <a:schemeClr val="tx1"/>
                          </a:solidFill>
                        </a:rPr>
                        <a:t> </a:t>
                      </a:r>
                      <a:r>
                        <a:rPr lang="en-US" sz="1400" b="0" dirty="0">
                          <a:solidFill>
                            <a:schemeClr val="tx1"/>
                          </a:solidFill>
                        </a:rPr>
                        <a:t>Archie Comics</a:t>
                      </a:r>
                    </a:p>
                  </a:txBody>
                  <a:tcPr>
                    <a:solidFill>
                      <a:schemeClr val="bg1">
                        <a:lumMod val="95000"/>
                      </a:schemeClr>
                    </a:solidFill>
                  </a:tcPr>
                </a:tc>
                <a:extLst>
                  <a:ext uri="{0D108BD9-81ED-4DB2-BD59-A6C34878D82A}">
                    <a16:rowId xmlns:a16="http://schemas.microsoft.com/office/drawing/2014/main" val="1475532402"/>
                  </a:ext>
                </a:extLst>
              </a:tr>
              <a:tr h="768806">
                <a:tc rowSpan="2">
                  <a:txBody>
                    <a:bodyPr/>
                    <a:lstStyle/>
                    <a:p>
                      <a:pPr marL="457146" marR="0" lvl="1" indent="0" algn="l" defTabSz="914293" rtl="0" eaLnBrk="1" fontAlgn="auto" latinLnBrk="0" hangingPunct="1">
                        <a:lnSpc>
                          <a:spcPct val="150000"/>
                        </a:lnSpc>
                        <a:spcBef>
                          <a:spcPts val="0"/>
                        </a:spcBef>
                        <a:spcAft>
                          <a:spcPts val="0"/>
                        </a:spcAft>
                        <a:buClrTx/>
                        <a:buSzTx/>
                        <a:buFontTx/>
                        <a:buNone/>
                        <a:tabLst/>
                        <a:defRPr/>
                      </a:pPr>
                      <a:r>
                        <a:rPr lang="en-US" sz="2400" b="1" dirty="0">
                          <a:solidFill>
                            <a:schemeClr val="tx1"/>
                          </a:solidFill>
                        </a:rPr>
                        <a:t>Emerging</a:t>
                      </a:r>
                    </a:p>
                    <a:p>
                      <a:pPr marL="457146" marR="0" lvl="1" indent="0" algn="l" defTabSz="914293" rtl="0" eaLnBrk="1" fontAlgn="auto" latinLnBrk="0" hangingPunct="1">
                        <a:lnSpc>
                          <a:spcPct val="150000"/>
                        </a:lnSpc>
                        <a:spcBef>
                          <a:spcPts val="0"/>
                        </a:spcBef>
                        <a:spcAft>
                          <a:spcPts val="0"/>
                        </a:spcAft>
                        <a:buClrTx/>
                        <a:buSzTx/>
                        <a:buFontTx/>
                        <a:buNone/>
                        <a:tabLst/>
                        <a:defRPr/>
                      </a:pPr>
                      <a:r>
                        <a:rPr lang="en-US" sz="2400" b="1" dirty="0">
                          <a:solidFill>
                            <a:schemeClr val="tx1"/>
                          </a:solidFill>
                        </a:rPr>
                        <a:t>Investors</a:t>
                      </a:r>
                    </a:p>
                  </a:txBody>
                  <a:tcPr anchor="ctr">
                    <a:solidFill>
                      <a:schemeClr val="bg1">
                        <a:lumMod val="95000"/>
                      </a:schemeClr>
                    </a:solidFill>
                  </a:tcPr>
                </a:tc>
                <a:tc rowSpan="2">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latin typeface="+mn-lt"/>
                        <a:ea typeface="+mn-ea"/>
                        <a:cs typeface="+mn-cs"/>
                      </a:endParaRPr>
                    </a:p>
                  </a:txBody>
                  <a:tcPr anchor="ctr" anchorCtr="1">
                    <a:solidFill>
                      <a:schemeClr val="bg1">
                        <a:lumMod val="95000"/>
                      </a:schemeClr>
                    </a:solidFill>
                  </a:tcPr>
                </a:tc>
                <a:tc>
                  <a:txBody>
                    <a:bodyPr/>
                    <a:lstStyle/>
                    <a:p>
                      <a:pPr>
                        <a:buFont typeface="Wingdings" panose="05000000000000000000" pitchFamily="2" charset="2"/>
                        <a:buChar char="ü"/>
                      </a:pPr>
                      <a:r>
                        <a:rPr lang="en-US" sz="1400" b="0" dirty="0">
                          <a:solidFill>
                            <a:schemeClr val="tx1"/>
                          </a:solidFill>
                        </a:rPr>
                        <a:t> Venture Capital: </a:t>
                      </a:r>
                    </a:p>
                    <a:p>
                      <a:pPr marL="742896" lvl="1" indent="-285750">
                        <a:buFont typeface="Arial" panose="020B0604020202020204" pitchFamily="34" charset="0"/>
                        <a:buChar char="•"/>
                      </a:pPr>
                      <a:r>
                        <a:rPr lang="en-US" sz="1400" b="0" dirty="0">
                          <a:solidFill>
                            <a:schemeClr val="tx1"/>
                          </a:solidFill>
                        </a:rPr>
                        <a:t>CEO of VC portfolio SAS Company   </a:t>
                      </a:r>
                    </a:p>
                  </a:txBody>
                  <a:tcPr>
                    <a:solidFill>
                      <a:schemeClr val="bg1">
                        <a:lumMod val="95000"/>
                      </a:schemeClr>
                    </a:solidFill>
                  </a:tcPr>
                </a:tc>
                <a:extLst>
                  <a:ext uri="{0D108BD9-81ED-4DB2-BD59-A6C34878D82A}">
                    <a16:rowId xmlns:a16="http://schemas.microsoft.com/office/drawing/2014/main" val="3683253176"/>
                  </a:ext>
                </a:extLst>
              </a:tr>
              <a:tr h="768806">
                <a:tc vMerge="1">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anchor="ctr" anchorCtr="1">
                    <a:solidFill>
                      <a:schemeClr val="bg1">
                        <a:lumMod val="95000"/>
                      </a:schemeClr>
                    </a:solidFill>
                  </a:tcPr>
                </a:tc>
                <a:tc vMerge="1">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latin typeface="+mn-lt"/>
                        <a:ea typeface="+mn-ea"/>
                        <a:cs typeface="+mn-cs"/>
                      </a:endParaRPr>
                    </a:p>
                  </a:txBody>
                  <a:tcPr anchor="ctr" anchorCtr="1">
                    <a:solidFill>
                      <a:schemeClr val="bg1">
                        <a:lumMod val="95000"/>
                      </a:schemeClr>
                    </a:solidFill>
                  </a:tcPr>
                </a:tc>
                <a:tc>
                  <a:txBody>
                    <a:bodyPr/>
                    <a:lstStyle/>
                    <a:p>
                      <a:pPr>
                        <a:spcBef>
                          <a:spcPts val="50"/>
                        </a:spcBef>
                        <a:buFont typeface="Wingdings" panose="05000000000000000000" pitchFamily="2" charset="2"/>
                        <a:buChar char="ü"/>
                      </a:pPr>
                      <a:r>
                        <a:rPr lang="en-US" sz="1400" b="0" dirty="0">
                          <a:solidFill>
                            <a:schemeClr val="tx1"/>
                          </a:solidFill>
                        </a:rPr>
                        <a:t> Private Equity: </a:t>
                      </a:r>
                    </a:p>
                    <a:p>
                      <a:pPr marL="742896" lvl="1" indent="-285750">
                        <a:spcBef>
                          <a:spcPts val="50"/>
                        </a:spcBef>
                        <a:buFont typeface="Arial" panose="020B0604020202020204" pitchFamily="34" charset="0"/>
                        <a:buChar char="•"/>
                      </a:pPr>
                      <a:r>
                        <a:rPr lang="en-US" sz="1400" b="0" dirty="0">
                          <a:solidFill>
                            <a:schemeClr val="tx1"/>
                          </a:solidFill>
                        </a:rPr>
                        <a:t>Operating Partner of a PE Fund, Chair of a PE Deal Group</a:t>
                      </a:r>
                    </a:p>
                  </a:txBody>
                  <a:tcPr>
                    <a:solidFill>
                      <a:schemeClr val="bg1">
                        <a:lumMod val="95000"/>
                      </a:schemeClr>
                    </a:solidFill>
                  </a:tcPr>
                </a:tc>
                <a:extLst>
                  <a:ext uri="{0D108BD9-81ED-4DB2-BD59-A6C34878D82A}">
                    <a16:rowId xmlns:a16="http://schemas.microsoft.com/office/drawing/2014/main" val="3588342747"/>
                  </a:ext>
                </a:extLst>
              </a:tr>
              <a:tr h="768806">
                <a:tc>
                  <a:txBody>
                    <a:bodyPr/>
                    <a:lstStyle/>
                    <a:p>
                      <a:pPr marL="457146" marR="0" lvl="1" indent="0" algn="l" defTabSz="914293"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Owners</a:t>
                      </a:r>
                    </a:p>
                  </a:txBody>
                  <a:tcPr anchor="ctr">
                    <a:solidFill>
                      <a:schemeClr val="bg1">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latin typeface="+mn-lt"/>
                        <a:ea typeface="+mn-ea"/>
                        <a:cs typeface="+mn-cs"/>
                      </a:endParaRPr>
                    </a:p>
                  </a:txBody>
                  <a:tcPr anchor="ctr" anchorCtr="1">
                    <a:solidFill>
                      <a:schemeClr val="bg1">
                        <a:lumMod val="95000"/>
                      </a:schemeClr>
                    </a:solidFill>
                  </a:tcPr>
                </a:tc>
                <a:tc>
                  <a:txBody>
                    <a:bodyPr/>
                    <a:lstStyle/>
                    <a:p>
                      <a:pPr lvl="0">
                        <a:spcBef>
                          <a:spcPts val="600"/>
                        </a:spcBef>
                        <a:buFont typeface="Wingdings" panose="05000000000000000000" pitchFamily="2" charset="2"/>
                        <a:buChar char="ü"/>
                        <a:defRPr/>
                      </a:pPr>
                      <a:r>
                        <a:rPr lang="en-US" sz="1400" b="0" dirty="0">
                          <a:solidFill>
                            <a:schemeClr val="tx1"/>
                          </a:solidFill>
                        </a:rPr>
                        <a:t> Board Director:</a:t>
                      </a:r>
                    </a:p>
                    <a:p>
                      <a:pPr marL="742896" lvl="1" indent="-285750">
                        <a:spcBef>
                          <a:spcPts val="600"/>
                        </a:spcBef>
                        <a:buFont typeface="Arial" panose="020B0604020202020204" pitchFamily="34" charset="0"/>
                        <a:buChar char="•"/>
                        <a:defRPr/>
                      </a:pPr>
                      <a:r>
                        <a:rPr lang="en-US" sz="1400" b="0" dirty="0">
                          <a:solidFill>
                            <a:schemeClr val="tx1"/>
                          </a:solidFill>
                        </a:rPr>
                        <a:t>4 Public, 4 PE, 4 VC</a:t>
                      </a:r>
                    </a:p>
                  </a:txBody>
                  <a:tcPr>
                    <a:solidFill>
                      <a:schemeClr val="bg1">
                        <a:lumMod val="95000"/>
                      </a:schemeClr>
                    </a:solidFill>
                  </a:tcPr>
                </a:tc>
                <a:extLst>
                  <a:ext uri="{0D108BD9-81ED-4DB2-BD59-A6C34878D82A}">
                    <a16:rowId xmlns:a16="http://schemas.microsoft.com/office/drawing/2014/main" val="804994460"/>
                  </a:ext>
                </a:extLst>
              </a:tr>
              <a:tr h="768806">
                <a:tc>
                  <a:txBody>
                    <a:bodyPr/>
                    <a:lstStyle/>
                    <a:p>
                      <a:pPr marL="457146" marR="0" lvl="1" indent="0" algn="l" defTabSz="914293"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Creatives</a:t>
                      </a:r>
                    </a:p>
                  </a:txBody>
                  <a:tcPr anchor="ctr">
                    <a:solidFill>
                      <a:schemeClr val="bg1">
                        <a:lumMod val="95000"/>
                      </a:schemeClr>
                    </a:solidFill>
                  </a:tcPr>
                </a:tc>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latin typeface="+mn-lt"/>
                        <a:ea typeface="+mn-ea"/>
                        <a:cs typeface="+mn-cs"/>
                      </a:endParaRPr>
                    </a:p>
                  </a:txBody>
                  <a:tcPr anchor="ctr" anchorCtr="1">
                    <a:solidFill>
                      <a:schemeClr val="bg1">
                        <a:lumMod val="95000"/>
                      </a:schemeClr>
                    </a:solidFill>
                  </a:tcPr>
                </a:tc>
                <a:tc>
                  <a:txBody>
                    <a:bodyPr/>
                    <a:lstStyle/>
                    <a:p>
                      <a:pPr lvl="0">
                        <a:spcBef>
                          <a:spcPts val="600"/>
                        </a:spcBef>
                        <a:buFont typeface="Wingdings" panose="05000000000000000000" pitchFamily="2" charset="2"/>
                        <a:buChar char="ü"/>
                        <a:defRPr/>
                      </a:pPr>
                      <a:r>
                        <a:rPr lang="en-US" sz="1400" b="0" dirty="0">
                          <a:solidFill>
                            <a:schemeClr val="tx1"/>
                          </a:solidFill>
                        </a:rPr>
                        <a:t> Executive Producer:</a:t>
                      </a:r>
                    </a:p>
                    <a:p>
                      <a:pPr marL="742896" lvl="1" indent="-285750">
                        <a:spcBef>
                          <a:spcPts val="600"/>
                        </a:spcBef>
                        <a:buFont typeface="Arial" panose="020B0604020202020204" pitchFamily="34" charset="0"/>
                        <a:buChar char="•"/>
                        <a:defRPr/>
                      </a:pPr>
                      <a:r>
                        <a:rPr lang="en-US" sz="1400" b="0" dirty="0">
                          <a:solidFill>
                            <a:schemeClr val="tx1"/>
                          </a:solidFill>
                        </a:rPr>
                        <a:t>HBO, Tribune, Parco</a:t>
                      </a:r>
                    </a:p>
                  </a:txBody>
                  <a:tcPr>
                    <a:solidFill>
                      <a:schemeClr val="bg1">
                        <a:lumMod val="95000"/>
                      </a:schemeClr>
                    </a:solidFill>
                  </a:tcPr>
                </a:tc>
                <a:extLst>
                  <a:ext uri="{0D108BD9-81ED-4DB2-BD59-A6C34878D82A}">
                    <a16:rowId xmlns:a16="http://schemas.microsoft.com/office/drawing/2014/main" val="80541352"/>
                  </a:ext>
                </a:extLst>
              </a:tr>
            </a:tbl>
          </a:graphicData>
        </a:graphic>
      </p:graphicFrame>
      <p:cxnSp>
        <p:nvCxnSpPr>
          <p:cNvPr id="15" name="Straight Arrow Connector 14"/>
          <p:cNvCxnSpPr/>
          <p:nvPr/>
        </p:nvCxnSpPr>
        <p:spPr>
          <a:xfrm>
            <a:off x="3670965" y="1926128"/>
            <a:ext cx="12787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70965" y="3051729"/>
            <a:ext cx="12787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70965" y="4192261"/>
            <a:ext cx="12787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70965" y="4974975"/>
            <a:ext cx="12787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681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Allan Grafman</a:t>
            </a:r>
          </a:p>
        </p:txBody>
      </p:sp>
      <p:sp>
        <p:nvSpPr>
          <p:cNvPr id="7" name="Text Placeholder 6"/>
          <p:cNvSpPr>
            <a:spLocks noGrp="1"/>
          </p:cNvSpPr>
          <p:nvPr>
            <p:ph type="body" sz="quarter" idx="13"/>
          </p:nvPr>
        </p:nvSpPr>
        <p:spPr/>
        <p:txBody>
          <a:bodyPr/>
          <a:lstStyle/>
          <a:p>
            <a:r>
              <a:rPr lang="en-US" dirty="0"/>
              <a:t>Managing Director</a:t>
            </a:r>
          </a:p>
        </p:txBody>
      </p:sp>
      <p:sp>
        <p:nvSpPr>
          <p:cNvPr id="6" name="Content Placeholder 5"/>
          <p:cNvSpPr>
            <a:spLocks noGrp="1"/>
          </p:cNvSpPr>
          <p:nvPr>
            <p:ph idx="1"/>
          </p:nvPr>
        </p:nvSpPr>
        <p:spPr>
          <a:xfrm>
            <a:off x="228600" y="1262270"/>
            <a:ext cx="5188310" cy="4986765"/>
          </a:xfrm>
        </p:spPr>
        <p:txBody>
          <a:bodyPr>
            <a:noAutofit/>
          </a:bodyPr>
          <a:lstStyle/>
          <a:p>
            <a:pPr marL="0" indent="0">
              <a:buNone/>
            </a:pPr>
            <a:r>
              <a:rPr lang="en-US" sz="1000" b="0" dirty="0"/>
              <a:t>Allan is a Managing Director, bringing 30 years sourcing funding for clients.. He has been active as a private equity operating partner, CEO of a venture capital portfolio company and board director of 12 companies, public and private. </a:t>
            </a:r>
          </a:p>
          <a:p>
            <a:pPr marL="0" indent="0">
              <a:buNone/>
            </a:pPr>
            <a:r>
              <a:rPr lang="en-US" sz="1000" b="0" dirty="0"/>
              <a:t>In the media and technology sectors, his focus has been monetizing intellectual property for consumer facing and B2B companies in licensing, entertainment and technology.  </a:t>
            </a:r>
          </a:p>
          <a:p>
            <a:pPr marL="0" indent="0">
              <a:buNone/>
            </a:pPr>
            <a:r>
              <a:rPr lang="en-US" sz="1000" b="0" dirty="0"/>
              <a:t>Allan’s TMT experience includes the following roles:</a:t>
            </a:r>
          </a:p>
          <a:p>
            <a:pPr lvl="1"/>
            <a:r>
              <a:rPr lang="en-US" sz="1000" dirty="0"/>
              <a:t>CEO, Archie Comics &amp; IDW Media Holdings (NYSE)</a:t>
            </a:r>
            <a:endParaRPr lang="en-US" sz="1000" b="0" dirty="0"/>
          </a:p>
          <a:p>
            <a:pPr lvl="1"/>
            <a:r>
              <a:rPr lang="en-US" sz="1000" dirty="0"/>
              <a:t>Chairman of the Board, Majesco (Nasdaq), a media company</a:t>
            </a:r>
            <a:endParaRPr lang="en-US" sz="1000" b="0" dirty="0"/>
          </a:p>
          <a:p>
            <a:pPr lvl="1"/>
            <a:r>
              <a:rPr lang="en-US" sz="1000" dirty="0"/>
              <a:t>Chairman of the Audit Committee, IDWM (NYSE), a media company</a:t>
            </a:r>
            <a:endParaRPr lang="en-US" sz="1000" b="0" dirty="0"/>
          </a:p>
          <a:p>
            <a:pPr lvl="1"/>
            <a:r>
              <a:rPr lang="en-US" sz="1000" b="0" dirty="0"/>
              <a:t>Operating Partner, Mercury Capital, a private equity firm</a:t>
            </a:r>
          </a:p>
          <a:p>
            <a:pPr lvl="1"/>
            <a:r>
              <a:rPr lang="en-US" sz="1000" b="0" dirty="0"/>
              <a:t>CEO, Modelwire, a media software enterprise</a:t>
            </a:r>
          </a:p>
          <a:p>
            <a:pPr lvl="1"/>
            <a:r>
              <a:rPr lang="en-US" sz="1000" b="0" dirty="0"/>
              <a:t>EVP &amp; CFO, Hallmark Entertainment, a content producer and distributor</a:t>
            </a:r>
          </a:p>
          <a:p>
            <a:pPr lvl="1"/>
            <a:r>
              <a:rPr lang="en-US" sz="1000" b="0" dirty="0"/>
              <a:t>VP and MD, Tribune Company, a worldwide media firm</a:t>
            </a:r>
          </a:p>
          <a:p>
            <a:pPr lvl="1"/>
            <a:r>
              <a:rPr lang="en-US" sz="1000" b="0" dirty="0"/>
              <a:t>VP and GM, Capital Cities/ABC/Disney, a cable television enterprise</a:t>
            </a:r>
          </a:p>
          <a:p>
            <a:pPr lvl="1"/>
            <a:r>
              <a:rPr lang="en-US" sz="1000" b="0" dirty="0"/>
              <a:t>Announcer and Salesman, KSHE Radio, a leading radio broadcaster</a:t>
            </a:r>
          </a:p>
          <a:p>
            <a:pPr marL="0" indent="0">
              <a:buNone/>
            </a:pPr>
            <a:r>
              <a:rPr lang="en-US" sz="1000" b="0" dirty="0"/>
              <a:t>In addition to his 12 board directorships, Allan is frequently published in thought leadership journals including “Directors and Boards” and “National Association of Corporate Directors.”  He holds FINRA Series 79 and 63 licenses.</a:t>
            </a:r>
          </a:p>
          <a:p>
            <a:pPr marL="0" indent="0">
              <a:buNone/>
            </a:pPr>
            <a:r>
              <a:rPr lang="en-US" sz="1000" b="0" dirty="0"/>
              <a:t>Allan’s educational background includes:</a:t>
            </a:r>
          </a:p>
          <a:p>
            <a:pPr lvl="1"/>
            <a:r>
              <a:rPr lang="en-US" sz="1000" b="0" dirty="0"/>
              <a:t>MBA, Finance, Beta Gamma Sigma Honors, Columbia University</a:t>
            </a:r>
          </a:p>
          <a:p>
            <a:pPr lvl="1"/>
            <a:r>
              <a:rPr lang="en-US" sz="1000" b="0" dirty="0"/>
              <a:t>MIA, Economics, Fellow, Columbia University</a:t>
            </a:r>
          </a:p>
          <a:p>
            <a:pPr lvl="1"/>
            <a:r>
              <a:rPr lang="en-US" sz="1000" b="0" dirty="0"/>
              <a:t>BA, Phi Beta Kappa, Indiana University</a:t>
            </a:r>
          </a:p>
          <a:p>
            <a:pPr marL="0" indent="0">
              <a:buNone/>
            </a:pPr>
            <a:r>
              <a:rPr lang="en-US" sz="1000" b="0" dirty="0"/>
              <a:t> </a:t>
            </a:r>
          </a:p>
        </p:txBody>
      </p:sp>
      <p:pic>
        <p:nvPicPr>
          <p:cNvPr id="1026" name="Picture 2"/>
          <p:cNvPicPr>
            <a:picLocks noGrp="1" noChangeAspect="1" noChangeArrowheads="1"/>
          </p:cNvPicPr>
          <p:nvPr>
            <p:ph idx="14"/>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685745" y="1371600"/>
            <a:ext cx="274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192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0E40-B449-D72E-BC61-6AF1301A0130}"/>
              </a:ext>
            </a:extLst>
          </p:cNvPr>
          <p:cNvSpPr>
            <a:spLocks noGrp="1"/>
          </p:cNvSpPr>
          <p:nvPr>
            <p:ph type="body" sz="quarter" idx="11"/>
          </p:nvPr>
        </p:nvSpPr>
        <p:spPr/>
        <p:txBody>
          <a:bodyPr/>
          <a:lstStyle/>
          <a:p>
            <a:pPr marL="0" indent="0">
              <a:buNone/>
            </a:pPr>
            <a:endParaRPr lang="en-US" dirty="0"/>
          </a:p>
          <a:p>
            <a:pPr marL="0" indent="0">
              <a:buNone/>
            </a:pPr>
            <a:r>
              <a:rPr lang="en-US" dirty="0"/>
              <a:t>###</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8F8FC848-D1A1-6E10-C04B-B0A6EE974B0E}"/>
              </a:ext>
            </a:extLst>
          </p:cNvPr>
          <p:cNvSpPr>
            <a:spLocks noGrp="1"/>
          </p:cNvSpPr>
          <p:nvPr>
            <p:ph type="title"/>
          </p:nvPr>
        </p:nvSpPr>
        <p:spPr/>
        <p:txBody>
          <a:bodyPr>
            <a:normAutofit/>
          </a:bodyPr>
          <a:lstStyle/>
          <a:p>
            <a:r>
              <a:rPr lang="en-US" sz="4800" dirty="0"/>
              <a:t>THANK YOU</a:t>
            </a:r>
          </a:p>
        </p:txBody>
      </p:sp>
    </p:spTree>
    <p:extLst>
      <p:ext uri="{BB962C8B-B14F-4D97-AF65-F5344CB8AC3E}">
        <p14:creationId xmlns:p14="http://schemas.microsoft.com/office/powerpoint/2010/main" val="306399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CE17-259F-4150-A5BE-24C8B610EE56}"/>
              </a:ext>
            </a:extLst>
          </p:cNvPr>
          <p:cNvSpPr>
            <a:spLocks noGrp="1"/>
          </p:cNvSpPr>
          <p:nvPr>
            <p:ph type="title"/>
          </p:nvPr>
        </p:nvSpPr>
        <p:spPr/>
        <p:txBody>
          <a:bodyPr>
            <a:normAutofit/>
          </a:bodyPr>
          <a:lstStyle/>
          <a:p>
            <a:r>
              <a:rPr lang="en-US" sz="2500" b="1" dirty="0"/>
              <a:t>Snap Shots of Different Kinds of IP</a:t>
            </a:r>
          </a:p>
        </p:txBody>
      </p:sp>
      <p:sp>
        <p:nvSpPr>
          <p:cNvPr id="3" name="Content Placeholder 2">
            <a:extLst>
              <a:ext uri="{FF2B5EF4-FFF2-40B4-BE49-F238E27FC236}">
                <a16:creationId xmlns:a16="http://schemas.microsoft.com/office/drawing/2014/main" id="{2EF0BAFB-8B59-4B9F-B2DC-395FDB9BA182}"/>
              </a:ext>
            </a:extLst>
          </p:cNvPr>
          <p:cNvSpPr>
            <a:spLocks noGrp="1"/>
          </p:cNvSpPr>
          <p:nvPr>
            <p:ph sz="quarter" idx="11"/>
          </p:nvPr>
        </p:nvSpPr>
        <p:spPr>
          <a:xfrm>
            <a:off x="327730" y="1019522"/>
            <a:ext cx="8686800" cy="5338295"/>
          </a:xfrm>
        </p:spPr>
        <p:txBody>
          <a:bodyPr>
            <a:normAutofit/>
          </a:bodyPr>
          <a:lstStyle/>
          <a:p>
            <a:endParaRPr lang="en-US" sz="2400" dirty="0"/>
          </a:p>
          <a:p>
            <a:r>
              <a:rPr lang="en-US" sz="3200" dirty="0"/>
              <a:t> Artificial Intelligence </a:t>
            </a:r>
          </a:p>
          <a:p>
            <a:r>
              <a:rPr lang="en-US" sz="3200" dirty="0">
                <a:solidFill>
                  <a:srgbClr val="000000"/>
                </a:solidFill>
              </a:rPr>
              <a:t> Content IP: TV, Music, Games, Sports</a:t>
            </a:r>
          </a:p>
          <a:p>
            <a:r>
              <a:rPr lang="en-US" sz="3200" dirty="0"/>
              <a:t> Other Types of IP: Licensing, Brands </a:t>
            </a:r>
            <a:endParaRPr lang="en-US" sz="3200" dirty="0">
              <a:solidFill>
                <a:srgbClr val="000000"/>
              </a:solidFill>
            </a:endParaRPr>
          </a:p>
          <a:p>
            <a:r>
              <a:rPr lang="en-US" sz="3200" dirty="0"/>
              <a:t> Financial Tools</a:t>
            </a:r>
          </a:p>
          <a:p>
            <a:pPr marL="0" indent="0">
              <a:buNone/>
            </a:pPr>
            <a:endParaRPr lang="en-US" sz="2400" dirty="0"/>
          </a:p>
          <a:p>
            <a:pPr marL="0" indent="0">
              <a:buNone/>
            </a:pPr>
            <a:endParaRPr lang="en-US" sz="2000" dirty="0"/>
          </a:p>
        </p:txBody>
      </p:sp>
    </p:spTree>
    <p:extLst>
      <p:ext uri="{BB962C8B-B14F-4D97-AF65-F5344CB8AC3E}">
        <p14:creationId xmlns:p14="http://schemas.microsoft.com/office/powerpoint/2010/main" val="25341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127466" y="2858611"/>
            <a:ext cx="6684887" cy="264554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2" name="Title 1"/>
          <p:cNvSpPr>
            <a:spLocks noGrp="1"/>
          </p:cNvSpPr>
          <p:nvPr>
            <p:ph type="title"/>
          </p:nvPr>
        </p:nvSpPr>
        <p:spPr>
          <a:ln>
            <a:noFill/>
          </a:ln>
        </p:spPr>
        <p:txBody>
          <a:bodyPr vert="horz" lIns="91429" tIns="45714" rIns="91429" bIns="45714" rtlCol="0" anchor="ctr">
            <a:normAutofit/>
          </a:bodyPr>
          <a:lstStyle/>
          <a:p>
            <a:r>
              <a:rPr lang="en-US" sz="2800" b="1" dirty="0"/>
              <a:t>The Importance of AI...</a:t>
            </a:r>
          </a:p>
        </p:txBody>
      </p:sp>
      <p:sp>
        <p:nvSpPr>
          <p:cNvPr id="3" name="Content Placeholder 2"/>
          <p:cNvSpPr>
            <a:spLocks noGrp="1"/>
          </p:cNvSpPr>
          <p:nvPr>
            <p:ph sz="quarter" idx="11"/>
          </p:nvPr>
        </p:nvSpPr>
        <p:spPr>
          <a:xfrm>
            <a:off x="228600" y="1260629"/>
            <a:ext cx="8686800" cy="5087151"/>
          </a:xfrm>
        </p:spPr>
        <p:txBody>
          <a:bodyPr>
            <a:normAutofit/>
          </a:bodyPr>
          <a:lstStyle/>
          <a:p>
            <a:r>
              <a:rPr lang="en-US" sz="2800" dirty="0"/>
              <a:t>AI is about to be everywhere </a:t>
            </a:r>
          </a:p>
          <a:p>
            <a:r>
              <a:rPr lang="en-US" sz="2800" dirty="0"/>
              <a:t>Skeptics risk being left behind</a:t>
            </a:r>
          </a:p>
        </p:txBody>
      </p:sp>
      <p:sp>
        <p:nvSpPr>
          <p:cNvPr id="5" name="TextBox 4"/>
          <p:cNvSpPr txBox="1"/>
          <p:nvPr/>
        </p:nvSpPr>
        <p:spPr>
          <a:xfrm>
            <a:off x="1287264" y="3036160"/>
            <a:ext cx="6480699" cy="2308324"/>
          </a:xfrm>
          <a:prstGeom prst="rect">
            <a:avLst/>
          </a:prstGeom>
          <a:noFill/>
        </p:spPr>
        <p:txBody>
          <a:bodyPr wrap="square" rtlCol="0">
            <a:spAutoFit/>
          </a:bodyPr>
          <a:lstStyle/>
          <a:p>
            <a:pPr marL="0" indent="0" algn="ctr">
              <a:buNone/>
            </a:pPr>
            <a:r>
              <a:rPr lang="en-US" sz="2400" b="1" dirty="0">
                <a:solidFill>
                  <a:schemeClr val="tx1"/>
                </a:solidFill>
              </a:rPr>
              <a:t>“The gap between those using AI for productivity and everyone else threatens to widen into a chasm as we contend with more and more stuff produced by a combination of human minds and machine assistance.”</a:t>
            </a:r>
          </a:p>
        </p:txBody>
      </p:sp>
      <p:sp>
        <p:nvSpPr>
          <p:cNvPr id="6" name="TextBox 5"/>
          <p:cNvSpPr txBox="1"/>
          <p:nvPr/>
        </p:nvSpPr>
        <p:spPr>
          <a:xfrm>
            <a:off x="5690585" y="5239129"/>
            <a:ext cx="2077378" cy="246221"/>
          </a:xfrm>
          <a:prstGeom prst="rect">
            <a:avLst/>
          </a:prstGeom>
          <a:noFill/>
        </p:spPr>
        <p:txBody>
          <a:bodyPr wrap="square" rtlCol="0">
            <a:spAutoFit/>
          </a:bodyPr>
          <a:lstStyle>
            <a:defPPr>
              <a:defRPr lang="en-US"/>
            </a:defPPr>
            <a:lvl1pPr>
              <a:defRPr sz="800">
                <a:solidFill>
                  <a:schemeClr val="bg1">
                    <a:lumMod val="50000"/>
                  </a:schemeClr>
                </a:solidFill>
              </a:defRPr>
            </a:lvl1pPr>
          </a:lstStyle>
          <a:p>
            <a:r>
              <a:rPr lang="en-US" sz="1000" dirty="0"/>
              <a:t>Source: WSJ, October 1, 2023</a:t>
            </a:r>
          </a:p>
        </p:txBody>
      </p:sp>
    </p:spTree>
    <p:extLst>
      <p:ext uri="{BB962C8B-B14F-4D97-AF65-F5344CB8AC3E}">
        <p14:creationId xmlns:p14="http://schemas.microsoft.com/office/powerpoint/2010/main" val="325413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121221" y="1356513"/>
            <a:ext cx="3350677" cy="2989335"/>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2" name="Title 1"/>
          <p:cNvSpPr>
            <a:spLocks noGrp="1"/>
          </p:cNvSpPr>
          <p:nvPr>
            <p:ph type="title"/>
          </p:nvPr>
        </p:nvSpPr>
        <p:spPr/>
        <p:txBody>
          <a:bodyPr>
            <a:normAutofit/>
          </a:bodyPr>
          <a:lstStyle/>
          <a:p>
            <a:r>
              <a:rPr lang="en-US" sz="2500" b="1" dirty="0"/>
              <a:t>IP Often the First to be Disrupted by New Technology	</a:t>
            </a:r>
          </a:p>
        </p:txBody>
      </p:sp>
      <p:pic>
        <p:nvPicPr>
          <p:cNvPr id="14" name="Picture 13"/>
          <p:cNvPicPr>
            <a:picLocks noChangeAspect="1"/>
          </p:cNvPicPr>
          <p:nvPr/>
        </p:nvPicPr>
        <p:blipFill>
          <a:blip r:embed="rId2"/>
          <a:stretch>
            <a:fillRect/>
          </a:stretch>
        </p:blipFill>
        <p:spPr>
          <a:xfrm>
            <a:off x="1820165" y="1613388"/>
            <a:ext cx="807594" cy="793425"/>
          </a:xfrm>
          <a:prstGeom prst="rect">
            <a:avLst/>
          </a:prstGeom>
        </p:spPr>
      </p:pic>
      <p:pic>
        <p:nvPicPr>
          <p:cNvPr id="15" name="Picture 14"/>
          <p:cNvPicPr>
            <a:picLocks noChangeAspect="1"/>
          </p:cNvPicPr>
          <p:nvPr/>
        </p:nvPicPr>
        <p:blipFill>
          <a:blip r:embed="rId3"/>
          <a:stretch>
            <a:fillRect/>
          </a:stretch>
        </p:blipFill>
        <p:spPr>
          <a:xfrm>
            <a:off x="2483617" y="3354825"/>
            <a:ext cx="659016" cy="740664"/>
          </a:xfrm>
          <a:prstGeom prst="rect">
            <a:avLst/>
          </a:prstGeom>
        </p:spPr>
      </p:pic>
      <p:pic>
        <p:nvPicPr>
          <p:cNvPr id="16" name="Picture 15"/>
          <p:cNvPicPr>
            <a:picLocks noChangeAspect="1"/>
          </p:cNvPicPr>
          <p:nvPr/>
        </p:nvPicPr>
        <p:blipFill rotWithShape="1">
          <a:blip r:embed="rId4"/>
          <a:srcRect l="5088" t="15837" r="6368" b="12571"/>
          <a:stretch/>
        </p:blipFill>
        <p:spPr>
          <a:xfrm>
            <a:off x="2203018" y="2608311"/>
            <a:ext cx="1349406" cy="470516"/>
          </a:xfrm>
          <a:prstGeom prst="rect">
            <a:avLst/>
          </a:prstGeom>
        </p:spPr>
      </p:pic>
      <p:pic>
        <p:nvPicPr>
          <p:cNvPr id="17" name="Picture 16"/>
          <p:cNvPicPr>
            <a:picLocks noChangeAspect="1"/>
          </p:cNvPicPr>
          <p:nvPr/>
        </p:nvPicPr>
        <p:blipFill rotWithShape="1">
          <a:blip r:embed="rId5"/>
          <a:srcRect l="13585" t="12168" r="6526" b="6625"/>
          <a:stretch/>
        </p:blipFill>
        <p:spPr>
          <a:xfrm>
            <a:off x="3003706" y="1639768"/>
            <a:ext cx="807998" cy="740664"/>
          </a:xfrm>
          <a:prstGeom prst="rect">
            <a:avLst/>
          </a:prstGeom>
        </p:spPr>
      </p:pic>
      <p:pic>
        <p:nvPicPr>
          <p:cNvPr id="18" name="Picture 17"/>
          <p:cNvPicPr>
            <a:picLocks noChangeAspect="1"/>
          </p:cNvPicPr>
          <p:nvPr/>
        </p:nvPicPr>
        <p:blipFill>
          <a:blip r:embed="rId6"/>
          <a:stretch>
            <a:fillRect/>
          </a:stretch>
        </p:blipFill>
        <p:spPr>
          <a:xfrm>
            <a:off x="3291605" y="3354825"/>
            <a:ext cx="1040198" cy="740664"/>
          </a:xfrm>
          <a:prstGeom prst="rect">
            <a:avLst/>
          </a:prstGeom>
        </p:spPr>
      </p:pic>
      <p:pic>
        <p:nvPicPr>
          <p:cNvPr id="19" name="Picture 18"/>
          <p:cNvPicPr>
            <a:picLocks noChangeAspect="1"/>
          </p:cNvPicPr>
          <p:nvPr/>
        </p:nvPicPr>
        <p:blipFill rotWithShape="1">
          <a:blip r:embed="rId7"/>
          <a:srcRect l="7945" t="3533" r="4535" b="2723"/>
          <a:stretch/>
        </p:blipFill>
        <p:spPr>
          <a:xfrm>
            <a:off x="1475430" y="3239756"/>
            <a:ext cx="859215" cy="970801"/>
          </a:xfrm>
          <a:prstGeom prst="rect">
            <a:avLst/>
          </a:prstGeom>
        </p:spPr>
      </p:pic>
      <p:sp>
        <p:nvSpPr>
          <p:cNvPr id="20" name="Rounded Rectangle 19"/>
          <p:cNvSpPr/>
          <p:nvPr/>
        </p:nvSpPr>
        <p:spPr>
          <a:xfrm>
            <a:off x="4619034" y="1356513"/>
            <a:ext cx="3350677" cy="2989335"/>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Huge value destruction of existing businesses: -music</a:t>
            </a:r>
          </a:p>
          <a:p>
            <a:pPr algn="ctr"/>
            <a:r>
              <a:rPr lang="en-US" sz="2400" dirty="0">
                <a:solidFill>
                  <a:schemeClr val="tx1"/>
                </a:solidFill>
              </a:rPr>
              <a:t>-news</a:t>
            </a:r>
          </a:p>
          <a:p>
            <a:pPr algn="ctr"/>
            <a:r>
              <a:rPr lang="en-US" sz="2400" dirty="0">
                <a:solidFill>
                  <a:schemeClr val="tx1"/>
                </a:solidFill>
              </a:rPr>
              <a:t>-entertainment</a:t>
            </a:r>
          </a:p>
        </p:txBody>
      </p:sp>
      <p:sp>
        <p:nvSpPr>
          <p:cNvPr id="10" name="Rounded Rectangle 9"/>
          <p:cNvSpPr/>
          <p:nvPr/>
        </p:nvSpPr>
        <p:spPr>
          <a:xfrm>
            <a:off x="1125194" y="4547346"/>
            <a:ext cx="3346704" cy="1546454"/>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pic>
        <p:nvPicPr>
          <p:cNvPr id="12" name="Picture 11"/>
          <p:cNvPicPr>
            <a:picLocks noChangeAspect="1"/>
          </p:cNvPicPr>
          <p:nvPr/>
        </p:nvPicPr>
        <p:blipFill>
          <a:blip r:embed="rId8">
            <a:clrChange>
              <a:clrFrom>
                <a:srgbClr val="D0CCCB"/>
              </a:clrFrom>
              <a:clrTo>
                <a:srgbClr val="D0CCCB">
                  <a:alpha val="0"/>
                </a:srgbClr>
              </a:clrTo>
            </a:clrChange>
          </a:blip>
          <a:stretch>
            <a:fillRect/>
          </a:stretch>
        </p:blipFill>
        <p:spPr>
          <a:xfrm>
            <a:off x="2370119" y="4636960"/>
            <a:ext cx="852880" cy="1359541"/>
          </a:xfrm>
          <a:prstGeom prst="rect">
            <a:avLst/>
          </a:prstGeom>
        </p:spPr>
      </p:pic>
      <p:sp>
        <p:nvSpPr>
          <p:cNvPr id="21" name="Rounded Rectangle 20"/>
          <p:cNvSpPr/>
          <p:nvPr/>
        </p:nvSpPr>
        <p:spPr>
          <a:xfrm>
            <a:off x="4615296" y="4547346"/>
            <a:ext cx="3346704" cy="1546454"/>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Writers Guild fought to prevent displacement of IP writer/creators</a:t>
            </a:r>
          </a:p>
        </p:txBody>
      </p:sp>
      <p:sp>
        <p:nvSpPr>
          <p:cNvPr id="3" name="TextBox 2"/>
          <p:cNvSpPr txBox="1"/>
          <p:nvPr/>
        </p:nvSpPr>
        <p:spPr>
          <a:xfrm>
            <a:off x="8125373" y="4808898"/>
            <a:ext cx="834501" cy="276999"/>
          </a:xfrm>
          <a:prstGeom prst="rect">
            <a:avLst/>
          </a:prstGeom>
          <a:noFill/>
        </p:spPr>
        <p:txBody>
          <a:bodyPr wrap="square" rtlCol="0">
            <a:spAutoFit/>
          </a:bodyPr>
          <a:lstStyle/>
          <a:p>
            <a:r>
              <a:rPr lang="en-US" sz="1200" dirty="0">
                <a:solidFill>
                  <a:srgbClr val="FF0000"/>
                </a:solidFill>
              </a:rPr>
              <a:t> </a:t>
            </a:r>
          </a:p>
        </p:txBody>
      </p:sp>
    </p:spTree>
    <p:extLst>
      <p:ext uri="{BB962C8B-B14F-4D97-AF65-F5344CB8AC3E}">
        <p14:creationId xmlns:p14="http://schemas.microsoft.com/office/powerpoint/2010/main" val="334564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Leading Providers of AI</a:t>
            </a:r>
          </a:p>
        </p:txBody>
      </p:sp>
      <p:sp>
        <p:nvSpPr>
          <p:cNvPr id="7" name="TextBox 6"/>
          <p:cNvSpPr txBox="1"/>
          <p:nvPr/>
        </p:nvSpPr>
        <p:spPr>
          <a:xfrm>
            <a:off x="306775" y="2664139"/>
            <a:ext cx="1523736" cy="646331"/>
          </a:xfrm>
          <a:prstGeom prst="rect">
            <a:avLst/>
          </a:prstGeom>
          <a:noFill/>
        </p:spPr>
        <p:txBody>
          <a:bodyPr wrap="square" rtlCol="0">
            <a:spAutoFit/>
          </a:bodyPr>
          <a:lstStyle/>
          <a:p>
            <a:pPr algn="ctr"/>
            <a:r>
              <a:rPr lang="en-US" sz="1800" b="1" dirty="0">
                <a:solidFill>
                  <a:schemeClr val="tx1"/>
                </a:solidFill>
              </a:rPr>
              <a:t>Bard </a:t>
            </a:r>
          </a:p>
          <a:p>
            <a:pPr algn="ctr"/>
            <a:r>
              <a:rPr lang="en-US" sz="1800" b="1" dirty="0">
                <a:solidFill>
                  <a:schemeClr val="tx1"/>
                </a:solidFill>
              </a:rPr>
              <a:t>(Google)</a:t>
            </a:r>
          </a:p>
        </p:txBody>
      </p:sp>
      <p:pic>
        <p:nvPicPr>
          <p:cNvPr id="8" name="Picture 7"/>
          <p:cNvPicPr>
            <a:picLocks noChangeAspect="1"/>
          </p:cNvPicPr>
          <p:nvPr/>
        </p:nvPicPr>
        <p:blipFill rotWithShape="1">
          <a:blip r:embed="rId2"/>
          <a:srcRect l="6328" t="5256" r="8456" b="3827"/>
          <a:stretch/>
        </p:blipFill>
        <p:spPr>
          <a:xfrm>
            <a:off x="2701999" y="1340533"/>
            <a:ext cx="1287262" cy="1279216"/>
          </a:xfrm>
          <a:prstGeom prst="rect">
            <a:avLst/>
          </a:prstGeom>
        </p:spPr>
      </p:pic>
      <p:sp>
        <p:nvSpPr>
          <p:cNvPr id="9" name="TextBox 8"/>
          <p:cNvSpPr txBox="1"/>
          <p:nvPr/>
        </p:nvSpPr>
        <p:spPr>
          <a:xfrm>
            <a:off x="2275870" y="2664139"/>
            <a:ext cx="2139519" cy="646331"/>
          </a:xfrm>
          <a:prstGeom prst="rect">
            <a:avLst/>
          </a:prstGeom>
          <a:noFill/>
        </p:spPr>
        <p:txBody>
          <a:bodyPr wrap="square" rtlCol="0">
            <a:spAutoFit/>
          </a:bodyPr>
          <a:lstStyle>
            <a:defPPr>
              <a:defRPr lang="en-US"/>
            </a:defPPr>
            <a:lvl1pPr algn="ctr">
              <a:defRPr sz="1800" b="1">
                <a:solidFill>
                  <a:schemeClr val="tx1"/>
                </a:solidFill>
              </a:defRPr>
            </a:lvl1pPr>
          </a:lstStyle>
          <a:p>
            <a:r>
              <a:rPr lang="en-US" dirty="0"/>
              <a:t>Open AI Chat (Microsoft)</a:t>
            </a:r>
          </a:p>
        </p:txBody>
      </p:sp>
      <p:pic>
        <p:nvPicPr>
          <p:cNvPr id="11" name="Picture 10"/>
          <p:cNvPicPr>
            <a:picLocks noChangeAspect="1"/>
          </p:cNvPicPr>
          <p:nvPr/>
        </p:nvPicPr>
        <p:blipFill>
          <a:blip r:embed="rId3"/>
          <a:stretch>
            <a:fillRect/>
          </a:stretch>
        </p:blipFill>
        <p:spPr>
          <a:xfrm>
            <a:off x="442787" y="1339589"/>
            <a:ext cx="1251712" cy="1280160"/>
          </a:xfrm>
          <a:prstGeom prst="rect">
            <a:avLst/>
          </a:prstGeom>
        </p:spPr>
      </p:pic>
      <p:pic>
        <p:nvPicPr>
          <p:cNvPr id="12" name="Picture 11"/>
          <p:cNvPicPr>
            <a:picLocks noChangeAspect="1"/>
          </p:cNvPicPr>
          <p:nvPr/>
        </p:nvPicPr>
        <p:blipFill rotWithShape="1">
          <a:blip r:embed="rId4"/>
          <a:srcRect l="9946" t="7618" r="8941" b="7777"/>
          <a:stretch/>
        </p:blipFill>
        <p:spPr>
          <a:xfrm>
            <a:off x="4996761" y="1339589"/>
            <a:ext cx="1374597" cy="1280160"/>
          </a:xfrm>
          <a:prstGeom prst="rect">
            <a:avLst/>
          </a:prstGeom>
        </p:spPr>
      </p:pic>
      <p:sp>
        <p:nvSpPr>
          <p:cNvPr id="13" name="TextBox 12"/>
          <p:cNvSpPr txBox="1"/>
          <p:nvPr/>
        </p:nvSpPr>
        <p:spPr>
          <a:xfrm>
            <a:off x="4996761" y="2664139"/>
            <a:ext cx="1374597" cy="646331"/>
          </a:xfrm>
          <a:prstGeom prst="rect">
            <a:avLst/>
          </a:prstGeom>
          <a:noFill/>
        </p:spPr>
        <p:txBody>
          <a:bodyPr wrap="square" rtlCol="0">
            <a:spAutoFit/>
          </a:bodyPr>
          <a:lstStyle>
            <a:defPPr>
              <a:defRPr lang="en-US"/>
            </a:defPPr>
            <a:lvl1pPr algn="ctr">
              <a:defRPr sz="1800" b="1">
                <a:solidFill>
                  <a:schemeClr val="tx1"/>
                </a:solidFill>
              </a:defRPr>
            </a:lvl1pPr>
          </a:lstStyle>
          <a:p>
            <a:r>
              <a:rPr lang="en-US" dirty="0"/>
              <a:t>Copilot</a:t>
            </a:r>
          </a:p>
          <a:p>
            <a:r>
              <a:rPr lang="en-US" dirty="0"/>
              <a:t>(Microsoft)</a:t>
            </a:r>
          </a:p>
        </p:txBody>
      </p:sp>
      <p:pic>
        <p:nvPicPr>
          <p:cNvPr id="14" name="Picture 13"/>
          <p:cNvPicPr>
            <a:picLocks noChangeAspect="1"/>
          </p:cNvPicPr>
          <p:nvPr/>
        </p:nvPicPr>
        <p:blipFill rotWithShape="1">
          <a:blip r:embed="rId5"/>
          <a:srcRect l="8086" r="5328"/>
          <a:stretch/>
        </p:blipFill>
        <p:spPr>
          <a:xfrm>
            <a:off x="7378858" y="1339589"/>
            <a:ext cx="1224352" cy="1280160"/>
          </a:xfrm>
          <a:prstGeom prst="rect">
            <a:avLst/>
          </a:prstGeom>
        </p:spPr>
      </p:pic>
      <p:sp>
        <p:nvSpPr>
          <p:cNvPr id="15" name="TextBox 14"/>
          <p:cNvSpPr txBox="1"/>
          <p:nvPr/>
        </p:nvSpPr>
        <p:spPr>
          <a:xfrm>
            <a:off x="7209855" y="2664139"/>
            <a:ext cx="1562358" cy="646331"/>
          </a:xfrm>
          <a:prstGeom prst="rect">
            <a:avLst/>
          </a:prstGeom>
          <a:noFill/>
        </p:spPr>
        <p:txBody>
          <a:bodyPr wrap="square" rtlCol="0">
            <a:spAutoFit/>
          </a:bodyPr>
          <a:lstStyle>
            <a:defPPr>
              <a:defRPr lang="en-US"/>
            </a:defPPr>
            <a:lvl1pPr algn="ctr">
              <a:defRPr sz="1800" b="1">
                <a:solidFill>
                  <a:schemeClr val="tx1"/>
                </a:solidFill>
              </a:defRPr>
            </a:lvl1pPr>
          </a:lstStyle>
          <a:p>
            <a:r>
              <a:rPr lang="en-US" dirty="0"/>
              <a:t>Claude (Anthropic)</a:t>
            </a:r>
          </a:p>
        </p:txBody>
      </p:sp>
      <p:pic>
        <p:nvPicPr>
          <p:cNvPr id="16" name="Picture 15"/>
          <p:cNvPicPr>
            <a:picLocks noChangeAspect="1"/>
          </p:cNvPicPr>
          <p:nvPr/>
        </p:nvPicPr>
        <p:blipFill rotWithShape="1">
          <a:blip r:embed="rId6"/>
          <a:srcRect l="9303" t="8368" r="7404" b="3911"/>
          <a:stretch/>
        </p:blipFill>
        <p:spPr>
          <a:xfrm>
            <a:off x="410227" y="3871986"/>
            <a:ext cx="1316831" cy="1280160"/>
          </a:xfrm>
          <a:prstGeom prst="rect">
            <a:avLst/>
          </a:prstGeom>
        </p:spPr>
      </p:pic>
      <p:sp>
        <p:nvSpPr>
          <p:cNvPr id="17" name="TextBox 16"/>
          <p:cNvSpPr txBox="1"/>
          <p:nvPr/>
        </p:nvSpPr>
        <p:spPr>
          <a:xfrm>
            <a:off x="358500" y="5214292"/>
            <a:ext cx="1420284" cy="646331"/>
          </a:xfrm>
          <a:prstGeom prst="rect">
            <a:avLst/>
          </a:prstGeom>
          <a:noFill/>
        </p:spPr>
        <p:txBody>
          <a:bodyPr wrap="square" rtlCol="0">
            <a:spAutoFit/>
          </a:bodyPr>
          <a:lstStyle>
            <a:defPPr>
              <a:defRPr lang="en-US"/>
            </a:defPPr>
            <a:lvl1pPr algn="ctr">
              <a:defRPr sz="1800" b="1">
                <a:solidFill>
                  <a:schemeClr val="tx1"/>
                </a:solidFill>
              </a:defRPr>
            </a:lvl1pPr>
          </a:lstStyle>
          <a:p>
            <a:r>
              <a:rPr lang="en-US" dirty="0"/>
              <a:t>Pi</a:t>
            </a:r>
          </a:p>
          <a:p>
            <a:r>
              <a:rPr lang="en-US" dirty="0"/>
              <a:t>(Inflection)</a:t>
            </a:r>
          </a:p>
        </p:txBody>
      </p:sp>
      <p:pic>
        <p:nvPicPr>
          <p:cNvPr id="18" name="Picture 17"/>
          <p:cNvPicPr>
            <a:picLocks noChangeAspect="1"/>
          </p:cNvPicPr>
          <p:nvPr/>
        </p:nvPicPr>
        <p:blipFill rotWithShape="1">
          <a:blip r:embed="rId7"/>
          <a:srcRect l="8482" r="2127"/>
          <a:stretch/>
        </p:blipFill>
        <p:spPr>
          <a:xfrm>
            <a:off x="2701999" y="3871986"/>
            <a:ext cx="1307826" cy="1280160"/>
          </a:xfrm>
          <a:prstGeom prst="rect">
            <a:avLst/>
          </a:prstGeom>
        </p:spPr>
      </p:pic>
      <p:sp>
        <p:nvSpPr>
          <p:cNvPr id="19" name="TextBox 18"/>
          <p:cNvSpPr txBox="1"/>
          <p:nvPr/>
        </p:nvSpPr>
        <p:spPr>
          <a:xfrm>
            <a:off x="2645770" y="5214292"/>
            <a:ext cx="1420284" cy="646331"/>
          </a:xfrm>
          <a:prstGeom prst="rect">
            <a:avLst/>
          </a:prstGeom>
          <a:noFill/>
        </p:spPr>
        <p:txBody>
          <a:bodyPr wrap="square" rtlCol="0">
            <a:spAutoFit/>
          </a:bodyPr>
          <a:lstStyle>
            <a:defPPr>
              <a:defRPr lang="en-US"/>
            </a:defPPr>
            <a:lvl1pPr algn="ctr">
              <a:defRPr sz="1800" b="1">
                <a:solidFill>
                  <a:schemeClr val="tx1"/>
                </a:solidFill>
              </a:defRPr>
            </a:lvl1pPr>
          </a:lstStyle>
          <a:p>
            <a:r>
              <a:rPr lang="en-US" dirty="0"/>
              <a:t>WatsonX</a:t>
            </a:r>
          </a:p>
          <a:p>
            <a:r>
              <a:rPr lang="en-US" dirty="0"/>
              <a:t>(IBM)</a:t>
            </a:r>
          </a:p>
        </p:txBody>
      </p:sp>
      <p:pic>
        <p:nvPicPr>
          <p:cNvPr id="20" name="Picture 19"/>
          <p:cNvPicPr>
            <a:picLocks noChangeAspect="1"/>
          </p:cNvPicPr>
          <p:nvPr/>
        </p:nvPicPr>
        <p:blipFill>
          <a:blip r:embed="rId8"/>
          <a:stretch>
            <a:fillRect/>
          </a:stretch>
        </p:blipFill>
        <p:spPr>
          <a:xfrm>
            <a:off x="4984766" y="3934132"/>
            <a:ext cx="1464273" cy="1280160"/>
          </a:xfrm>
          <a:prstGeom prst="rect">
            <a:avLst/>
          </a:prstGeom>
        </p:spPr>
      </p:pic>
      <p:sp>
        <p:nvSpPr>
          <p:cNvPr id="21" name="TextBox 20"/>
          <p:cNvSpPr txBox="1"/>
          <p:nvPr/>
        </p:nvSpPr>
        <p:spPr>
          <a:xfrm>
            <a:off x="5006760" y="5214292"/>
            <a:ext cx="1420284" cy="646331"/>
          </a:xfrm>
          <a:prstGeom prst="rect">
            <a:avLst/>
          </a:prstGeom>
          <a:noFill/>
        </p:spPr>
        <p:txBody>
          <a:bodyPr wrap="square" rtlCol="0">
            <a:spAutoFit/>
          </a:bodyPr>
          <a:lstStyle>
            <a:defPPr>
              <a:defRPr lang="en-US"/>
            </a:defPPr>
            <a:lvl1pPr algn="ctr">
              <a:defRPr sz="1800" b="1">
                <a:solidFill>
                  <a:schemeClr val="tx1"/>
                </a:solidFill>
              </a:defRPr>
            </a:lvl1pPr>
          </a:lstStyle>
          <a:p>
            <a:r>
              <a:rPr lang="en-US" dirty="0"/>
              <a:t>Alexa </a:t>
            </a:r>
          </a:p>
          <a:p>
            <a:r>
              <a:rPr lang="en-US" dirty="0"/>
              <a:t>(Amazon)</a:t>
            </a:r>
          </a:p>
        </p:txBody>
      </p:sp>
      <p:sp>
        <p:nvSpPr>
          <p:cNvPr id="23" name="TextBox 22"/>
          <p:cNvSpPr txBox="1"/>
          <p:nvPr/>
        </p:nvSpPr>
        <p:spPr>
          <a:xfrm>
            <a:off x="7280892" y="5214292"/>
            <a:ext cx="1420284" cy="646331"/>
          </a:xfrm>
          <a:prstGeom prst="rect">
            <a:avLst/>
          </a:prstGeom>
          <a:noFill/>
        </p:spPr>
        <p:txBody>
          <a:bodyPr wrap="square" rtlCol="0">
            <a:spAutoFit/>
          </a:bodyPr>
          <a:lstStyle>
            <a:defPPr>
              <a:defRPr lang="en-US"/>
            </a:defPPr>
            <a:lvl1pPr algn="ctr">
              <a:defRPr sz="1800" b="1">
                <a:solidFill>
                  <a:schemeClr val="tx1"/>
                </a:solidFill>
              </a:defRPr>
            </a:lvl1pPr>
          </a:lstStyle>
          <a:p>
            <a:r>
              <a:rPr lang="en-US" dirty="0"/>
              <a:t>Siri</a:t>
            </a:r>
          </a:p>
          <a:p>
            <a:r>
              <a:rPr lang="en-US" dirty="0"/>
              <a:t>(Apple)</a:t>
            </a:r>
          </a:p>
        </p:txBody>
      </p:sp>
      <p:pic>
        <p:nvPicPr>
          <p:cNvPr id="3" name="Picture 2"/>
          <p:cNvPicPr>
            <a:picLocks noChangeAspect="1"/>
          </p:cNvPicPr>
          <p:nvPr/>
        </p:nvPicPr>
        <p:blipFill rotWithShape="1">
          <a:blip r:embed="rId9"/>
          <a:srcRect l="12350" t="3632" r="6821" b="3476"/>
          <a:stretch/>
        </p:blipFill>
        <p:spPr>
          <a:xfrm>
            <a:off x="7333828" y="3871986"/>
            <a:ext cx="1314412" cy="1280160"/>
          </a:xfrm>
          <a:prstGeom prst="rect">
            <a:avLst/>
          </a:prstGeom>
        </p:spPr>
      </p:pic>
    </p:spTree>
    <p:extLst>
      <p:ext uri="{BB962C8B-B14F-4D97-AF65-F5344CB8AC3E}">
        <p14:creationId xmlns:p14="http://schemas.microsoft.com/office/powerpoint/2010/main" val="86529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Macro Issues for AI….</a:t>
            </a:r>
          </a:p>
        </p:txBody>
      </p:sp>
      <p:sp>
        <p:nvSpPr>
          <p:cNvPr id="3" name="Content Placeholder 2"/>
          <p:cNvSpPr>
            <a:spLocks noGrp="1"/>
          </p:cNvSpPr>
          <p:nvPr>
            <p:ph sz="quarter" idx="11"/>
          </p:nvPr>
        </p:nvSpPr>
        <p:spPr/>
        <p:txBody>
          <a:bodyPr>
            <a:normAutofit/>
          </a:bodyPr>
          <a:lstStyle/>
          <a:p>
            <a:endParaRPr lang="en-US" dirty="0">
              <a:latin typeface="+mn-lt"/>
            </a:endParaRPr>
          </a:p>
          <a:p>
            <a:r>
              <a:rPr lang="en-US" sz="2800" dirty="0">
                <a:latin typeface="+mn-lt"/>
              </a:rPr>
              <a:t>Copyright Infringement </a:t>
            </a:r>
            <a:endParaRPr lang="en-US" sz="2800" b="0" dirty="0">
              <a:latin typeface="+mn-lt"/>
            </a:endParaRPr>
          </a:p>
          <a:p>
            <a:r>
              <a:rPr lang="en-US" sz="2800" dirty="0">
                <a:latin typeface="+mn-lt"/>
              </a:rPr>
              <a:t>Patent Violations </a:t>
            </a:r>
            <a:endParaRPr lang="en-US" sz="2800" b="0" dirty="0">
              <a:latin typeface="+mn-lt"/>
            </a:endParaRPr>
          </a:p>
          <a:p>
            <a:r>
              <a:rPr lang="en-US" sz="2800" dirty="0">
                <a:latin typeface="+mn-lt"/>
              </a:rPr>
              <a:t>Trade Secret Exposure </a:t>
            </a:r>
            <a:endParaRPr lang="en-US" sz="2800" b="0" dirty="0">
              <a:latin typeface="+mn-lt"/>
            </a:endParaRPr>
          </a:p>
          <a:p>
            <a:r>
              <a:rPr lang="en-US" sz="2800" dirty="0">
                <a:latin typeface="+mn-lt"/>
              </a:rPr>
              <a:t>Privacy Concerns </a:t>
            </a:r>
            <a:endParaRPr lang="en-US" sz="2800" b="0" dirty="0">
              <a:latin typeface="+mn-lt"/>
            </a:endParaRPr>
          </a:p>
          <a:p>
            <a:r>
              <a:rPr lang="en-US" sz="2800" dirty="0">
                <a:latin typeface="+mn-lt"/>
              </a:rPr>
              <a:t>Ethical Considerations</a:t>
            </a:r>
            <a:r>
              <a:rPr lang="en-US" sz="2800" b="0" dirty="0">
                <a:latin typeface="+mn-lt"/>
              </a:rPr>
              <a:t>  </a:t>
            </a:r>
          </a:p>
          <a:p>
            <a:r>
              <a:rPr lang="en-US" sz="2800" dirty="0">
                <a:latin typeface="+mn-lt"/>
              </a:rPr>
              <a:t>Bias and Fair Use </a:t>
            </a:r>
            <a:endParaRPr lang="en-US" sz="2800" b="0" dirty="0">
              <a:latin typeface="+mn-lt"/>
            </a:endParaRPr>
          </a:p>
          <a:p>
            <a:r>
              <a:rPr lang="en-US" sz="2800" dirty="0">
                <a:latin typeface="+mn-lt"/>
              </a:rPr>
              <a:t>Regulatory Compliance</a:t>
            </a:r>
            <a:r>
              <a:rPr lang="en-US" dirty="0">
                <a:latin typeface="+mn-lt"/>
              </a:rPr>
              <a:t> </a:t>
            </a:r>
            <a:endParaRPr lang="en-US" b="0" dirty="0">
              <a:latin typeface="+mn-lt"/>
            </a:endParaRPr>
          </a:p>
        </p:txBody>
      </p:sp>
    </p:spTree>
    <p:extLst>
      <p:ext uri="{BB962C8B-B14F-4D97-AF65-F5344CB8AC3E}">
        <p14:creationId xmlns:p14="http://schemas.microsoft.com/office/powerpoint/2010/main" val="38822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6788-CD5C-39B3-68FB-2E7DCA68A743}"/>
              </a:ext>
            </a:extLst>
          </p:cNvPr>
          <p:cNvSpPr>
            <a:spLocks noGrp="1"/>
          </p:cNvSpPr>
          <p:nvPr>
            <p:ph type="title"/>
          </p:nvPr>
        </p:nvSpPr>
        <p:spPr/>
        <p:txBody>
          <a:bodyPr>
            <a:normAutofit/>
          </a:bodyPr>
          <a:lstStyle/>
          <a:p>
            <a:r>
              <a:rPr lang="en-US" b="1" dirty="0"/>
              <a:t>Managing the AI Risk</a:t>
            </a:r>
          </a:p>
        </p:txBody>
      </p:sp>
      <p:sp>
        <p:nvSpPr>
          <p:cNvPr id="3" name="Content Placeholder 2">
            <a:extLst>
              <a:ext uri="{FF2B5EF4-FFF2-40B4-BE49-F238E27FC236}">
                <a16:creationId xmlns:a16="http://schemas.microsoft.com/office/drawing/2014/main" id="{01F00C6B-84AC-76AB-7DDE-48C9FF2CF68A}"/>
              </a:ext>
            </a:extLst>
          </p:cNvPr>
          <p:cNvSpPr>
            <a:spLocks noGrp="1"/>
          </p:cNvSpPr>
          <p:nvPr>
            <p:ph sz="quarter" idx="11"/>
          </p:nvPr>
        </p:nvSpPr>
        <p:spPr/>
        <p:txBody>
          <a:bodyPr>
            <a:normAutofit/>
          </a:bodyPr>
          <a:lstStyle/>
          <a:p>
            <a:r>
              <a:rPr lang="en-US" sz="2000" dirty="0"/>
              <a:t>General safeguards to prevent “The Matrix”</a:t>
            </a:r>
          </a:p>
          <a:p>
            <a:r>
              <a:rPr lang="en-US" sz="2000" dirty="0"/>
              <a:t>Standards to allow monitoring</a:t>
            </a:r>
          </a:p>
          <a:p>
            <a:r>
              <a:rPr lang="en-US" sz="2000" dirty="0"/>
              <a:t>Control of AI to reduce risks of AI engineered bio and other weapons</a:t>
            </a:r>
          </a:p>
          <a:p>
            <a:r>
              <a:rPr lang="en-US" sz="2000" dirty="0"/>
              <a:t>Protect from AI generated fraudulent content</a:t>
            </a:r>
          </a:p>
          <a:p>
            <a:r>
              <a:rPr lang="en-US" sz="2000" dirty="0"/>
              <a:t>Privacy of users</a:t>
            </a:r>
          </a:p>
          <a:p>
            <a:r>
              <a:rPr lang="en-US" sz="2000" dirty="0"/>
              <a:t>Equity – prevent AI from using biased data</a:t>
            </a:r>
          </a:p>
          <a:p>
            <a:r>
              <a:rPr lang="en-US" sz="2000" dirty="0"/>
              <a:t>Labor market impacts</a:t>
            </a:r>
          </a:p>
          <a:p>
            <a:r>
              <a:rPr lang="en-US" sz="2000" dirty="0"/>
              <a:t>National security concerns</a:t>
            </a:r>
          </a:p>
        </p:txBody>
      </p:sp>
    </p:spTree>
    <p:extLst>
      <p:ext uri="{BB962C8B-B14F-4D97-AF65-F5344CB8AC3E}">
        <p14:creationId xmlns:p14="http://schemas.microsoft.com/office/powerpoint/2010/main" val="91475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82011-6177-0FD5-9F41-FADE420DB794}"/>
              </a:ext>
            </a:extLst>
          </p:cNvPr>
          <p:cNvSpPr>
            <a:spLocks noGrp="1"/>
          </p:cNvSpPr>
          <p:nvPr>
            <p:ph type="title"/>
          </p:nvPr>
        </p:nvSpPr>
        <p:spPr/>
        <p:txBody>
          <a:bodyPr/>
          <a:lstStyle/>
          <a:p>
            <a:r>
              <a:rPr lang="en-US" b="1" dirty="0"/>
              <a:t>AI Generating Products for Consumers</a:t>
            </a:r>
          </a:p>
        </p:txBody>
      </p:sp>
      <p:sp>
        <p:nvSpPr>
          <p:cNvPr id="3" name="Content Placeholder 2">
            <a:extLst>
              <a:ext uri="{FF2B5EF4-FFF2-40B4-BE49-F238E27FC236}">
                <a16:creationId xmlns:a16="http://schemas.microsoft.com/office/drawing/2014/main" id="{50DE717D-9022-E9A8-3E5A-E07A8EA17D0E}"/>
              </a:ext>
            </a:extLst>
          </p:cNvPr>
          <p:cNvSpPr>
            <a:spLocks noGrp="1"/>
          </p:cNvSpPr>
          <p:nvPr>
            <p:ph sz="quarter" idx="11"/>
          </p:nvPr>
        </p:nvSpPr>
        <p:spPr/>
        <p:txBody>
          <a:bodyPr>
            <a:normAutofit/>
          </a:bodyPr>
          <a:lstStyle/>
          <a:p>
            <a:r>
              <a:rPr lang="en-US" sz="2000" dirty="0"/>
              <a:t>Humane’s AI Pin – wearable, voice activated, projects results, no screen </a:t>
            </a:r>
          </a:p>
          <a:p>
            <a:r>
              <a:rPr lang="en-US" sz="2000" dirty="0"/>
              <a:t>Rewind – pendant, transfers data to phone</a:t>
            </a:r>
          </a:p>
          <a:p>
            <a:r>
              <a:rPr lang="en-US" sz="2000" dirty="0"/>
              <a:t>Meta – smart glasses, now voice controlled</a:t>
            </a:r>
          </a:p>
          <a:p>
            <a:r>
              <a:rPr lang="en-US" sz="2000" dirty="0"/>
              <a:t>Tab – wearable that “ingests the context” of your daily life  </a:t>
            </a:r>
          </a:p>
          <a:p>
            <a:r>
              <a:rPr lang="en-US" sz="2000" dirty="0"/>
              <a:t>Meta and Amazon working to displace Apple, Google and the mobile phone screen</a:t>
            </a:r>
          </a:p>
          <a:p>
            <a:r>
              <a:rPr lang="en-US" sz="2000" dirty="0"/>
              <a:t>Lip Dub – videos dubbed into 28 languages</a:t>
            </a:r>
          </a:p>
        </p:txBody>
      </p:sp>
    </p:spTree>
    <p:extLst>
      <p:ext uri="{BB962C8B-B14F-4D97-AF65-F5344CB8AC3E}">
        <p14:creationId xmlns:p14="http://schemas.microsoft.com/office/powerpoint/2010/main" val="1662893438"/>
      </p:ext>
    </p:extLst>
  </p:cSld>
  <p:clrMapOvr>
    <a:masterClrMapping/>
  </p:clrMapOvr>
</p:sld>
</file>

<file path=ppt/theme/theme1.xml><?xml version="1.0" encoding="utf-8"?>
<a:theme xmlns:a="http://schemas.openxmlformats.org/drawingml/2006/main" name="Oberon Theme">
  <a:themeElements>
    <a:clrScheme name="Oberon alt">
      <a:dk1>
        <a:srgbClr val="000000"/>
      </a:dk1>
      <a:lt1>
        <a:sysClr val="window" lastClr="FFFFFF"/>
      </a:lt1>
      <a:dk2>
        <a:srgbClr val="17365E"/>
      </a:dk2>
      <a:lt2>
        <a:srgbClr val="EEECE1"/>
      </a:lt2>
      <a:accent1>
        <a:srgbClr val="17365E"/>
      </a:accent1>
      <a:accent2>
        <a:srgbClr val="8FB4DF"/>
      </a:accent2>
      <a:accent3>
        <a:srgbClr val="9BBB59"/>
      </a:accent3>
      <a:accent4>
        <a:srgbClr val="C0504D"/>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err="1" smtClean="0">
            <a:solidFill>
              <a:schemeClr val="tx1"/>
            </a:solidFill>
          </a:defRPr>
        </a:defPPr>
      </a:lstStyle>
    </a:txDef>
  </a:objectDefaults>
  <a:extraClrSchemeLst/>
  <a:extLst>
    <a:ext uri="{05A4C25C-085E-4340-85A3-A5531E510DB2}">
      <thm15:themeFamily xmlns:thm15="http://schemas.microsoft.com/office/thememl/2012/main" name="Oberon Theme" id="{20FEA15B-D697-4343-A673-72A3E830369A}" vid="{613E9A83-4806-4BED-B6AF-6A6D7914FFB4}"/>
    </a:ext>
  </a:extLst>
</a:theme>
</file>

<file path=ppt/theme/theme2.xml><?xml version="1.0" encoding="utf-8"?>
<a:theme xmlns:a="http://schemas.openxmlformats.org/drawingml/2006/main" name="Oberon deck_pre201810">
  <a:themeElements>
    <a:clrScheme name="Oberon">
      <a:dk1>
        <a:srgbClr val="17365E"/>
      </a:dk1>
      <a:lt1>
        <a:sysClr val="window" lastClr="FFFFFF"/>
      </a:lt1>
      <a:dk2>
        <a:srgbClr val="000000"/>
      </a:dk2>
      <a:lt2>
        <a:srgbClr val="EEECE1"/>
      </a:lt2>
      <a:accent1>
        <a:srgbClr val="17365E"/>
      </a:accent1>
      <a:accent2>
        <a:srgbClr val="8FB4DF"/>
      </a:accent2>
      <a:accent3>
        <a:srgbClr val="9BBB59"/>
      </a:accent3>
      <a:accent4>
        <a:srgbClr val="C0504D"/>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err="1" smtClean="0">
            <a:solidFill>
              <a:schemeClr val="tx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f9d05c6-e1c6-4619-96ff-9c1530f6441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D2864F81F55B48AE8C817DBA2F2BEC" ma:contentTypeVersion="16" ma:contentTypeDescription="Create a new document." ma:contentTypeScope="" ma:versionID="2b83e2b688a71133ca7fec65f9cb9a3e">
  <xsd:schema xmlns:xsd="http://www.w3.org/2001/XMLSchema" xmlns:xs="http://www.w3.org/2001/XMLSchema" xmlns:p="http://schemas.microsoft.com/office/2006/metadata/properties" xmlns:ns3="ff9d05c6-e1c6-4619-96ff-9c1530f6441a" xmlns:ns4="41246198-96ec-4841-aff3-a9126f8b1840" targetNamespace="http://schemas.microsoft.com/office/2006/metadata/properties" ma:root="true" ma:fieldsID="dd2c18fb4c05f8f7b058d9f1e27b5829" ns3:_="" ns4:_="">
    <xsd:import namespace="ff9d05c6-e1c6-4619-96ff-9c1530f6441a"/>
    <xsd:import namespace="41246198-96ec-4841-aff3-a9126f8b184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d05c6-e1c6-4619-96ff-9c1530f644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246198-96ec-4841-aff3-a9126f8b18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6B1775-2B89-4526-8E17-2432BABC5C73}">
  <ds:schemaRefs>
    <ds:schemaRef ds:uri="http://schemas.microsoft.com/sharepoint/v3/contenttype/forms"/>
  </ds:schemaRefs>
</ds:datastoreItem>
</file>

<file path=customXml/itemProps2.xml><?xml version="1.0" encoding="utf-8"?>
<ds:datastoreItem xmlns:ds="http://schemas.openxmlformats.org/officeDocument/2006/customXml" ds:itemID="{0041F751-6221-4029-A2BF-93C68270CC34}">
  <ds:schemaRefs>
    <ds:schemaRef ds:uri="http://schemas.microsoft.com/office/2006/documentManagement/types"/>
    <ds:schemaRef ds:uri="http://purl.org/dc/terms/"/>
    <ds:schemaRef ds:uri="ff9d05c6-e1c6-4619-96ff-9c1530f6441a"/>
    <ds:schemaRef ds:uri="http://purl.org/dc/dcmitype/"/>
    <ds:schemaRef ds:uri="41246198-96ec-4841-aff3-a9126f8b1840"/>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2EA1E1-F5F4-4C90-835B-86E4807F9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9d05c6-e1c6-4619-96ff-9c1530f6441a"/>
    <ds:schemaRef ds:uri="41246198-96ec-4841-aff3-a9126f8b18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Oberon Theme</Template>
  <TotalTime>17012</TotalTime>
  <Words>1826</Words>
  <Application>Microsoft Office PowerPoint</Application>
  <PresentationFormat>Letter Paper (8.5x11 in)</PresentationFormat>
  <Paragraphs>279</Paragraphs>
  <Slides>29</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Wingdings</vt:lpstr>
      <vt:lpstr>Oberon Theme</vt:lpstr>
      <vt:lpstr>Oberon deck_pre201810</vt:lpstr>
      <vt:lpstr>Artificial Intelligence (AI), Intellectual Property (IP) and Oberon Bankers (YOU) </vt:lpstr>
      <vt:lpstr>The Importance of IP….</vt:lpstr>
      <vt:lpstr>Snap Shots of Different Kinds of IP</vt:lpstr>
      <vt:lpstr>The Importance of AI...</vt:lpstr>
      <vt:lpstr>IP Often the First to be Disrupted by New Technology </vt:lpstr>
      <vt:lpstr>Leading Providers of AI</vt:lpstr>
      <vt:lpstr>Macro Issues for AI….</vt:lpstr>
      <vt:lpstr>Managing the AI Risk</vt:lpstr>
      <vt:lpstr>AI Generating Products for Consumers</vt:lpstr>
      <vt:lpstr>This just in…</vt:lpstr>
      <vt:lpstr>Topics for Bankers to consider</vt:lpstr>
      <vt:lpstr>AI and Intellectual Property (IP)</vt:lpstr>
      <vt:lpstr>What is Intellectual Property (IP)?</vt:lpstr>
      <vt:lpstr>End Products May Contain Many Components</vt:lpstr>
      <vt:lpstr>Percentage of US Viewing Time by Service</vt:lpstr>
      <vt:lpstr>Estimated US Streaming Advertising Revenue</vt:lpstr>
      <vt:lpstr>Apple Reaches 1 Billion Paid Subscribers</vt:lpstr>
      <vt:lpstr>Music - Music Publishing IP Worth More than Ever</vt:lpstr>
      <vt:lpstr>Streaming Music Subscription Market</vt:lpstr>
      <vt:lpstr>Global Recorded Music Industry Revenues (US$ Billions)</vt:lpstr>
      <vt:lpstr>Brand Licensing – Top 10 Global Licensors 2023</vt:lpstr>
      <vt:lpstr>An IP Sale from the Recent Past…</vt:lpstr>
      <vt:lpstr>What Do We Use IP Valuation For?</vt:lpstr>
      <vt:lpstr>Standards for Valuation</vt:lpstr>
      <vt:lpstr>Typical Valuation Methods</vt:lpstr>
      <vt:lpstr>Ready…Set…Assess</vt:lpstr>
      <vt:lpstr>Bankers’ Resource:  Where Allan can help me pitch</vt:lpstr>
      <vt:lpstr>Allan Grafman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agrafman@oberonsecurities.com</dc:creator>
  <cp:lastModifiedBy>Allan Grafman</cp:lastModifiedBy>
  <cp:revision>530</cp:revision>
  <cp:lastPrinted>2022-03-23T20:26:36Z</cp:lastPrinted>
  <dcterms:created xsi:type="dcterms:W3CDTF">2020-10-06T18:44:42Z</dcterms:created>
  <dcterms:modified xsi:type="dcterms:W3CDTF">2023-11-06T01:30:19Z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0x010100ADD2864F81F55B48AE8C817DBA2F2BEC</vt:lpwstr>
  </property>
</Properties>
</file>