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7" r:id="rId2"/>
    <p:sldId id="260" r:id="rId3"/>
    <p:sldId id="261" r:id="rId4"/>
    <p:sldId id="262" r:id="rId5"/>
    <p:sldId id="828" r:id="rId6"/>
    <p:sldId id="829" r:id="rId7"/>
    <p:sldId id="830" r:id="rId8"/>
    <p:sldId id="831" r:id="rId9"/>
    <p:sldId id="832" r:id="rId10"/>
    <p:sldId id="833" r:id="rId11"/>
    <p:sldId id="837" r:id="rId12"/>
    <p:sldId id="834" r:id="rId13"/>
    <p:sldId id="835" r:id="rId14"/>
    <p:sldId id="836" r:id="rId15"/>
    <p:sldId id="838" r:id="rId16"/>
    <p:sldId id="839" r:id="rId17"/>
    <p:sldId id="840" r:id="rId18"/>
    <p:sldId id="841" r:id="rId19"/>
    <p:sldId id="842" r:id="rId20"/>
    <p:sldId id="843" r:id="rId21"/>
    <p:sldId id="845" r:id="rId22"/>
    <p:sldId id="844" r:id="rId23"/>
    <p:sldId id="846" r:id="rId24"/>
    <p:sldId id="847" r:id="rId25"/>
    <p:sldId id="848" r:id="rId26"/>
    <p:sldId id="849" r:id="rId27"/>
    <p:sldId id="850" r:id="rId28"/>
    <p:sldId id="309" r:id="rId29"/>
    <p:sldId id="310" r:id="rId30"/>
    <p:sldId id="851" r:id="rId31"/>
    <p:sldId id="409" r:id="rId32"/>
    <p:sldId id="852" r:id="rId33"/>
    <p:sldId id="314" r:id="rId34"/>
    <p:sldId id="315" r:id="rId35"/>
    <p:sldId id="316" r:id="rId36"/>
    <p:sldId id="317" r:id="rId37"/>
    <p:sldId id="318" r:id="rId38"/>
    <p:sldId id="319" r:id="rId39"/>
    <p:sldId id="82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3289BB-12D6-A0F0-E400-33D2358AE3BA}" name="Jillian Alsberry" initials="JA" userId="bb0892a407dd4ce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2" autoAdjust="0"/>
    <p:restoredTop sz="94660"/>
  </p:normalViewPr>
  <p:slideViewPr>
    <p:cSldViewPr snapToGrid="0">
      <p:cViewPr varScale="1">
        <p:scale>
          <a:sx n="63" d="100"/>
          <a:sy n="63" d="100"/>
        </p:scale>
        <p:origin x="5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3596150854753605E-3"/>
          <c:y val="6.8870777638764175E-2"/>
          <c:w val="0.68138692013738311"/>
          <c:h val="0.93112917884403834"/>
        </c:manualLayout>
      </c:layout>
      <c:pie3DChart>
        <c:varyColors val="1"/>
        <c:ser>
          <c:idx val="0"/>
          <c:order val="0"/>
          <c:tx>
            <c:strRef>
              <c:f>Sheet1!$B$1</c:f>
              <c:strCache>
                <c:ptCount val="1"/>
                <c:pt idx="0">
                  <c:v>Percentage of D&amp;O Claims by Claimant Private Companies</c:v>
                </c:pt>
              </c:strCache>
            </c:strRef>
          </c:tx>
          <c:explosion val="16"/>
          <c:dPt>
            <c:idx val="0"/>
            <c:bubble3D val="0"/>
            <c:explosion val="9"/>
            <c:extLst>
              <c:ext xmlns:c16="http://schemas.microsoft.com/office/drawing/2014/chart" uri="{C3380CC4-5D6E-409C-BE32-E72D297353CC}">
                <c16:uniqueId val="{00000001-EC47-4CA1-A498-54AD4C633B7F}"/>
              </c:ext>
            </c:extLst>
          </c:dPt>
          <c:dLbls>
            <c:dLbl>
              <c:idx val="2"/>
              <c:layout>
                <c:manualLayout>
                  <c:x val="4.1507540029554944E-2"/>
                  <c:y val="-0.2358587573532541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C47-4CA1-A498-54AD4C633B7F}"/>
                </c:ext>
              </c:extLst>
            </c:dLbl>
            <c:dLbl>
              <c:idx val="4"/>
              <c:layout>
                <c:manualLayout>
                  <c:x val="8.2888745374165781E-2"/>
                  <c:y val="7.70319880357302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47-4CA1-A498-54AD4C633B7F}"/>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Employees</c:v>
                </c:pt>
                <c:pt idx="1">
                  <c:v>Other Third Parties</c:v>
                </c:pt>
                <c:pt idx="2">
                  <c:v>Customers &amp; Clients</c:v>
                </c:pt>
                <c:pt idx="3">
                  <c:v>Competitors</c:v>
                </c:pt>
                <c:pt idx="4">
                  <c:v>Shareholders</c:v>
                </c:pt>
              </c:strCache>
            </c:strRef>
          </c:cat>
          <c:val>
            <c:numRef>
              <c:f>Sheet1!$B$2:$B$6</c:f>
              <c:numCache>
                <c:formatCode>General</c:formatCode>
                <c:ptCount val="5"/>
                <c:pt idx="0">
                  <c:v>43</c:v>
                </c:pt>
                <c:pt idx="1">
                  <c:v>11</c:v>
                </c:pt>
                <c:pt idx="2">
                  <c:v>3</c:v>
                </c:pt>
                <c:pt idx="3">
                  <c:v>11</c:v>
                </c:pt>
                <c:pt idx="4">
                  <c:v>32</c:v>
                </c:pt>
              </c:numCache>
            </c:numRef>
          </c:val>
          <c:extLst>
            <c:ext xmlns:c16="http://schemas.microsoft.com/office/drawing/2014/chart" uri="{C3380CC4-5D6E-409C-BE32-E72D297353CC}">
              <c16:uniqueId val="{00000004-EC47-4CA1-A498-54AD4C633B7F}"/>
            </c:ext>
          </c:extLst>
        </c:ser>
        <c:dLbls>
          <c:showLegendKey val="0"/>
          <c:showVal val="0"/>
          <c:showCatName val="0"/>
          <c:showSerName val="0"/>
          <c:showPercent val="1"/>
          <c:showBubbleSize val="0"/>
          <c:showLeaderLines val="1"/>
        </c:dLbls>
      </c:pie3DChart>
    </c:plotArea>
    <c:legend>
      <c:legendPos val="r"/>
      <c:legendEntry>
        <c:idx val="0"/>
        <c:txPr>
          <a:bodyPr/>
          <a:lstStyle/>
          <a:p>
            <a:pPr>
              <a:defRPr baseline="0">
                <a:solidFill>
                  <a:schemeClr val="bg1"/>
                </a:solidFill>
              </a:defRPr>
            </a:pPr>
            <a:endParaRPr lang="en-US"/>
          </a:p>
        </c:txPr>
      </c:legendEntry>
      <c:legendEntry>
        <c:idx val="1"/>
        <c:txPr>
          <a:bodyPr/>
          <a:lstStyle/>
          <a:p>
            <a:pPr>
              <a:defRPr baseline="0">
                <a:solidFill>
                  <a:schemeClr val="bg1"/>
                </a:solidFill>
              </a:defRPr>
            </a:pPr>
            <a:endParaRPr lang="en-US"/>
          </a:p>
        </c:txPr>
      </c:legendEntry>
      <c:legendEntry>
        <c:idx val="2"/>
        <c:txPr>
          <a:bodyPr/>
          <a:lstStyle/>
          <a:p>
            <a:pPr>
              <a:defRPr baseline="0">
                <a:solidFill>
                  <a:schemeClr val="bg1"/>
                </a:solidFill>
              </a:defRPr>
            </a:pPr>
            <a:endParaRPr lang="en-US"/>
          </a:p>
        </c:txPr>
      </c:legendEntry>
      <c:legendEntry>
        <c:idx val="3"/>
        <c:txPr>
          <a:bodyPr/>
          <a:lstStyle/>
          <a:p>
            <a:pPr>
              <a:defRPr baseline="0">
                <a:solidFill>
                  <a:schemeClr val="bg1"/>
                </a:solidFill>
              </a:defRPr>
            </a:pPr>
            <a:endParaRPr lang="en-US"/>
          </a:p>
        </c:txPr>
      </c:legendEntry>
      <c:legendEntry>
        <c:idx val="4"/>
        <c:txPr>
          <a:bodyPr/>
          <a:lstStyle/>
          <a:p>
            <a:pPr>
              <a:defRPr baseline="0">
                <a:solidFill>
                  <a:schemeClr val="bg1"/>
                </a:solidFill>
              </a:defRPr>
            </a:pPr>
            <a:endParaRPr lang="en-US"/>
          </a:p>
        </c:txPr>
      </c:legendEntry>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A47FF-4930-4F0A-AD98-76E781C9D0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AF69C54-7F41-4EC9-991A-E235885D0572}">
      <dgm:prSet phldrT="[Text]" custT="1"/>
      <dgm:spPr>
        <a:solidFill>
          <a:schemeClr val="tx1"/>
        </a:solidFill>
        <a:ln>
          <a:solidFill>
            <a:schemeClr val="tx1"/>
          </a:solidFill>
        </a:ln>
        <a:effectLst>
          <a:outerShdw blurRad="50800" dist="38100" dir="2700000" algn="tl" rotWithShape="0">
            <a:prstClr val="black">
              <a:alpha val="40000"/>
            </a:prstClr>
          </a:outerShdw>
        </a:effectLst>
      </dgm:spPr>
      <dgm:t>
        <a:bodyPr/>
        <a:lstStyle/>
        <a:p>
          <a:r>
            <a:rPr lang="en-US" sz="1800" dirty="0"/>
            <a:t>Insurance Policy</a:t>
          </a:r>
        </a:p>
      </dgm:t>
    </dgm:pt>
    <dgm:pt modelId="{89EF9E5D-FC54-4FC7-BB28-031E04955D2C}" type="parTrans" cxnId="{0F8B455B-B3E8-42E8-BD5B-D05199AF1854}">
      <dgm:prSet/>
      <dgm:spPr/>
      <dgm:t>
        <a:bodyPr/>
        <a:lstStyle/>
        <a:p>
          <a:endParaRPr lang="en-US"/>
        </a:p>
      </dgm:t>
    </dgm:pt>
    <dgm:pt modelId="{CDB7A775-8C1A-43CF-8229-3D0F3C1B4CB8}" type="sibTrans" cxnId="{0F8B455B-B3E8-42E8-BD5B-D05199AF1854}">
      <dgm:prSet/>
      <dgm:spPr/>
      <dgm:t>
        <a:bodyPr/>
        <a:lstStyle/>
        <a:p>
          <a:endParaRPr lang="en-US"/>
        </a:p>
      </dgm:t>
    </dgm:pt>
    <dgm:pt modelId="{14F16E66-B0DB-4AD0-ADAC-1671D2617DFD}">
      <dgm:prSet phldrT="[Text]" custT="1"/>
      <dgm:spPr>
        <a:ln>
          <a:solidFill>
            <a:schemeClr val="tx1"/>
          </a:solidFill>
        </a:ln>
        <a:effectLst>
          <a:outerShdw blurRad="50800" dist="38100" dir="2700000" algn="tl" rotWithShape="0">
            <a:prstClr val="black">
              <a:alpha val="40000"/>
            </a:prstClr>
          </a:outerShdw>
        </a:effectLst>
      </dgm:spPr>
      <dgm:t>
        <a:bodyPr/>
        <a:lstStyle/>
        <a:p>
          <a:r>
            <a:rPr lang="en-US" sz="1800" b="1" dirty="0"/>
            <a:t>C</a:t>
          </a:r>
        </a:p>
        <a:p>
          <a:r>
            <a:rPr lang="en-US" sz="1100" dirty="0"/>
            <a:t>TRIGGER</a:t>
          </a:r>
        </a:p>
        <a:p>
          <a:r>
            <a:rPr lang="en-US" sz="1100" dirty="0"/>
            <a:t>Actions of the entity</a:t>
          </a:r>
        </a:p>
        <a:p>
          <a:r>
            <a:rPr lang="en-US" sz="1100" dirty="0"/>
            <a:t>PAYS </a:t>
          </a:r>
        </a:p>
        <a:p>
          <a:r>
            <a:rPr lang="en-US" sz="1100" b="1" dirty="0"/>
            <a:t>On behalf of entity</a:t>
          </a:r>
        </a:p>
        <a:p>
          <a:r>
            <a:rPr lang="en-US" sz="1100" dirty="0"/>
            <a:t>RETENTION</a:t>
          </a:r>
        </a:p>
        <a:p>
          <a:r>
            <a:rPr lang="en-US" sz="1100" dirty="0"/>
            <a:t>Applies</a:t>
          </a:r>
        </a:p>
      </dgm:t>
    </dgm:pt>
    <dgm:pt modelId="{C279E20B-A317-4D9F-90F7-746797430D7E}" type="parTrans" cxnId="{3FEFDFF9-C33D-457A-92F6-C60F1976F712}">
      <dgm:prSet/>
      <dgm:spPr/>
      <dgm:t>
        <a:bodyPr/>
        <a:lstStyle/>
        <a:p>
          <a:endParaRPr lang="en-US"/>
        </a:p>
      </dgm:t>
    </dgm:pt>
    <dgm:pt modelId="{97839DDF-241D-4A39-A4CF-8E021F340E98}" type="sibTrans" cxnId="{3FEFDFF9-C33D-457A-92F6-C60F1976F712}">
      <dgm:prSet/>
      <dgm:spPr/>
      <dgm:t>
        <a:bodyPr/>
        <a:lstStyle/>
        <a:p>
          <a:endParaRPr lang="en-US"/>
        </a:p>
      </dgm:t>
    </dgm:pt>
    <dgm:pt modelId="{8AFA2266-5D51-47FF-801E-48FA2B05B8C5}">
      <dgm:prSet custT="1"/>
      <dgm:spPr>
        <a:ln>
          <a:solidFill>
            <a:schemeClr val="tx1"/>
          </a:solidFill>
        </a:ln>
        <a:effectLst>
          <a:outerShdw blurRad="50800" dist="38100" dir="2700000" algn="tl" rotWithShape="0">
            <a:prstClr val="black">
              <a:alpha val="40000"/>
            </a:prstClr>
          </a:outerShdw>
        </a:effectLst>
      </dgm:spPr>
      <dgm:t>
        <a:bodyPr/>
        <a:lstStyle/>
        <a:p>
          <a:r>
            <a:rPr lang="en-US" sz="1800" b="1" dirty="0"/>
            <a:t>A</a:t>
          </a:r>
        </a:p>
        <a:p>
          <a:r>
            <a:rPr lang="en-US" sz="1100" dirty="0"/>
            <a:t>TRIGGER</a:t>
          </a:r>
        </a:p>
        <a:p>
          <a:r>
            <a:rPr lang="en-US" sz="1100" dirty="0"/>
            <a:t>Actions of D&amp;Os that aren’t indemnifiable</a:t>
          </a:r>
        </a:p>
        <a:p>
          <a:r>
            <a:rPr lang="en-US" sz="1100" dirty="0"/>
            <a:t>PAYS</a:t>
          </a:r>
        </a:p>
        <a:p>
          <a:r>
            <a:rPr lang="en-US" sz="1100" b="1" dirty="0"/>
            <a:t>On behalf of D&amp;O’s</a:t>
          </a:r>
        </a:p>
        <a:p>
          <a:r>
            <a:rPr lang="en-US" sz="1100" dirty="0"/>
            <a:t>RETENTION</a:t>
          </a:r>
        </a:p>
        <a:p>
          <a:r>
            <a:rPr lang="en-US" sz="1100" dirty="0"/>
            <a:t>None </a:t>
          </a:r>
        </a:p>
      </dgm:t>
    </dgm:pt>
    <dgm:pt modelId="{708EFD27-BF5E-4F87-B2FE-30369E52E9EF}" type="parTrans" cxnId="{3CDE096C-E2EC-4EAD-A958-186A719B9DC7}">
      <dgm:prSet/>
      <dgm:spPr/>
      <dgm:t>
        <a:bodyPr/>
        <a:lstStyle/>
        <a:p>
          <a:endParaRPr lang="en-US"/>
        </a:p>
      </dgm:t>
    </dgm:pt>
    <dgm:pt modelId="{6FBE862B-2C34-4009-BFC6-F5347DB3575C}" type="sibTrans" cxnId="{3CDE096C-E2EC-4EAD-A958-186A719B9DC7}">
      <dgm:prSet/>
      <dgm:spPr/>
      <dgm:t>
        <a:bodyPr/>
        <a:lstStyle/>
        <a:p>
          <a:endParaRPr lang="en-US"/>
        </a:p>
      </dgm:t>
    </dgm:pt>
    <dgm:pt modelId="{04EA9152-5B5B-4435-95E8-5D40A252B66A}">
      <dgm:prSet custT="1"/>
      <dgm:spPr>
        <a:ln>
          <a:solidFill>
            <a:schemeClr val="tx1"/>
          </a:solidFill>
        </a:ln>
        <a:effectLst>
          <a:outerShdw blurRad="50800" dist="38100" dir="2700000" algn="tl" rotWithShape="0">
            <a:prstClr val="black">
              <a:alpha val="40000"/>
            </a:prstClr>
          </a:outerShdw>
        </a:effectLst>
      </dgm:spPr>
      <dgm:t>
        <a:bodyPr/>
        <a:lstStyle/>
        <a:p>
          <a:r>
            <a:rPr lang="en-US" sz="1800" b="1" dirty="0"/>
            <a:t>B</a:t>
          </a:r>
        </a:p>
        <a:p>
          <a:r>
            <a:rPr lang="en-US" sz="1100" dirty="0"/>
            <a:t>TRIGGER</a:t>
          </a:r>
        </a:p>
        <a:p>
          <a:r>
            <a:rPr lang="en-US" sz="1100" dirty="0"/>
            <a:t>Actions of D&amp;Os that are indemnifiable</a:t>
          </a:r>
        </a:p>
        <a:p>
          <a:r>
            <a:rPr lang="en-US" sz="1100" dirty="0"/>
            <a:t>PAYS</a:t>
          </a:r>
        </a:p>
        <a:p>
          <a:r>
            <a:rPr lang="en-US" sz="1100" b="1" dirty="0"/>
            <a:t>On behalf of entity to fund indemnification</a:t>
          </a:r>
        </a:p>
        <a:p>
          <a:r>
            <a:rPr lang="en-US" sz="1100" dirty="0"/>
            <a:t>RETENTION</a:t>
          </a:r>
        </a:p>
        <a:p>
          <a:r>
            <a:rPr lang="en-US" sz="1100" dirty="0"/>
            <a:t>Applies</a:t>
          </a:r>
        </a:p>
      </dgm:t>
    </dgm:pt>
    <dgm:pt modelId="{8ABADFAB-333D-42D1-AD31-95E73D332575}" type="parTrans" cxnId="{97C21553-438C-44A9-8AD1-4FE6E845631D}">
      <dgm:prSet/>
      <dgm:spPr/>
      <dgm:t>
        <a:bodyPr/>
        <a:lstStyle/>
        <a:p>
          <a:endParaRPr lang="en-US"/>
        </a:p>
      </dgm:t>
    </dgm:pt>
    <dgm:pt modelId="{F1F0A5C6-1C06-4D89-AF46-9646C4955AA4}" type="sibTrans" cxnId="{97C21553-438C-44A9-8AD1-4FE6E845631D}">
      <dgm:prSet/>
      <dgm:spPr/>
      <dgm:t>
        <a:bodyPr/>
        <a:lstStyle/>
        <a:p>
          <a:endParaRPr lang="en-US"/>
        </a:p>
      </dgm:t>
    </dgm:pt>
    <dgm:pt modelId="{48EEB61D-760D-4E1D-95DC-76166259FD18}" type="pres">
      <dgm:prSet presAssocID="{57FA47FF-4930-4F0A-AD98-76E781C9D068}" presName="hierChild1" presStyleCnt="0">
        <dgm:presLayoutVars>
          <dgm:orgChart val="1"/>
          <dgm:chPref val="1"/>
          <dgm:dir/>
          <dgm:animOne val="branch"/>
          <dgm:animLvl val="lvl"/>
          <dgm:resizeHandles/>
        </dgm:presLayoutVars>
      </dgm:prSet>
      <dgm:spPr/>
    </dgm:pt>
    <dgm:pt modelId="{C4E2877F-D5C2-4EC0-AA7C-3BB97E6944AF}" type="pres">
      <dgm:prSet presAssocID="{0AF69C54-7F41-4EC9-991A-E235885D0572}" presName="hierRoot1" presStyleCnt="0">
        <dgm:presLayoutVars>
          <dgm:hierBranch val="init"/>
        </dgm:presLayoutVars>
      </dgm:prSet>
      <dgm:spPr/>
    </dgm:pt>
    <dgm:pt modelId="{853247D4-23F4-4077-B600-FEAF951E6A0C}" type="pres">
      <dgm:prSet presAssocID="{0AF69C54-7F41-4EC9-991A-E235885D0572}" presName="rootComposite1" presStyleCnt="0"/>
      <dgm:spPr/>
    </dgm:pt>
    <dgm:pt modelId="{56A69DCC-F2B0-43E4-8381-4CE7597C1441}" type="pres">
      <dgm:prSet presAssocID="{0AF69C54-7F41-4EC9-991A-E235885D0572}" presName="rootText1" presStyleLbl="node0" presStyleIdx="0" presStyleCnt="1" custScaleY="45633">
        <dgm:presLayoutVars>
          <dgm:chPref val="3"/>
        </dgm:presLayoutVars>
      </dgm:prSet>
      <dgm:spPr/>
    </dgm:pt>
    <dgm:pt modelId="{B2ED0BD4-4C14-46C4-BD72-10CA54F61DD8}" type="pres">
      <dgm:prSet presAssocID="{0AF69C54-7F41-4EC9-991A-E235885D0572}" presName="rootConnector1" presStyleLbl="node1" presStyleIdx="0" presStyleCnt="0"/>
      <dgm:spPr/>
    </dgm:pt>
    <dgm:pt modelId="{ECD411EA-2BAB-4631-AA95-630733983C79}" type="pres">
      <dgm:prSet presAssocID="{0AF69C54-7F41-4EC9-991A-E235885D0572}" presName="hierChild2" presStyleCnt="0"/>
      <dgm:spPr/>
    </dgm:pt>
    <dgm:pt modelId="{A1ADB93D-1A0B-438F-B812-C2B6CA96723A}" type="pres">
      <dgm:prSet presAssocID="{708EFD27-BF5E-4F87-B2FE-30369E52E9EF}" presName="Name37" presStyleLbl="parChTrans1D2" presStyleIdx="0" presStyleCnt="3"/>
      <dgm:spPr/>
    </dgm:pt>
    <dgm:pt modelId="{8DAC7861-1CEC-4972-9471-5BFF5741EEF9}" type="pres">
      <dgm:prSet presAssocID="{8AFA2266-5D51-47FF-801E-48FA2B05B8C5}" presName="hierRoot2" presStyleCnt="0">
        <dgm:presLayoutVars>
          <dgm:hierBranch val="init"/>
        </dgm:presLayoutVars>
      </dgm:prSet>
      <dgm:spPr/>
    </dgm:pt>
    <dgm:pt modelId="{991BFCB2-B436-4AF6-BC1F-A76C0AE52130}" type="pres">
      <dgm:prSet presAssocID="{8AFA2266-5D51-47FF-801E-48FA2B05B8C5}" presName="rootComposite" presStyleCnt="0"/>
      <dgm:spPr/>
    </dgm:pt>
    <dgm:pt modelId="{06AF4176-FAD1-4E7B-BB54-1903815AE87B}" type="pres">
      <dgm:prSet presAssocID="{8AFA2266-5D51-47FF-801E-48FA2B05B8C5}" presName="rootText" presStyleLbl="node2" presStyleIdx="0" presStyleCnt="3" custScaleY="341377" custLinFactNeighborY="0">
        <dgm:presLayoutVars>
          <dgm:chPref val="3"/>
        </dgm:presLayoutVars>
      </dgm:prSet>
      <dgm:spPr/>
    </dgm:pt>
    <dgm:pt modelId="{F4BC02B6-71C6-4E6A-8DC5-24129F76C9A7}" type="pres">
      <dgm:prSet presAssocID="{8AFA2266-5D51-47FF-801E-48FA2B05B8C5}" presName="rootConnector" presStyleLbl="node2" presStyleIdx="0" presStyleCnt="3"/>
      <dgm:spPr/>
    </dgm:pt>
    <dgm:pt modelId="{A9127A0C-AB0E-4BBF-BCE1-4B835FEF06B4}" type="pres">
      <dgm:prSet presAssocID="{8AFA2266-5D51-47FF-801E-48FA2B05B8C5}" presName="hierChild4" presStyleCnt="0"/>
      <dgm:spPr/>
    </dgm:pt>
    <dgm:pt modelId="{65DC28C4-F172-42A7-B74D-0BF4A281216A}" type="pres">
      <dgm:prSet presAssocID="{8AFA2266-5D51-47FF-801E-48FA2B05B8C5}" presName="hierChild5" presStyleCnt="0"/>
      <dgm:spPr/>
    </dgm:pt>
    <dgm:pt modelId="{B43453BF-E074-4BB2-8D1A-AD350C03DC33}" type="pres">
      <dgm:prSet presAssocID="{8ABADFAB-333D-42D1-AD31-95E73D332575}" presName="Name37" presStyleLbl="parChTrans1D2" presStyleIdx="1" presStyleCnt="3"/>
      <dgm:spPr/>
    </dgm:pt>
    <dgm:pt modelId="{803EEA93-2648-4AF7-903C-65CA45046648}" type="pres">
      <dgm:prSet presAssocID="{04EA9152-5B5B-4435-95E8-5D40A252B66A}" presName="hierRoot2" presStyleCnt="0">
        <dgm:presLayoutVars>
          <dgm:hierBranch val="init"/>
        </dgm:presLayoutVars>
      </dgm:prSet>
      <dgm:spPr/>
    </dgm:pt>
    <dgm:pt modelId="{1ED91EFF-9307-483D-B575-026E54708526}" type="pres">
      <dgm:prSet presAssocID="{04EA9152-5B5B-4435-95E8-5D40A252B66A}" presName="rootComposite" presStyleCnt="0"/>
      <dgm:spPr/>
    </dgm:pt>
    <dgm:pt modelId="{9090EA09-F221-4632-BDF9-28BA7D006601}" type="pres">
      <dgm:prSet presAssocID="{04EA9152-5B5B-4435-95E8-5D40A252B66A}" presName="rootText" presStyleLbl="node2" presStyleIdx="1" presStyleCnt="3" custScaleY="341377">
        <dgm:presLayoutVars>
          <dgm:chPref val="3"/>
        </dgm:presLayoutVars>
      </dgm:prSet>
      <dgm:spPr/>
    </dgm:pt>
    <dgm:pt modelId="{DA9B3121-7111-41B9-9B53-B77A7C9AAFD3}" type="pres">
      <dgm:prSet presAssocID="{04EA9152-5B5B-4435-95E8-5D40A252B66A}" presName="rootConnector" presStyleLbl="node2" presStyleIdx="1" presStyleCnt="3"/>
      <dgm:spPr/>
    </dgm:pt>
    <dgm:pt modelId="{92C09E63-E064-4837-AC52-08073758BFD0}" type="pres">
      <dgm:prSet presAssocID="{04EA9152-5B5B-4435-95E8-5D40A252B66A}" presName="hierChild4" presStyleCnt="0"/>
      <dgm:spPr/>
    </dgm:pt>
    <dgm:pt modelId="{F2FA4F39-CC46-4A99-B974-0CBEA4F7465E}" type="pres">
      <dgm:prSet presAssocID="{04EA9152-5B5B-4435-95E8-5D40A252B66A}" presName="hierChild5" presStyleCnt="0"/>
      <dgm:spPr/>
    </dgm:pt>
    <dgm:pt modelId="{9B75F4FB-7844-4598-862C-9ADB5B979123}" type="pres">
      <dgm:prSet presAssocID="{C279E20B-A317-4D9F-90F7-746797430D7E}" presName="Name37" presStyleLbl="parChTrans1D2" presStyleIdx="2" presStyleCnt="3"/>
      <dgm:spPr/>
    </dgm:pt>
    <dgm:pt modelId="{3A9B7F6F-AF20-489F-B0E4-DF47C32E62C4}" type="pres">
      <dgm:prSet presAssocID="{14F16E66-B0DB-4AD0-ADAC-1671D2617DFD}" presName="hierRoot2" presStyleCnt="0">
        <dgm:presLayoutVars>
          <dgm:hierBranch val="init"/>
        </dgm:presLayoutVars>
      </dgm:prSet>
      <dgm:spPr/>
    </dgm:pt>
    <dgm:pt modelId="{2514B249-4514-4E46-B188-C007F45FDAF2}" type="pres">
      <dgm:prSet presAssocID="{14F16E66-B0DB-4AD0-ADAC-1671D2617DFD}" presName="rootComposite" presStyleCnt="0"/>
      <dgm:spPr/>
    </dgm:pt>
    <dgm:pt modelId="{E85E6DF6-116B-4BFE-92D5-169E640F3270}" type="pres">
      <dgm:prSet presAssocID="{14F16E66-B0DB-4AD0-ADAC-1671D2617DFD}" presName="rootText" presStyleLbl="node2" presStyleIdx="2" presStyleCnt="3" custScaleY="339925">
        <dgm:presLayoutVars>
          <dgm:chPref val="3"/>
        </dgm:presLayoutVars>
      </dgm:prSet>
      <dgm:spPr/>
    </dgm:pt>
    <dgm:pt modelId="{020DE2F0-62B5-4B8B-BAED-981D7386FE01}" type="pres">
      <dgm:prSet presAssocID="{14F16E66-B0DB-4AD0-ADAC-1671D2617DFD}" presName="rootConnector" presStyleLbl="node2" presStyleIdx="2" presStyleCnt="3"/>
      <dgm:spPr/>
    </dgm:pt>
    <dgm:pt modelId="{574AFF69-F51A-457C-B604-3B1A3C51E2A3}" type="pres">
      <dgm:prSet presAssocID="{14F16E66-B0DB-4AD0-ADAC-1671D2617DFD}" presName="hierChild4" presStyleCnt="0"/>
      <dgm:spPr/>
    </dgm:pt>
    <dgm:pt modelId="{279061E5-7F22-41AE-BDEB-AB8EE6D450BF}" type="pres">
      <dgm:prSet presAssocID="{14F16E66-B0DB-4AD0-ADAC-1671D2617DFD}" presName="hierChild5" presStyleCnt="0"/>
      <dgm:spPr/>
    </dgm:pt>
    <dgm:pt modelId="{80DD9B37-7055-4FE3-8851-655809D7D764}" type="pres">
      <dgm:prSet presAssocID="{0AF69C54-7F41-4EC9-991A-E235885D0572}" presName="hierChild3" presStyleCnt="0"/>
      <dgm:spPr/>
    </dgm:pt>
  </dgm:ptLst>
  <dgm:cxnLst>
    <dgm:cxn modelId="{CB67CB15-953A-497C-85C5-B2D7C7E02817}" type="presOf" srcId="{14F16E66-B0DB-4AD0-ADAC-1671D2617DFD}" destId="{E85E6DF6-116B-4BFE-92D5-169E640F3270}" srcOrd="0" destOrd="0" presId="urn:microsoft.com/office/officeart/2005/8/layout/orgChart1"/>
    <dgm:cxn modelId="{36788427-9A10-4B97-86C8-4DE13FFE15D9}" type="presOf" srcId="{708EFD27-BF5E-4F87-B2FE-30369E52E9EF}" destId="{A1ADB93D-1A0B-438F-B812-C2B6CA96723A}" srcOrd="0" destOrd="0" presId="urn:microsoft.com/office/officeart/2005/8/layout/orgChart1"/>
    <dgm:cxn modelId="{D4BF392E-8511-4450-9B71-F8168CD52854}" type="presOf" srcId="{0AF69C54-7F41-4EC9-991A-E235885D0572}" destId="{B2ED0BD4-4C14-46C4-BD72-10CA54F61DD8}" srcOrd="1" destOrd="0" presId="urn:microsoft.com/office/officeart/2005/8/layout/orgChart1"/>
    <dgm:cxn modelId="{7D9BB635-8DF2-4318-82A9-F7CD40A6EFA6}" type="presOf" srcId="{C279E20B-A317-4D9F-90F7-746797430D7E}" destId="{9B75F4FB-7844-4598-862C-9ADB5B979123}" srcOrd="0" destOrd="0" presId="urn:microsoft.com/office/officeart/2005/8/layout/orgChart1"/>
    <dgm:cxn modelId="{0F8B455B-B3E8-42E8-BD5B-D05199AF1854}" srcId="{57FA47FF-4930-4F0A-AD98-76E781C9D068}" destId="{0AF69C54-7F41-4EC9-991A-E235885D0572}" srcOrd="0" destOrd="0" parTransId="{89EF9E5D-FC54-4FC7-BB28-031E04955D2C}" sibTransId="{CDB7A775-8C1A-43CF-8229-3D0F3C1B4CB8}"/>
    <dgm:cxn modelId="{2D791742-BF4E-4A35-BB7F-F363866A3804}" type="presOf" srcId="{8AFA2266-5D51-47FF-801E-48FA2B05B8C5}" destId="{06AF4176-FAD1-4E7B-BB54-1903815AE87B}" srcOrd="0" destOrd="0" presId="urn:microsoft.com/office/officeart/2005/8/layout/orgChart1"/>
    <dgm:cxn modelId="{06E44267-BDF2-482C-8DDC-294BB83D1623}" type="presOf" srcId="{04EA9152-5B5B-4435-95E8-5D40A252B66A}" destId="{DA9B3121-7111-41B9-9B53-B77A7C9AAFD3}" srcOrd="1" destOrd="0" presId="urn:microsoft.com/office/officeart/2005/8/layout/orgChart1"/>
    <dgm:cxn modelId="{3CDE096C-E2EC-4EAD-A958-186A719B9DC7}" srcId="{0AF69C54-7F41-4EC9-991A-E235885D0572}" destId="{8AFA2266-5D51-47FF-801E-48FA2B05B8C5}" srcOrd="0" destOrd="0" parTransId="{708EFD27-BF5E-4F87-B2FE-30369E52E9EF}" sibTransId="{6FBE862B-2C34-4009-BFC6-F5347DB3575C}"/>
    <dgm:cxn modelId="{97C21553-438C-44A9-8AD1-4FE6E845631D}" srcId="{0AF69C54-7F41-4EC9-991A-E235885D0572}" destId="{04EA9152-5B5B-4435-95E8-5D40A252B66A}" srcOrd="1" destOrd="0" parTransId="{8ABADFAB-333D-42D1-AD31-95E73D332575}" sibTransId="{F1F0A5C6-1C06-4D89-AF46-9646C4955AA4}"/>
    <dgm:cxn modelId="{AFF7DE77-24E4-46C8-B361-E836F689E3CD}" type="presOf" srcId="{8ABADFAB-333D-42D1-AD31-95E73D332575}" destId="{B43453BF-E074-4BB2-8D1A-AD350C03DC33}" srcOrd="0" destOrd="0" presId="urn:microsoft.com/office/officeart/2005/8/layout/orgChart1"/>
    <dgm:cxn modelId="{A6229D9F-DA55-4468-9A80-BDCA47DAD4CB}" type="presOf" srcId="{57FA47FF-4930-4F0A-AD98-76E781C9D068}" destId="{48EEB61D-760D-4E1D-95DC-76166259FD18}" srcOrd="0" destOrd="0" presId="urn:microsoft.com/office/officeart/2005/8/layout/orgChart1"/>
    <dgm:cxn modelId="{94C112AC-6182-495F-90A1-852B42BA6B82}" type="presOf" srcId="{14F16E66-B0DB-4AD0-ADAC-1671D2617DFD}" destId="{020DE2F0-62B5-4B8B-BAED-981D7386FE01}" srcOrd="1" destOrd="0" presId="urn:microsoft.com/office/officeart/2005/8/layout/orgChart1"/>
    <dgm:cxn modelId="{956789B1-DEEA-4D28-B2C5-5FEF73C26C91}" type="presOf" srcId="{0AF69C54-7F41-4EC9-991A-E235885D0572}" destId="{56A69DCC-F2B0-43E4-8381-4CE7597C1441}" srcOrd="0" destOrd="0" presId="urn:microsoft.com/office/officeart/2005/8/layout/orgChart1"/>
    <dgm:cxn modelId="{B674FBBA-D18B-4845-A8A0-56C0B9FC5034}" type="presOf" srcId="{8AFA2266-5D51-47FF-801E-48FA2B05B8C5}" destId="{F4BC02B6-71C6-4E6A-8DC5-24129F76C9A7}" srcOrd="1" destOrd="0" presId="urn:microsoft.com/office/officeart/2005/8/layout/orgChart1"/>
    <dgm:cxn modelId="{D2D6A6C8-595B-4825-ABDA-2E55EFE2132D}" type="presOf" srcId="{04EA9152-5B5B-4435-95E8-5D40A252B66A}" destId="{9090EA09-F221-4632-BDF9-28BA7D006601}" srcOrd="0" destOrd="0" presId="urn:microsoft.com/office/officeart/2005/8/layout/orgChart1"/>
    <dgm:cxn modelId="{3FEFDFF9-C33D-457A-92F6-C60F1976F712}" srcId="{0AF69C54-7F41-4EC9-991A-E235885D0572}" destId="{14F16E66-B0DB-4AD0-ADAC-1671D2617DFD}" srcOrd="2" destOrd="0" parTransId="{C279E20B-A317-4D9F-90F7-746797430D7E}" sibTransId="{97839DDF-241D-4A39-A4CF-8E021F340E98}"/>
    <dgm:cxn modelId="{4F25DBD0-D58C-4455-84E3-E082C7975A7F}" type="presParOf" srcId="{48EEB61D-760D-4E1D-95DC-76166259FD18}" destId="{C4E2877F-D5C2-4EC0-AA7C-3BB97E6944AF}" srcOrd="0" destOrd="0" presId="urn:microsoft.com/office/officeart/2005/8/layout/orgChart1"/>
    <dgm:cxn modelId="{FCCBD5F2-B1E9-43F8-ABD0-9365F43F0C91}" type="presParOf" srcId="{C4E2877F-D5C2-4EC0-AA7C-3BB97E6944AF}" destId="{853247D4-23F4-4077-B600-FEAF951E6A0C}" srcOrd="0" destOrd="0" presId="urn:microsoft.com/office/officeart/2005/8/layout/orgChart1"/>
    <dgm:cxn modelId="{4BF0F36E-3C84-4929-BBB0-3D0B576B6193}" type="presParOf" srcId="{853247D4-23F4-4077-B600-FEAF951E6A0C}" destId="{56A69DCC-F2B0-43E4-8381-4CE7597C1441}" srcOrd="0" destOrd="0" presId="urn:microsoft.com/office/officeart/2005/8/layout/orgChart1"/>
    <dgm:cxn modelId="{84B9B705-1BCA-479F-B278-EE4527D399DD}" type="presParOf" srcId="{853247D4-23F4-4077-B600-FEAF951E6A0C}" destId="{B2ED0BD4-4C14-46C4-BD72-10CA54F61DD8}" srcOrd="1" destOrd="0" presId="urn:microsoft.com/office/officeart/2005/8/layout/orgChart1"/>
    <dgm:cxn modelId="{1C3FCF29-4B62-48EA-B2FC-67C9634F6CF1}" type="presParOf" srcId="{C4E2877F-D5C2-4EC0-AA7C-3BB97E6944AF}" destId="{ECD411EA-2BAB-4631-AA95-630733983C79}" srcOrd="1" destOrd="0" presId="urn:microsoft.com/office/officeart/2005/8/layout/orgChart1"/>
    <dgm:cxn modelId="{1140ED81-7829-4E44-B2F7-5D7555CF6E00}" type="presParOf" srcId="{ECD411EA-2BAB-4631-AA95-630733983C79}" destId="{A1ADB93D-1A0B-438F-B812-C2B6CA96723A}" srcOrd="0" destOrd="0" presId="urn:microsoft.com/office/officeart/2005/8/layout/orgChart1"/>
    <dgm:cxn modelId="{9B214923-C01D-4CBD-A189-44CF11FFA239}" type="presParOf" srcId="{ECD411EA-2BAB-4631-AA95-630733983C79}" destId="{8DAC7861-1CEC-4972-9471-5BFF5741EEF9}" srcOrd="1" destOrd="0" presId="urn:microsoft.com/office/officeart/2005/8/layout/orgChart1"/>
    <dgm:cxn modelId="{E023C600-A660-45D3-A51B-C38C33382493}" type="presParOf" srcId="{8DAC7861-1CEC-4972-9471-5BFF5741EEF9}" destId="{991BFCB2-B436-4AF6-BC1F-A76C0AE52130}" srcOrd="0" destOrd="0" presId="urn:microsoft.com/office/officeart/2005/8/layout/orgChart1"/>
    <dgm:cxn modelId="{98201CB7-2726-476E-86E4-63491FCE988A}" type="presParOf" srcId="{991BFCB2-B436-4AF6-BC1F-A76C0AE52130}" destId="{06AF4176-FAD1-4E7B-BB54-1903815AE87B}" srcOrd="0" destOrd="0" presId="urn:microsoft.com/office/officeart/2005/8/layout/orgChart1"/>
    <dgm:cxn modelId="{11D80B96-B96A-4192-BAAD-6EE892CDAB4E}" type="presParOf" srcId="{991BFCB2-B436-4AF6-BC1F-A76C0AE52130}" destId="{F4BC02B6-71C6-4E6A-8DC5-24129F76C9A7}" srcOrd="1" destOrd="0" presId="urn:microsoft.com/office/officeart/2005/8/layout/orgChart1"/>
    <dgm:cxn modelId="{60EA5697-83C2-4D04-8183-7EB75A6C0744}" type="presParOf" srcId="{8DAC7861-1CEC-4972-9471-5BFF5741EEF9}" destId="{A9127A0C-AB0E-4BBF-BCE1-4B835FEF06B4}" srcOrd="1" destOrd="0" presId="urn:microsoft.com/office/officeart/2005/8/layout/orgChart1"/>
    <dgm:cxn modelId="{AAB30B81-02AB-46B5-9F76-582E6544EBD2}" type="presParOf" srcId="{8DAC7861-1CEC-4972-9471-5BFF5741EEF9}" destId="{65DC28C4-F172-42A7-B74D-0BF4A281216A}" srcOrd="2" destOrd="0" presId="urn:microsoft.com/office/officeart/2005/8/layout/orgChart1"/>
    <dgm:cxn modelId="{0D175CAB-575A-4C1E-AD77-65612478B347}" type="presParOf" srcId="{ECD411EA-2BAB-4631-AA95-630733983C79}" destId="{B43453BF-E074-4BB2-8D1A-AD350C03DC33}" srcOrd="2" destOrd="0" presId="urn:microsoft.com/office/officeart/2005/8/layout/orgChart1"/>
    <dgm:cxn modelId="{F926545D-36B8-4DC9-9805-AA9576CDF15D}" type="presParOf" srcId="{ECD411EA-2BAB-4631-AA95-630733983C79}" destId="{803EEA93-2648-4AF7-903C-65CA45046648}" srcOrd="3" destOrd="0" presId="urn:microsoft.com/office/officeart/2005/8/layout/orgChart1"/>
    <dgm:cxn modelId="{1358EE2D-A67A-4B77-9A19-C22D1033F6CD}" type="presParOf" srcId="{803EEA93-2648-4AF7-903C-65CA45046648}" destId="{1ED91EFF-9307-483D-B575-026E54708526}" srcOrd="0" destOrd="0" presId="urn:microsoft.com/office/officeart/2005/8/layout/orgChart1"/>
    <dgm:cxn modelId="{79D076D7-FA68-453E-BB9A-05C64EB2A278}" type="presParOf" srcId="{1ED91EFF-9307-483D-B575-026E54708526}" destId="{9090EA09-F221-4632-BDF9-28BA7D006601}" srcOrd="0" destOrd="0" presId="urn:microsoft.com/office/officeart/2005/8/layout/orgChart1"/>
    <dgm:cxn modelId="{FF1583C1-1F1E-435E-B3CC-E3A72FC340F4}" type="presParOf" srcId="{1ED91EFF-9307-483D-B575-026E54708526}" destId="{DA9B3121-7111-41B9-9B53-B77A7C9AAFD3}" srcOrd="1" destOrd="0" presId="urn:microsoft.com/office/officeart/2005/8/layout/orgChart1"/>
    <dgm:cxn modelId="{9307CD76-5578-4ABF-8AE5-E86A3AEB7F06}" type="presParOf" srcId="{803EEA93-2648-4AF7-903C-65CA45046648}" destId="{92C09E63-E064-4837-AC52-08073758BFD0}" srcOrd="1" destOrd="0" presId="urn:microsoft.com/office/officeart/2005/8/layout/orgChart1"/>
    <dgm:cxn modelId="{AC5C6470-8533-4144-834C-5E9B2DC36279}" type="presParOf" srcId="{803EEA93-2648-4AF7-903C-65CA45046648}" destId="{F2FA4F39-CC46-4A99-B974-0CBEA4F7465E}" srcOrd="2" destOrd="0" presId="urn:microsoft.com/office/officeart/2005/8/layout/orgChart1"/>
    <dgm:cxn modelId="{4CC5C442-5D3E-445D-9F2D-2CBD95DC1538}" type="presParOf" srcId="{ECD411EA-2BAB-4631-AA95-630733983C79}" destId="{9B75F4FB-7844-4598-862C-9ADB5B979123}" srcOrd="4" destOrd="0" presId="urn:microsoft.com/office/officeart/2005/8/layout/orgChart1"/>
    <dgm:cxn modelId="{891F7B40-45C2-4E64-869F-ADB833CC9593}" type="presParOf" srcId="{ECD411EA-2BAB-4631-AA95-630733983C79}" destId="{3A9B7F6F-AF20-489F-B0E4-DF47C32E62C4}" srcOrd="5" destOrd="0" presId="urn:microsoft.com/office/officeart/2005/8/layout/orgChart1"/>
    <dgm:cxn modelId="{62C9A0D0-F0CB-495F-B4EE-94DA0DF5E1C1}" type="presParOf" srcId="{3A9B7F6F-AF20-489F-B0E4-DF47C32E62C4}" destId="{2514B249-4514-4E46-B188-C007F45FDAF2}" srcOrd="0" destOrd="0" presId="urn:microsoft.com/office/officeart/2005/8/layout/orgChart1"/>
    <dgm:cxn modelId="{10E96BC2-3248-4CEB-A595-DC2542EA0972}" type="presParOf" srcId="{2514B249-4514-4E46-B188-C007F45FDAF2}" destId="{E85E6DF6-116B-4BFE-92D5-169E640F3270}" srcOrd="0" destOrd="0" presId="urn:microsoft.com/office/officeart/2005/8/layout/orgChart1"/>
    <dgm:cxn modelId="{8F9FD189-0090-4E49-804E-ADE9919D5C52}" type="presParOf" srcId="{2514B249-4514-4E46-B188-C007F45FDAF2}" destId="{020DE2F0-62B5-4B8B-BAED-981D7386FE01}" srcOrd="1" destOrd="0" presId="urn:microsoft.com/office/officeart/2005/8/layout/orgChart1"/>
    <dgm:cxn modelId="{D46545B7-66C5-4F1C-A707-77D2538FAB9C}" type="presParOf" srcId="{3A9B7F6F-AF20-489F-B0E4-DF47C32E62C4}" destId="{574AFF69-F51A-457C-B604-3B1A3C51E2A3}" srcOrd="1" destOrd="0" presId="urn:microsoft.com/office/officeart/2005/8/layout/orgChart1"/>
    <dgm:cxn modelId="{B6AE2080-779A-4CDC-8530-4E1901B9DD63}" type="presParOf" srcId="{3A9B7F6F-AF20-489F-B0E4-DF47C32E62C4}" destId="{279061E5-7F22-41AE-BDEB-AB8EE6D450BF}" srcOrd="2" destOrd="0" presId="urn:microsoft.com/office/officeart/2005/8/layout/orgChart1"/>
    <dgm:cxn modelId="{E33417C6-659A-4259-AD4B-58F2BC93731A}" type="presParOf" srcId="{C4E2877F-D5C2-4EC0-AA7C-3BB97E6944AF}" destId="{80DD9B37-7055-4FE3-8851-655809D7D764}"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5F4FB-7844-4598-862C-9ADB5B979123}">
      <dsp:nvSpPr>
        <dsp:cNvPr id="0" name=""/>
        <dsp:cNvSpPr/>
      </dsp:nvSpPr>
      <dsp:spPr>
        <a:xfrm>
          <a:off x="2971800" y="699408"/>
          <a:ext cx="2102570" cy="364908"/>
        </a:xfrm>
        <a:custGeom>
          <a:avLst/>
          <a:gdLst/>
          <a:ahLst/>
          <a:cxnLst/>
          <a:rect l="0" t="0" r="0" b="0"/>
          <a:pathLst>
            <a:path>
              <a:moveTo>
                <a:pt x="0" y="0"/>
              </a:moveTo>
              <a:lnTo>
                <a:pt x="0" y="182454"/>
              </a:lnTo>
              <a:lnTo>
                <a:pt x="2102570" y="182454"/>
              </a:lnTo>
              <a:lnTo>
                <a:pt x="2102570" y="364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453BF-E074-4BB2-8D1A-AD350C03DC33}">
      <dsp:nvSpPr>
        <dsp:cNvPr id="0" name=""/>
        <dsp:cNvSpPr/>
      </dsp:nvSpPr>
      <dsp:spPr>
        <a:xfrm>
          <a:off x="2926080" y="699408"/>
          <a:ext cx="91440" cy="364908"/>
        </a:xfrm>
        <a:custGeom>
          <a:avLst/>
          <a:gdLst/>
          <a:ahLst/>
          <a:cxnLst/>
          <a:rect l="0" t="0" r="0" b="0"/>
          <a:pathLst>
            <a:path>
              <a:moveTo>
                <a:pt x="45720" y="0"/>
              </a:moveTo>
              <a:lnTo>
                <a:pt x="45720" y="364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DB93D-1A0B-438F-B812-C2B6CA96723A}">
      <dsp:nvSpPr>
        <dsp:cNvPr id="0" name=""/>
        <dsp:cNvSpPr/>
      </dsp:nvSpPr>
      <dsp:spPr>
        <a:xfrm>
          <a:off x="869229" y="699408"/>
          <a:ext cx="2102570" cy="364908"/>
        </a:xfrm>
        <a:custGeom>
          <a:avLst/>
          <a:gdLst/>
          <a:ahLst/>
          <a:cxnLst/>
          <a:rect l="0" t="0" r="0" b="0"/>
          <a:pathLst>
            <a:path>
              <a:moveTo>
                <a:pt x="2102570" y="0"/>
              </a:moveTo>
              <a:lnTo>
                <a:pt x="2102570" y="182454"/>
              </a:lnTo>
              <a:lnTo>
                <a:pt x="0" y="182454"/>
              </a:lnTo>
              <a:lnTo>
                <a:pt x="0" y="364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69DCC-F2B0-43E4-8381-4CE7597C1441}">
      <dsp:nvSpPr>
        <dsp:cNvPr id="0" name=""/>
        <dsp:cNvSpPr/>
      </dsp:nvSpPr>
      <dsp:spPr>
        <a:xfrm>
          <a:off x="2102969" y="302934"/>
          <a:ext cx="1737661" cy="396473"/>
        </a:xfrm>
        <a:prstGeom prst="rect">
          <a:avLst/>
        </a:prstGeom>
        <a:solidFill>
          <a:schemeClr val="tx1"/>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Insurance Policy</a:t>
          </a:r>
        </a:p>
      </dsp:txBody>
      <dsp:txXfrm>
        <a:off x="2102969" y="302934"/>
        <a:ext cx="1737661" cy="396473"/>
      </dsp:txXfrm>
    </dsp:sp>
    <dsp:sp modelId="{06AF4176-FAD1-4E7B-BB54-1903815AE87B}">
      <dsp:nvSpPr>
        <dsp:cNvPr id="0" name=""/>
        <dsp:cNvSpPr/>
      </dsp:nvSpPr>
      <dsp:spPr>
        <a:xfrm>
          <a:off x="399" y="1064317"/>
          <a:ext cx="1737661" cy="2965988"/>
        </a:xfrm>
        <a:prstGeom prst="rect">
          <a:avLst/>
        </a:prstGeom>
        <a:solidFill>
          <a:schemeClr val="accent1">
            <a:hueOff val="0"/>
            <a:satOff val="0"/>
            <a:lumOff val="0"/>
            <a:alphaOff val="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a:t>
          </a:r>
        </a:p>
        <a:p>
          <a:pPr marL="0" lvl="0" indent="0" algn="ctr" defTabSz="800100">
            <a:lnSpc>
              <a:spcPct val="90000"/>
            </a:lnSpc>
            <a:spcBef>
              <a:spcPct val="0"/>
            </a:spcBef>
            <a:spcAft>
              <a:spcPct val="35000"/>
            </a:spcAft>
            <a:buNone/>
          </a:pPr>
          <a:r>
            <a:rPr lang="en-US" sz="1100" kern="1200" dirty="0"/>
            <a:t>TRIGGER</a:t>
          </a:r>
        </a:p>
        <a:p>
          <a:pPr marL="0" lvl="0" indent="0" algn="ctr" defTabSz="800100">
            <a:lnSpc>
              <a:spcPct val="90000"/>
            </a:lnSpc>
            <a:spcBef>
              <a:spcPct val="0"/>
            </a:spcBef>
            <a:spcAft>
              <a:spcPct val="35000"/>
            </a:spcAft>
            <a:buNone/>
          </a:pPr>
          <a:r>
            <a:rPr lang="en-US" sz="1100" kern="1200" dirty="0"/>
            <a:t>Actions of D&amp;Os that aren’t indemnifiable</a:t>
          </a:r>
        </a:p>
        <a:p>
          <a:pPr marL="0" lvl="0" indent="0" algn="ctr" defTabSz="800100">
            <a:lnSpc>
              <a:spcPct val="90000"/>
            </a:lnSpc>
            <a:spcBef>
              <a:spcPct val="0"/>
            </a:spcBef>
            <a:spcAft>
              <a:spcPct val="35000"/>
            </a:spcAft>
            <a:buNone/>
          </a:pPr>
          <a:r>
            <a:rPr lang="en-US" sz="1100" kern="1200" dirty="0"/>
            <a:t>PAYS</a:t>
          </a:r>
        </a:p>
        <a:p>
          <a:pPr marL="0" lvl="0" indent="0" algn="ctr" defTabSz="800100">
            <a:lnSpc>
              <a:spcPct val="90000"/>
            </a:lnSpc>
            <a:spcBef>
              <a:spcPct val="0"/>
            </a:spcBef>
            <a:spcAft>
              <a:spcPct val="35000"/>
            </a:spcAft>
            <a:buNone/>
          </a:pPr>
          <a:r>
            <a:rPr lang="en-US" sz="1100" b="1" kern="1200" dirty="0"/>
            <a:t>On behalf of D&amp;O’s</a:t>
          </a:r>
        </a:p>
        <a:p>
          <a:pPr marL="0" lvl="0" indent="0" algn="ctr" defTabSz="800100">
            <a:lnSpc>
              <a:spcPct val="90000"/>
            </a:lnSpc>
            <a:spcBef>
              <a:spcPct val="0"/>
            </a:spcBef>
            <a:spcAft>
              <a:spcPct val="35000"/>
            </a:spcAft>
            <a:buNone/>
          </a:pPr>
          <a:r>
            <a:rPr lang="en-US" sz="1100" kern="1200" dirty="0"/>
            <a:t>RETENTION</a:t>
          </a:r>
        </a:p>
        <a:p>
          <a:pPr marL="0" lvl="0" indent="0" algn="ctr" defTabSz="800100">
            <a:lnSpc>
              <a:spcPct val="90000"/>
            </a:lnSpc>
            <a:spcBef>
              <a:spcPct val="0"/>
            </a:spcBef>
            <a:spcAft>
              <a:spcPct val="35000"/>
            </a:spcAft>
            <a:buNone/>
          </a:pPr>
          <a:r>
            <a:rPr lang="en-US" sz="1100" kern="1200" dirty="0"/>
            <a:t>None </a:t>
          </a:r>
        </a:p>
      </dsp:txBody>
      <dsp:txXfrm>
        <a:off x="399" y="1064317"/>
        <a:ext cx="1737661" cy="2965988"/>
      </dsp:txXfrm>
    </dsp:sp>
    <dsp:sp modelId="{9090EA09-F221-4632-BDF9-28BA7D006601}">
      <dsp:nvSpPr>
        <dsp:cNvPr id="0" name=""/>
        <dsp:cNvSpPr/>
      </dsp:nvSpPr>
      <dsp:spPr>
        <a:xfrm>
          <a:off x="2102969" y="1064317"/>
          <a:ext cx="1737661" cy="2965988"/>
        </a:xfrm>
        <a:prstGeom prst="rect">
          <a:avLst/>
        </a:prstGeom>
        <a:solidFill>
          <a:schemeClr val="accent1">
            <a:hueOff val="0"/>
            <a:satOff val="0"/>
            <a:lumOff val="0"/>
            <a:alphaOff val="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B</a:t>
          </a:r>
        </a:p>
        <a:p>
          <a:pPr marL="0" lvl="0" indent="0" algn="ctr" defTabSz="800100">
            <a:lnSpc>
              <a:spcPct val="90000"/>
            </a:lnSpc>
            <a:spcBef>
              <a:spcPct val="0"/>
            </a:spcBef>
            <a:spcAft>
              <a:spcPct val="35000"/>
            </a:spcAft>
            <a:buNone/>
          </a:pPr>
          <a:r>
            <a:rPr lang="en-US" sz="1100" kern="1200" dirty="0"/>
            <a:t>TRIGGER</a:t>
          </a:r>
        </a:p>
        <a:p>
          <a:pPr marL="0" lvl="0" indent="0" algn="ctr" defTabSz="800100">
            <a:lnSpc>
              <a:spcPct val="90000"/>
            </a:lnSpc>
            <a:spcBef>
              <a:spcPct val="0"/>
            </a:spcBef>
            <a:spcAft>
              <a:spcPct val="35000"/>
            </a:spcAft>
            <a:buNone/>
          </a:pPr>
          <a:r>
            <a:rPr lang="en-US" sz="1100" kern="1200" dirty="0"/>
            <a:t>Actions of D&amp;Os that are indemnifiable</a:t>
          </a:r>
        </a:p>
        <a:p>
          <a:pPr marL="0" lvl="0" indent="0" algn="ctr" defTabSz="800100">
            <a:lnSpc>
              <a:spcPct val="90000"/>
            </a:lnSpc>
            <a:spcBef>
              <a:spcPct val="0"/>
            </a:spcBef>
            <a:spcAft>
              <a:spcPct val="35000"/>
            </a:spcAft>
            <a:buNone/>
          </a:pPr>
          <a:r>
            <a:rPr lang="en-US" sz="1100" kern="1200" dirty="0"/>
            <a:t>PAYS</a:t>
          </a:r>
        </a:p>
        <a:p>
          <a:pPr marL="0" lvl="0" indent="0" algn="ctr" defTabSz="800100">
            <a:lnSpc>
              <a:spcPct val="90000"/>
            </a:lnSpc>
            <a:spcBef>
              <a:spcPct val="0"/>
            </a:spcBef>
            <a:spcAft>
              <a:spcPct val="35000"/>
            </a:spcAft>
            <a:buNone/>
          </a:pPr>
          <a:r>
            <a:rPr lang="en-US" sz="1100" b="1" kern="1200" dirty="0"/>
            <a:t>On behalf of entity to fund indemnification</a:t>
          </a:r>
        </a:p>
        <a:p>
          <a:pPr marL="0" lvl="0" indent="0" algn="ctr" defTabSz="800100">
            <a:lnSpc>
              <a:spcPct val="90000"/>
            </a:lnSpc>
            <a:spcBef>
              <a:spcPct val="0"/>
            </a:spcBef>
            <a:spcAft>
              <a:spcPct val="35000"/>
            </a:spcAft>
            <a:buNone/>
          </a:pPr>
          <a:r>
            <a:rPr lang="en-US" sz="1100" kern="1200" dirty="0"/>
            <a:t>RETENTION</a:t>
          </a:r>
        </a:p>
        <a:p>
          <a:pPr marL="0" lvl="0" indent="0" algn="ctr" defTabSz="800100">
            <a:lnSpc>
              <a:spcPct val="90000"/>
            </a:lnSpc>
            <a:spcBef>
              <a:spcPct val="0"/>
            </a:spcBef>
            <a:spcAft>
              <a:spcPct val="35000"/>
            </a:spcAft>
            <a:buNone/>
          </a:pPr>
          <a:r>
            <a:rPr lang="en-US" sz="1100" kern="1200" dirty="0"/>
            <a:t>Applies</a:t>
          </a:r>
        </a:p>
      </dsp:txBody>
      <dsp:txXfrm>
        <a:off x="2102969" y="1064317"/>
        <a:ext cx="1737661" cy="2965988"/>
      </dsp:txXfrm>
    </dsp:sp>
    <dsp:sp modelId="{E85E6DF6-116B-4BFE-92D5-169E640F3270}">
      <dsp:nvSpPr>
        <dsp:cNvPr id="0" name=""/>
        <dsp:cNvSpPr/>
      </dsp:nvSpPr>
      <dsp:spPr>
        <a:xfrm>
          <a:off x="4205539" y="1064317"/>
          <a:ext cx="1737661" cy="2953372"/>
        </a:xfrm>
        <a:prstGeom prst="rect">
          <a:avLst/>
        </a:prstGeom>
        <a:solidFill>
          <a:schemeClr val="accent1">
            <a:hueOff val="0"/>
            <a:satOff val="0"/>
            <a:lumOff val="0"/>
            <a:alphaOff val="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a:t>
          </a:r>
        </a:p>
        <a:p>
          <a:pPr marL="0" lvl="0" indent="0" algn="ctr" defTabSz="800100">
            <a:lnSpc>
              <a:spcPct val="90000"/>
            </a:lnSpc>
            <a:spcBef>
              <a:spcPct val="0"/>
            </a:spcBef>
            <a:spcAft>
              <a:spcPct val="35000"/>
            </a:spcAft>
            <a:buNone/>
          </a:pPr>
          <a:r>
            <a:rPr lang="en-US" sz="1100" kern="1200" dirty="0"/>
            <a:t>TRIGGER</a:t>
          </a:r>
        </a:p>
        <a:p>
          <a:pPr marL="0" lvl="0" indent="0" algn="ctr" defTabSz="800100">
            <a:lnSpc>
              <a:spcPct val="90000"/>
            </a:lnSpc>
            <a:spcBef>
              <a:spcPct val="0"/>
            </a:spcBef>
            <a:spcAft>
              <a:spcPct val="35000"/>
            </a:spcAft>
            <a:buNone/>
          </a:pPr>
          <a:r>
            <a:rPr lang="en-US" sz="1100" kern="1200" dirty="0"/>
            <a:t>Actions of the entity</a:t>
          </a:r>
        </a:p>
        <a:p>
          <a:pPr marL="0" lvl="0" indent="0" algn="ctr" defTabSz="800100">
            <a:lnSpc>
              <a:spcPct val="90000"/>
            </a:lnSpc>
            <a:spcBef>
              <a:spcPct val="0"/>
            </a:spcBef>
            <a:spcAft>
              <a:spcPct val="35000"/>
            </a:spcAft>
            <a:buNone/>
          </a:pPr>
          <a:r>
            <a:rPr lang="en-US" sz="1100" kern="1200" dirty="0"/>
            <a:t>PAYS </a:t>
          </a:r>
        </a:p>
        <a:p>
          <a:pPr marL="0" lvl="0" indent="0" algn="ctr" defTabSz="800100">
            <a:lnSpc>
              <a:spcPct val="90000"/>
            </a:lnSpc>
            <a:spcBef>
              <a:spcPct val="0"/>
            </a:spcBef>
            <a:spcAft>
              <a:spcPct val="35000"/>
            </a:spcAft>
            <a:buNone/>
          </a:pPr>
          <a:r>
            <a:rPr lang="en-US" sz="1100" b="1" kern="1200" dirty="0"/>
            <a:t>On behalf of entity</a:t>
          </a:r>
        </a:p>
        <a:p>
          <a:pPr marL="0" lvl="0" indent="0" algn="ctr" defTabSz="800100">
            <a:lnSpc>
              <a:spcPct val="90000"/>
            </a:lnSpc>
            <a:spcBef>
              <a:spcPct val="0"/>
            </a:spcBef>
            <a:spcAft>
              <a:spcPct val="35000"/>
            </a:spcAft>
            <a:buNone/>
          </a:pPr>
          <a:r>
            <a:rPr lang="en-US" sz="1100" kern="1200" dirty="0"/>
            <a:t>RETENTION</a:t>
          </a:r>
        </a:p>
        <a:p>
          <a:pPr marL="0" lvl="0" indent="0" algn="ctr" defTabSz="800100">
            <a:lnSpc>
              <a:spcPct val="90000"/>
            </a:lnSpc>
            <a:spcBef>
              <a:spcPct val="0"/>
            </a:spcBef>
            <a:spcAft>
              <a:spcPct val="35000"/>
            </a:spcAft>
            <a:buNone/>
          </a:pPr>
          <a:r>
            <a:rPr lang="en-US" sz="1100" kern="1200" dirty="0"/>
            <a:t>Applies</a:t>
          </a:r>
        </a:p>
      </dsp:txBody>
      <dsp:txXfrm>
        <a:off x="4205539" y="1064317"/>
        <a:ext cx="1737661" cy="29533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0.05352</cdr:x>
      <cdr:y>0.83102</cdr:y>
    </cdr:from>
    <cdr:to>
      <cdr:x>0.63166</cdr:x>
      <cdr:y>1</cdr:y>
    </cdr:to>
    <cdr:sp macro="" textlink="">
      <cdr:nvSpPr>
        <cdr:cNvPr id="3" name="TextBox 2">
          <a:extLst xmlns:a="http://schemas.openxmlformats.org/drawingml/2006/main">
            <a:ext uri="{FF2B5EF4-FFF2-40B4-BE49-F238E27FC236}">
              <a16:creationId xmlns:a16="http://schemas.microsoft.com/office/drawing/2014/main" id="{5CF69DB1-AAA3-1A5E-CE22-0C1941152B04}"/>
            </a:ext>
          </a:extLst>
        </cdr:cNvPr>
        <cdr:cNvSpPr txBox="1"/>
      </cdr:nvSpPr>
      <cdr:spPr>
        <a:xfrm xmlns:a="http://schemas.openxmlformats.org/drawingml/2006/main">
          <a:off x="440012" y="4496936"/>
          <a:ext cx="475275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0.88722</cdr:y>
    </cdr:from>
    <cdr:to>
      <cdr:x>1</cdr:x>
      <cdr:y>1</cdr:y>
    </cdr:to>
    <cdr:pic>
      <cdr:nvPicPr>
        <cdr:cNvPr id="4" name="chart">
          <a:extLst xmlns:a="http://schemas.openxmlformats.org/drawingml/2006/main">
            <a:ext uri="{FF2B5EF4-FFF2-40B4-BE49-F238E27FC236}">
              <a16:creationId xmlns:a16="http://schemas.microsoft.com/office/drawing/2014/main" id="{924E9E97-888E-810A-49B0-0761100DF3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5018569"/>
          <a:ext cx="8220805" cy="63795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8811ED-9F71-8722-72A2-D10E5B8F86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08E31E-532A-87BE-A3E6-A7FE4D33D4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9E59B-908E-4249-AC91-FB0FB21BF4E8}" type="datetimeFigureOut">
              <a:rPr lang="en-US" smtClean="0"/>
              <a:t>5/10/2023</a:t>
            </a:fld>
            <a:endParaRPr lang="en-US" dirty="0"/>
          </a:p>
        </p:txBody>
      </p:sp>
      <p:sp>
        <p:nvSpPr>
          <p:cNvPr id="4" name="Footer Placeholder 3">
            <a:extLst>
              <a:ext uri="{FF2B5EF4-FFF2-40B4-BE49-F238E27FC236}">
                <a16:creationId xmlns:a16="http://schemas.microsoft.com/office/drawing/2014/main" id="{33A2A222-E9CE-E534-7991-EAE799A183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16A2E8-C755-D11D-3E2C-DA1CD632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3A73DD-CFB4-4F9F-9B0B-09F11DC530A2}" type="slidenum">
              <a:rPr lang="en-US" smtClean="0"/>
              <a:t>‹#›</a:t>
            </a:fld>
            <a:endParaRPr lang="en-US" dirty="0"/>
          </a:p>
        </p:txBody>
      </p:sp>
    </p:spTree>
    <p:extLst>
      <p:ext uri="{BB962C8B-B14F-4D97-AF65-F5344CB8AC3E}">
        <p14:creationId xmlns:p14="http://schemas.microsoft.com/office/powerpoint/2010/main" val="103724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E68DE-A220-405C-BA4A-C76DBEB57A49}"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8381E-158F-4C57-A1D2-61DB8E4C2D10}" type="slidenum">
              <a:rPr lang="en-US" smtClean="0"/>
              <a:t>‹#›</a:t>
            </a:fld>
            <a:endParaRPr lang="en-US" dirty="0"/>
          </a:p>
        </p:txBody>
      </p:sp>
    </p:spTree>
    <p:extLst>
      <p:ext uri="{BB962C8B-B14F-4D97-AF65-F5344CB8AC3E}">
        <p14:creationId xmlns:p14="http://schemas.microsoft.com/office/powerpoint/2010/main" val="413897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656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9945-D2DB-33BE-69F7-7AAA1C9C8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B6D968-F2E4-F4C9-0496-5105D9CCB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97A2C-593C-A2C5-9D68-A03AF7A7AF8A}"/>
              </a:ext>
            </a:extLst>
          </p:cNvPr>
          <p:cNvSpPr>
            <a:spLocks noGrp="1"/>
          </p:cNvSpPr>
          <p:nvPr>
            <p:ph type="dt" sz="half" idx="10"/>
          </p:nvPr>
        </p:nvSpPr>
        <p:spPr/>
        <p:txBody>
          <a:bodyPr/>
          <a:lstStyle/>
          <a:p>
            <a:fld id="{3C3D747C-9A0A-460C-8CF9-549E7482E5DC}" type="datetime1">
              <a:rPr lang="en-US" smtClean="0"/>
              <a:t>5/10/2023</a:t>
            </a:fld>
            <a:endParaRPr lang="en-US" dirty="0"/>
          </a:p>
        </p:txBody>
      </p:sp>
      <p:sp>
        <p:nvSpPr>
          <p:cNvPr id="5" name="Footer Placeholder 4">
            <a:extLst>
              <a:ext uri="{FF2B5EF4-FFF2-40B4-BE49-F238E27FC236}">
                <a16:creationId xmlns:a16="http://schemas.microsoft.com/office/drawing/2014/main" id="{621910E0-4FAA-97A6-017D-24A0160A7C2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986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FF19-4622-E236-57A9-6C1E8039A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023BD-996D-1E81-CA8F-9F0B38BDA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45CA4-051B-70BF-7D4D-9F48E7FFC9CA}"/>
              </a:ext>
            </a:extLst>
          </p:cNvPr>
          <p:cNvSpPr>
            <a:spLocks noGrp="1"/>
          </p:cNvSpPr>
          <p:nvPr>
            <p:ph type="dt" sz="half" idx="10"/>
          </p:nvPr>
        </p:nvSpPr>
        <p:spPr/>
        <p:txBody>
          <a:bodyPr/>
          <a:lstStyle/>
          <a:p>
            <a:fld id="{48A0A950-1A8B-4EF9-A26C-3561A479AC67}" type="datetime1">
              <a:rPr lang="en-US" smtClean="0"/>
              <a:t>5/10/2023</a:t>
            </a:fld>
            <a:endParaRPr lang="en-US" dirty="0"/>
          </a:p>
        </p:txBody>
      </p:sp>
      <p:sp>
        <p:nvSpPr>
          <p:cNvPr id="5" name="Footer Placeholder 4">
            <a:extLst>
              <a:ext uri="{FF2B5EF4-FFF2-40B4-BE49-F238E27FC236}">
                <a16:creationId xmlns:a16="http://schemas.microsoft.com/office/drawing/2014/main" id="{5162C640-D721-1F37-3572-114249AC004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669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6B94D-5751-3864-064C-B12CA4D7A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E7A48-B776-B15A-F507-1EBB39697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F4795-C55A-4EF4-4BA2-D22E78C8D592}"/>
              </a:ext>
            </a:extLst>
          </p:cNvPr>
          <p:cNvSpPr>
            <a:spLocks noGrp="1"/>
          </p:cNvSpPr>
          <p:nvPr>
            <p:ph type="dt" sz="half" idx="10"/>
          </p:nvPr>
        </p:nvSpPr>
        <p:spPr/>
        <p:txBody>
          <a:bodyPr/>
          <a:lstStyle/>
          <a:p>
            <a:fld id="{A93E7091-9707-4378-860D-A116C72F69D0}" type="datetime1">
              <a:rPr lang="en-US" smtClean="0"/>
              <a:t>5/10/2023</a:t>
            </a:fld>
            <a:endParaRPr lang="en-US" dirty="0"/>
          </a:p>
        </p:txBody>
      </p:sp>
      <p:sp>
        <p:nvSpPr>
          <p:cNvPr id="5" name="Footer Placeholder 4">
            <a:extLst>
              <a:ext uri="{FF2B5EF4-FFF2-40B4-BE49-F238E27FC236}">
                <a16:creationId xmlns:a16="http://schemas.microsoft.com/office/drawing/2014/main" id="{F54E34F4-453B-A40A-C75D-E200893B26C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5381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Slide - MAST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415015" y="221424"/>
            <a:ext cx="9733819" cy="801138"/>
          </a:xfrm>
          <a:prstGeom prst="rect">
            <a:avLst/>
          </a:prstGeom>
        </p:spPr>
        <p:txBody>
          <a:bodyPr>
            <a:normAutofit/>
          </a:bodyPr>
          <a:lstStyle>
            <a:lvl1pPr>
              <a:defRPr sz="3632">
                <a:solidFill>
                  <a:srgbClr val="FFFFFF"/>
                </a:solidFill>
                <a:latin typeface="Georgia"/>
                <a:ea typeface="Georgia"/>
                <a:cs typeface="Georgia"/>
                <a:sym typeface="Georgia"/>
              </a:defRPr>
            </a:lvl1pPr>
          </a:lstStyle>
          <a:p>
            <a:r>
              <a:t>Title Text</a:t>
            </a:r>
          </a:p>
        </p:txBody>
      </p:sp>
      <p:sp>
        <p:nvSpPr>
          <p:cNvPr id="28" name="Body Level One…"/>
          <p:cNvSpPr txBox="1">
            <a:spLocks noGrp="1"/>
          </p:cNvSpPr>
          <p:nvPr>
            <p:ph type="body" idx="1"/>
          </p:nvPr>
        </p:nvSpPr>
        <p:spPr>
          <a:xfrm>
            <a:off x="419159" y="1217832"/>
            <a:ext cx="11489951" cy="5165543"/>
          </a:xfrm>
          <a:prstGeom prst="rect">
            <a:avLst/>
          </a:prstGeom>
        </p:spPr>
        <p:txBody>
          <a:bodyPr/>
          <a:lstStyle>
            <a:lvl1pPr>
              <a:lnSpc>
                <a:spcPct val="120000"/>
              </a:lnSpc>
              <a:buSzTx/>
              <a:buNone/>
              <a:defRPr sz="2179">
                <a:solidFill>
                  <a:srgbClr val="FFFFFF"/>
                </a:solidFill>
                <a:latin typeface="+mj-lt"/>
                <a:ea typeface="+mj-ea"/>
                <a:cs typeface="+mj-cs"/>
                <a:sym typeface="Helvetica"/>
              </a:defRPr>
            </a:lvl1pPr>
            <a:lvl2pPr>
              <a:lnSpc>
                <a:spcPct val="120000"/>
              </a:lnSpc>
              <a:buSzTx/>
              <a:buFontTx/>
              <a:buNone/>
              <a:defRPr sz="2179">
                <a:solidFill>
                  <a:srgbClr val="FFFFFF"/>
                </a:solidFill>
                <a:latin typeface="+mj-lt"/>
                <a:ea typeface="+mj-ea"/>
                <a:cs typeface="+mj-cs"/>
                <a:sym typeface="Helvetica"/>
              </a:defRPr>
            </a:lvl2pPr>
            <a:lvl3pPr>
              <a:lnSpc>
                <a:spcPct val="120000"/>
              </a:lnSpc>
              <a:buSzTx/>
              <a:buFontTx/>
              <a:buNone/>
              <a:defRPr sz="2179">
                <a:solidFill>
                  <a:srgbClr val="FFFFFF"/>
                </a:solidFill>
                <a:latin typeface="+mj-lt"/>
                <a:ea typeface="+mj-ea"/>
                <a:cs typeface="+mj-cs"/>
                <a:sym typeface="Helvetica"/>
              </a:defRPr>
            </a:lvl3pPr>
            <a:lvl4pPr>
              <a:lnSpc>
                <a:spcPct val="120000"/>
              </a:lnSpc>
              <a:buSzTx/>
              <a:buFontTx/>
              <a:buNone/>
              <a:defRPr sz="2179">
                <a:solidFill>
                  <a:srgbClr val="FFFFFF"/>
                </a:solidFill>
                <a:latin typeface="+mj-lt"/>
                <a:ea typeface="+mj-ea"/>
                <a:cs typeface="+mj-cs"/>
                <a:sym typeface="Helvetica"/>
              </a:defRPr>
            </a:lvl4pPr>
            <a:lvl5pPr>
              <a:lnSpc>
                <a:spcPct val="120000"/>
              </a:lnSpc>
              <a:buSzTx/>
              <a:buFontTx/>
              <a:buNone/>
              <a:defRPr sz="2179">
                <a:solidFill>
                  <a:srgbClr val="FFFFFF"/>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5693443" y="6578646"/>
            <a:ext cx="331848" cy="293490"/>
          </a:xfrm>
          <a:prstGeom prst="rect">
            <a:avLst/>
          </a:prstGeom>
        </p:spPr>
        <p:txBody>
          <a:bodyPr wrap="square"/>
          <a:lstStyle>
            <a:lvl1pPr algn="ctr">
              <a:defRPr sz="1211">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17859362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8418-2165-BFAC-75DD-9542B0B9B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C80AA-07A6-DB32-1177-B3245F061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517B7-5C8B-E264-F209-6A366A054946}"/>
              </a:ext>
            </a:extLst>
          </p:cNvPr>
          <p:cNvSpPr>
            <a:spLocks noGrp="1"/>
          </p:cNvSpPr>
          <p:nvPr>
            <p:ph type="dt" sz="half" idx="10"/>
          </p:nvPr>
        </p:nvSpPr>
        <p:spPr/>
        <p:txBody>
          <a:bodyPr/>
          <a:lstStyle/>
          <a:p>
            <a:fld id="{2EE27D5F-0E0B-47F1-B3A6-E929F2D10ACD}" type="datetime1">
              <a:rPr lang="en-US" smtClean="0"/>
              <a:t>5/10/2023</a:t>
            </a:fld>
            <a:endParaRPr lang="en-US" dirty="0"/>
          </a:p>
        </p:txBody>
      </p:sp>
      <p:sp>
        <p:nvSpPr>
          <p:cNvPr id="5" name="Footer Placeholder 4">
            <a:extLst>
              <a:ext uri="{FF2B5EF4-FFF2-40B4-BE49-F238E27FC236}">
                <a16:creationId xmlns:a16="http://schemas.microsoft.com/office/drawing/2014/main" id="{CC015B70-56E9-7A2C-CC14-C80B21479B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795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C418-48BB-89A7-CAC9-55A3036E9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5F5E2E-3E54-22C9-4144-75A0CBA91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ACC59-7766-3502-5F12-92DFB31FB314}"/>
              </a:ext>
            </a:extLst>
          </p:cNvPr>
          <p:cNvSpPr>
            <a:spLocks noGrp="1"/>
          </p:cNvSpPr>
          <p:nvPr>
            <p:ph type="dt" sz="half" idx="10"/>
          </p:nvPr>
        </p:nvSpPr>
        <p:spPr/>
        <p:txBody>
          <a:bodyPr/>
          <a:lstStyle/>
          <a:p>
            <a:fld id="{DEB97B9A-4A6D-436B-A9FF-01F5162B5557}" type="datetime1">
              <a:rPr lang="en-US" smtClean="0"/>
              <a:t>5/10/2023</a:t>
            </a:fld>
            <a:endParaRPr lang="en-US" dirty="0"/>
          </a:p>
        </p:txBody>
      </p:sp>
      <p:sp>
        <p:nvSpPr>
          <p:cNvPr id="5" name="Footer Placeholder 4">
            <a:extLst>
              <a:ext uri="{FF2B5EF4-FFF2-40B4-BE49-F238E27FC236}">
                <a16:creationId xmlns:a16="http://schemas.microsoft.com/office/drawing/2014/main" id="{0D2AFA5F-8D1D-27C6-E263-16B1EF86B2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6187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44CD-A686-9553-A4DC-5F748730B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FFD25-3C5D-F926-79D9-3BC0B3743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2F5964-5A1C-C31F-E814-FAE432B386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FA9A8-7625-6243-863D-FF0F83FEA2F2}"/>
              </a:ext>
            </a:extLst>
          </p:cNvPr>
          <p:cNvSpPr>
            <a:spLocks noGrp="1"/>
          </p:cNvSpPr>
          <p:nvPr>
            <p:ph type="dt" sz="half" idx="10"/>
          </p:nvPr>
        </p:nvSpPr>
        <p:spPr/>
        <p:txBody>
          <a:bodyPr/>
          <a:lstStyle/>
          <a:p>
            <a:fld id="{DE21DA6C-7E4F-4B04-8A29-6A1258A9475E}" type="datetime1">
              <a:rPr lang="en-US" smtClean="0"/>
              <a:t>5/10/2023</a:t>
            </a:fld>
            <a:endParaRPr lang="en-US" dirty="0"/>
          </a:p>
        </p:txBody>
      </p:sp>
      <p:sp>
        <p:nvSpPr>
          <p:cNvPr id="6" name="Footer Placeholder 5">
            <a:extLst>
              <a:ext uri="{FF2B5EF4-FFF2-40B4-BE49-F238E27FC236}">
                <a16:creationId xmlns:a16="http://schemas.microsoft.com/office/drawing/2014/main" id="{C112DB63-C12E-C59C-399F-483E6A3E0E5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510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E3B9-C863-DEED-46D8-4C0FC298B1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F5B67-6336-77F8-680D-3E388FAE3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9BF86-48ED-970C-4DFC-67773C0E5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A66DA-1973-868B-FCC5-C02C39515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A705B-8BD1-6402-DDA2-0A1B783E7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0157E-7A2B-6077-76E0-0751F32D5097}"/>
              </a:ext>
            </a:extLst>
          </p:cNvPr>
          <p:cNvSpPr>
            <a:spLocks noGrp="1"/>
          </p:cNvSpPr>
          <p:nvPr>
            <p:ph type="dt" sz="half" idx="10"/>
          </p:nvPr>
        </p:nvSpPr>
        <p:spPr/>
        <p:txBody>
          <a:bodyPr/>
          <a:lstStyle/>
          <a:p>
            <a:fld id="{84013B0C-3808-4B1C-8546-5DD6DA8AA86A}" type="datetime1">
              <a:rPr lang="en-US" smtClean="0"/>
              <a:t>5/10/2023</a:t>
            </a:fld>
            <a:endParaRPr lang="en-US" dirty="0"/>
          </a:p>
        </p:txBody>
      </p:sp>
      <p:sp>
        <p:nvSpPr>
          <p:cNvPr id="8" name="Footer Placeholder 7">
            <a:extLst>
              <a:ext uri="{FF2B5EF4-FFF2-40B4-BE49-F238E27FC236}">
                <a16:creationId xmlns:a16="http://schemas.microsoft.com/office/drawing/2014/main" id="{0F66F7A4-ED65-53B8-7DAD-3340070FEC3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894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101F-1AC8-BFDC-2DAD-0574A7E72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D6A770-1B15-4790-0B01-6EF0414B48C3}"/>
              </a:ext>
            </a:extLst>
          </p:cNvPr>
          <p:cNvSpPr>
            <a:spLocks noGrp="1"/>
          </p:cNvSpPr>
          <p:nvPr>
            <p:ph type="dt" sz="half" idx="10"/>
          </p:nvPr>
        </p:nvSpPr>
        <p:spPr/>
        <p:txBody>
          <a:bodyPr/>
          <a:lstStyle/>
          <a:p>
            <a:fld id="{D293860D-117A-46F1-B8DD-009A0CF78DD6}" type="datetime1">
              <a:rPr lang="en-US" smtClean="0"/>
              <a:t>5/10/2023</a:t>
            </a:fld>
            <a:endParaRPr lang="en-US" dirty="0"/>
          </a:p>
        </p:txBody>
      </p:sp>
      <p:sp>
        <p:nvSpPr>
          <p:cNvPr id="4" name="Footer Placeholder 3">
            <a:extLst>
              <a:ext uri="{FF2B5EF4-FFF2-40B4-BE49-F238E27FC236}">
                <a16:creationId xmlns:a16="http://schemas.microsoft.com/office/drawing/2014/main" id="{C99119E5-1C2E-4F6B-7D3B-2DF0D2DB0E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88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BC79B-D91A-D8B8-DCE7-09FB23C6410F}"/>
              </a:ext>
            </a:extLst>
          </p:cNvPr>
          <p:cNvSpPr>
            <a:spLocks noGrp="1"/>
          </p:cNvSpPr>
          <p:nvPr>
            <p:ph type="dt" sz="half" idx="10"/>
          </p:nvPr>
        </p:nvSpPr>
        <p:spPr/>
        <p:txBody>
          <a:bodyPr/>
          <a:lstStyle/>
          <a:p>
            <a:fld id="{355491AE-2692-4CE7-9D8C-7024960B8264}" type="datetime1">
              <a:rPr lang="en-US" smtClean="0"/>
              <a:t>5/10/2023</a:t>
            </a:fld>
            <a:endParaRPr lang="en-US" dirty="0"/>
          </a:p>
        </p:txBody>
      </p:sp>
      <p:sp>
        <p:nvSpPr>
          <p:cNvPr id="3" name="Footer Placeholder 2">
            <a:extLst>
              <a:ext uri="{FF2B5EF4-FFF2-40B4-BE49-F238E27FC236}">
                <a16:creationId xmlns:a16="http://schemas.microsoft.com/office/drawing/2014/main" id="{BFE50897-8480-185C-ADD6-048F46EA456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151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CC66-EA82-5C75-6C57-E6270B009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34ABFA-96AD-BE3C-9C24-52577C275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0EFA5-1169-998D-4638-B1439B7AF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BCC9A-CB39-EEBB-83DF-103C341B1DD0}"/>
              </a:ext>
            </a:extLst>
          </p:cNvPr>
          <p:cNvSpPr>
            <a:spLocks noGrp="1"/>
          </p:cNvSpPr>
          <p:nvPr>
            <p:ph type="dt" sz="half" idx="10"/>
          </p:nvPr>
        </p:nvSpPr>
        <p:spPr/>
        <p:txBody>
          <a:bodyPr/>
          <a:lstStyle/>
          <a:p>
            <a:fld id="{2E532A27-B8D3-4EEE-A908-0D44E8AE5D65}" type="datetime1">
              <a:rPr lang="en-US" smtClean="0"/>
              <a:t>5/10/2023</a:t>
            </a:fld>
            <a:endParaRPr lang="en-US" dirty="0"/>
          </a:p>
        </p:txBody>
      </p:sp>
      <p:sp>
        <p:nvSpPr>
          <p:cNvPr id="6" name="Footer Placeholder 5">
            <a:extLst>
              <a:ext uri="{FF2B5EF4-FFF2-40B4-BE49-F238E27FC236}">
                <a16:creationId xmlns:a16="http://schemas.microsoft.com/office/drawing/2014/main" id="{F8DADCC8-4983-0B81-BCB0-BBF3CDD98C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058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7939-25D0-BA9A-6C06-88978EE38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40FC4-106E-7F1A-F03E-8DA0E078C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AEC992-EE4C-78BE-9FB2-2C91BD486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8B064-11EA-269F-A4BA-6D4CF27243EF}"/>
              </a:ext>
            </a:extLst>
          </p:cNvPr>
          <p:cNvSpPr>
            <a:spLocks noGrp="1"/>
          </p:cNvSpPr>
          <p:nvPr>
            <p:ph type="dt" sz="half" idx="10"/>
          </p:nvPr>
        </p:nvSpPr>
        <p:spPr/>
        <p:txBody>
          <a:bodyPr/>
          <a:lstStyle/>
          <a:p>
            <a:fld id="{C592AB61-3800-4B07-9C63-1C292FB01CD1}" type="datetime1">
              <a:rPr lang="en-US" smtClean="0"/>
              <a:t>5/10/2023</a:t>
            </a:fld>
            <a:endParaRPr lang="en-US" dirty="0"/>
          </a:p>
        </p:txBody>
      </p:sp>
      <p:sp>
        <p:nvSpPr>
          <p:cNvPr id="6" name="Footer Placeholder 5">
            <a:extLst>
              <a:ext uri="{FF2B5EF4-FFF2-40B4-BE49-F238E27FC236}">
                <a16:creationId xmlns:a16="http://schemas.microsoft.com/office/drawing/2014/main" id="{CB0B9AC1-4651-F09A-C0A2-F61EB57C20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673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349F4-37F9-E9B5-25AC-C2A081DFB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61C51-FC90-F22A-0DCA-CBAFCD8EA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A45A5-9023-0F85-B9DB-1CE81A2B1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F0AF1-E637-4A2E-9090-414C66E825DC}" type="datetime1">
              <a:rPr lang="en-US" smtClean="0"/>
              <a:t>5/10/2023</a:t>
            </a:fld>
            <a:endParaRPr lang="en-US" dirty="0"/>
          </a:p>
        </p:txBody>
      </p:sp>
      <p:sp>
        <p:nvSpPr>
          <p:cNvPr id="5" name="Footer Placeholder 4">
            <a:extLst>
              <a:ext uri="{FF2B5EF4-FFF2-40B4-BE49-F238E27FC236}">
                <a16:creationId xmlns:a16="http://schemas.microsoft.com/office/drawing/2014/main" id="{C1190547-EA89-F6C9-3C91-B86276DCB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8074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scholar.google.com/citations?hl=en&amp;user=gNBHPOImcRAC&amp;view_op=list_works&amp;citft=1&amp;citft=2&amp;citft=3&amp;email_for_op=jfriedland%40financialpoise.com&amp;gmla=AJsN-F5jRp_kGsdj-m_hMubbNTTkSYn_NbpuJ4V0Z-0bd75Z0OJxlF1sKUiCjCf0FD7Fy0UmGaMIEm-JPJYqtuA0SwmLrBUInQnfubIN0bt1MMLJ7dWDXXE" TargetMode="External"/><Relationship Id="rId3" Type="http://schemas.openxmlformats.org/officeDocument/2006/relationships/image" Target="../media/image8.jpg"/><Relationship Id="rId7" Type="http://schemas.openxmlformats.org/officeDocument/2006/relationships/hyperlink" Target="https://store.legal.thomsonreuters.com/law-products/Pamphlet/Strategic-Alternatives-For-And-Against-Distressed-Businesses-2023-ed/p/106877647"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store.legal.thomsonreuters.com/law-products/Treatises/Commercial-Bankruptcy-Litigation-2d-2023-ed/p/106877650" TargetMode="External"/><Relationship Id="rId5" Type="http://schemas.openxmlformats.org/officeDocument/2006/relationships/hyperlink" Target="mailto:jfriedland@muchlaw.com" TargetMode="External"/><Relationship Id="rId4" Type="http://schemas.openxmlformats.org/officeDocument/2006/relationships/hyperlink" Target="https://www.linkedin.com/in/jonathanfriedlan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privatedirectorsymposium.org/episode-5-committees-of-a-board-work-between-board-meetings/" TargetMode="External"/><Relationship Id="rId13" Type="http://schemas.openxmlformats.org/officeDocument/2006/relationships/hyperlink" Target="https://privatedirectorsymposium.org/episode-10-going-into-executive-session/" TargetMode="External"/><Relationship Id="rId18" Type="http://schemas.openxmlformats.org/officeDocument/2006/relationships/hyperlink" Target="https://privatedirectorsymposium.org/episode-15-comparing-the-llc-manager-and-the-corporate-director/" TargetMode="External"/><Relationship Id="rId3" Type="http://schemas.openxmlformats.org/officeDocument/2006/relationships/image" Target="../media/image1.jpg"/><Relationship Id="rId7" Type="http://schemas.openxmlformats.org/officeDocument/2006/relationships/hyperlink" Target="https://privatedirectorsymposium.org/episode-4-how-to-conduct-a-board-meeting/" TargetMode="External"/><Relationship Id="rId12" Type="http://schemas.openxmlformats.org/officeDocument/2006/relationships/hyperlink" Target="https://privatedirectorsymposium.org/episode-9-enterprise-risk-management/" TargetMode="External"/><Relationship Id="rId17" Type="http://schemas.openxmlformats.org/officeDocument/2006/relationships/hyperlink" Target="https://privatedirectorsymposium.org/episode-14-boards-in-bankruptcy/" TargetMode="External"/><Relationship Id="rId2" Type="http://schemas.openxmlformats.org/officeDocument/2006/relationships/slideLayout" Target="../slideLayouts/slideLayout7.xml"/><Relationship Id="rId16" Type="http://schemas.openxmlformats.org/officeDocument/2006/relationships/hyperlink" Target="https://privatedirectorsymposium.org/episode-13-advising-companies-that-are-or-may-be-insolvent/" TargetMode="External"/><Relationship Id="rId1" Type="http://schemas.openxmlformats.org/officeDocument/2006/relationships/themeOverride" Target="../theme/themeOverride1.xml"/><Relationship Id="rId6" Type="http://schemas.openxmlformats.org/officeDocument/2006/relationships/hyperlink" Target="https://privatedirectorsymposium.org/episode-3-where-the-boards-duties-stop-the-c-suites-duties-begin-an-overview-of-a-boards-functions-fiduciary-duties/" TargetMode="External"/><Relationship Id="rId11" Type="http://schemas.openxmlformats.org/officeDocument/2006/relationships/hyperlink" Target="https://privatedirectorsymposium.org/episode-8-soft-skills-workshop-leadership-communication-trust/" TargetMode="External"/><Relationship Id="rId5" Type="http://schemas.openxmlformats.org/officeDocument/2006/relationships/hyperlink" Target="https://privatedirectorsymposium.org/episode-2-public-v-private-fiduciary-v-advisory-different-boards-for-different-situations/" TargetMode="External"/><Relationship Id="rId15" Type="http://schemas.openxmlformats.org/officeDocument/2006/relationships/hyperlink" Target="https://privatedirectorsymposium.org/episode-12-the-workings-of-the-compensation-committee/" TargetMode="External"/><Relationship Id="rId10" Type="http://schemas.openxmlformats.org/officeDocument/2006/relationships/hyperlink" Target="https://privatedirectorsymposium.org/episode-7-special-issues-require-special-attention-retaining-experts-conducting-investigations/" TargetMode="External"/><Relationship Id="rId4" Type="http://schemas.openxmlformats.org/officeDocument/2006/relationships/hyperlink" Target="https://privatedirectorsymposium.org/episode-1-series-overview-preview-welcome-to-the-boardroom-jungle/" TargetMode="External"/><Relationship Id="rId9" Type="http://schemas.openxmlformats.org/officeDocument/2006/relationships/hyperlink" Target="https://privatedirectorsymposium.org/episode-6-recruiting-renumerating-directors-what-directors-should-do-before-saying-yes/" TargetMode="External"/><Relationship Id="rId14" Type="http://schemas.openxmlformats.org/officeDocument/2006/relationships/hyperlink" Target="https://privatedirectorsymposium.org/episode-11-the-workings-of-the-audit-committe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linkedin.com/in/allangrafman/"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kevin.lacroix@rtspecialty.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linkedin.com/in/kevinlacroi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nposner@muchlaw.com"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linkedin.com/in/neilposne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dailydac.com/" TargetMode="External"/><Relationship Id="rId3" Type="http://schemas.openxmlformats.org/officeDocument/2006/relationships/hyperlink" Target="https://www.privatedirectorsassociation.org/" TargetMode="External"/><Relationship Id="rId7" Type="http://schemas.openxmlformats.org/officeDocument/2006/relationships/hyperlink" Target="https://www.chamberwise.org/"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privatedirectorsymposium.org/" TargetMode="External"/><Relationship Id="rId5" Type="http://schemas.openxmlformats.org/officeDocument/2006/relationships/hyperlink" Target="http://www.executiveforum.org/" TargetMode="External"/><Relationship Id="rId4" Type="http://schemas.openxmlformats.org/officeDocument/2006/relationships/hyperlink" Target="https://www.financialpoise.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privatedirectorsassociation.org/"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privatedirectorsassociation.org/chapte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executiveforum.org/"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financialpoise.com/" TargetMode="External"/><Relationship Id="rId7" Type="http://schemas.openxmlformats.org/officeDocument/2006/relationships/hyperlink" Target="mailto:info@financialpoise.com"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financialpoise.com/financial-poise-on-demand-webinar-series/" TargetMode="External"/><Relationship Id="rId5" Type="http://schemas.openxmlformats.org/officeDocument/2006/relationships/hyperlink" Target="https://www.financialpoise.com/contribute-content/" TargetMode="External"/><Relationship Id="rId4" Type="http://schemas.openxmlformats.org/officeDocument/2006/relationships/hyperlink" Target="https://www.financialpoise.com/financial-poise-weekly-newsletter-signu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privatedirectorsymposium.org/"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privatedirectorsymposium.org/" TargetMode="External"/><Relationship Id="rId4" Type="http://schemas.openxmlformats.org/officeDocument/2006/relationships/hyperlink" Target="https://www.privatedirectorsassociation.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sunburst.com/"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typetolearn.app/?utm_medium=advertisement&amp;utm_source=financialpoisewebinars&amp;utm_campaign=FP_webinar_powerpoint" TargetMode="External"/><Relationship Id="rId5" Type="http://schemas.openxmlformats.org/officeDocument/2006/relationships/image" Target="../media/image10.png"/><Relationship Id="rId4" Type="http://schemas.openxmlformats.org/officeDocument/2006/relationships/hyperlink" Target="https://www.typetolearn.app/type-to-learn-products/type-to-learn-homeschool-typing-subscription/?utm_medium=advertisement&amp;utm_source=financialpoisewebinars&amp;utm_campaign=FP_webinar_powerpoi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rivatedirectorsassociation.org/"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privatedirectorsymposium.org/"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descr="A picture containing indoor, floor">
            <a:extLst>
              <a:ext uri="{FF2B5EF4-FFF2-40B4-BE49-F238E27FC236}">
                <a16:creationId xmlns:a16="http://schemas.microsoft.com/office/drawing/2014/main" id="{9EF5426D-A675-F6C8-45D6-CD727E63A676}"/>
              </a:ext>
            </a:extLst>
          </p:cNvPr>
          <p:cNvPicPr>
            <a:picLocks noChangeAspect="1"/>
          </p:cNvPicPr>
          <p:nvPr/>
        </p:nvPicPr>
        <p:blipFill rotWithShape="1">
          <a:blip r:embed="rId2">
            <a:extLst>
              <a:ext uri="{28A0092B-C50C-407E-A947-70E740481C1C}">
                <a14:useLocalDpi xmlns:a14="http://schemas.microsoft.com/office/drawing/2010/main" val="0"/>
              </a:ext>
            </a:extLst>
          </a:blip>
          <a:srcRect t="29700"/>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59E0045D-3B1B-1AF3-7535-1B64DB2BE4B3}"/>
              </a:ext>
            </a:extLst>
          </p:cNvPr>
          <p:cNvSpPr txBox="1"/>
          <p:nvPr/>
        </p:nvSpPr>
        <p:spPr>
          <a:xfrm>
            <a:off x="1320233" y="251553"/>
            <a:ext cx="9551533" cy="584775"/>
          </a:xfrm>
          <a:prstGeom prst="rect">
            <a:avLst/>
          </a:prstGeom>
          <a:noFill/>
        </p:spPr>
        <p:txBody>
          <a:bodyPr wrap="square" rtlCol="0">
            <a:spAutoFit/>
          </a:bodyPr>
          <a:lstStyle/>
          <a:p>
            <a:pPr algn="ctr"/>
            <a:r>
              <a:rPr lang="en-US" sz="3200" dirty="0">
                <a:solidFill>
                  <a:schemeClr val="bg1"/>
                </a:solidFill>
                <a:latin typeface="Georgia" panose="02040502050405020303" pitchFamily="18" charset="0"/>
              </a:rPr>
              <a:t>Bare Bones Board Basics </a:t>
            </a:r>
            <a:r>
              <a:rPr lang="en-US" sz="3200" dirty="0">
                <a:solidFill>
                  <a:schemeClr val="bg1"/>
                </a:solidFill>
                <a:latin typeface="Georgia" panose="02040502050405020303" pitchFamily="18" charset="0"/>
                <a:ea typeface="Calibri" panose="020F0502020204030204" pitchFamily="34" charset="0"/>
                <a:cs typeface="Times New Roman" panose="02020603050405020304" pitchFamily="18" charset="0"/>
              </a:rPr>
              <a:t>- for the Private Company</a:t>
            </a:r>
            <a:r>
              <a:rPr lang="en-US" sz="3200" dirty="0">
                <a:solidFill>
                  <a:schemeClr val="bg1"/>
                </a:solidFill>
                <a:latin typeface="Georgia" panose="02040502050405020303" pitchFamily="18" charset="0"/>
              </a:rPr>
              <a:t> </a:t>
            </a:r>
          </a:p>
        </p:txBody>
      </p:sp>
      <p:sp>
        <p:nvSpPr>
          <p:cNvPr id="6" name="Rectangle 5">
            <a:extLst>
              <a:ext uri="{FF2B5EF4-FFF2-40B4-BE49-F238E27FC236}">
                <a16:creationId xmlns:a16="http://schemas.microsoft.com/office/drawing/2014/main" id="{6186C8D0-630C-375A-9E04-30542D7136C3}"/>
              </a:ext>
            </a:extLst>
          </p:cNvPr>
          <p:cNvSpPr/>
          <p:nvPr/>
        </p:nvSpPr>
        <p:spPr>
          <a:xfrm>
            <a:off x="3048" y="5304415"/>
            <a:ext cx="12188952"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FD6939C-CD89-F8D0-C21F-9733DE1DB6AE}"/>
              </a:ext>
            </a:extLst>
          </p:cNvPr>
          <p:cNvSpPr txBox="1"/>
          <p:nvPr/>
        </p:nvSpPr>
        <p:spPr>
          <a:xfrm>
            <a:off x="3251263" y="910785"/>
            <a:ext cx="5686426" cy="1200329"/>
          </a:xfrm>
          <a:prstGeom prst="rect">
            <a:avLst/>
          </a:prstGeom>
          <a:noFill/>
        </p:spPr>
        <p:txBody>
          <a:bodyPr wrap="square">
            <a:spAutoFit/>
          </a:bodyPr>
          <a:lstStyle/>
          <a:p>
            <a:pPr algn="ctr"/>
            <a:r>
              <a:rPr lang="en-US" sz="2400" b="1" i="0" dirty="0">
                <a:solidFill>
                  <a:srgbClr val="FFFFFF"/>
                </a:solidFill>
                <a:effectLst/>
                <a:latin typeface="Georgia Pro Light" panose="020B0604020202020204" pitchFamily="18" charset="0"/>
              </a:rPr>
              <a:t>Episode 16: Protecting the Director- The Basics of Indemnification and D&amp;O Insurance</a:t>
            </a:r>
            <a:endParaRPr lang="en-US" sz="2400" b="1" i="0" dirty="0">
              <a:effectLst/>
              <a:latin typeface="Georgia Pro Light" panose="020B0604020202020204" pitchFamily="18" charset="0"/>
            </a:endParaRPr>
          </a:p>
        </p:txBody>
      </p:sp>
      <p:pic>
        <p:nvPicPr>
          <p:cNvPr id="12" name="Picture 11" descr="Logo, company name&#10;&#10;Description automatically generated">
            <a:extLst>
              <a:ext uri="{FF2B5EF4-FFF2-40B4-BE49-F238E27FC236}">
                <a16:creationId xmlns:a16="http://schemas.microsoft.com/office/drawing/2014/main" id="{1FA4CAAA-6C6C-A905-9FB7-526F7A302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6" y="5595133"/>
            <a:ext cx="2834189" cy="100965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20CF3653-3757-98E5-CD1D-1269E8156A4B}"/>
              </a:ext>
            </a:extLst>
          </p:cNvPr>
          <p:cNvSpPr txBox="1"/>
          <p:nvPr/>
        </p:nvSpPr>
        <p:spPr>
          <a:xfrm>
            <a:off x="8061390" y="49864"/>
            <a:ext cx="6093618" cy="337465"/>
          </a:xfrm>
          <a:prstGeom prst="rect">
            <a:avLst/>
          </a:prstGeom>
          <a:noFill/>
        </p:spPr>
        <p:txBody>
          <a:bodyPr wrap="square">
            <a:spAutoFit/>
          </a:bodyPr>
          <a:lstStyle/>
          <a:p>
            <a:pPr marL="0" indent="0" algn="ctr">
              <a:lnSpc>
                <a:spcPct val="107000"/>
              </a:lnSpc>
              <a:spcBef>
                <a:spcPts val="0"/>
              </a:spcBef>
              <a:spcAft>
                <a:spcPts val="0"/>
              </a:spcAft>
              <a:buNone/>
            </a:pPr>
            <a:r>
              <a:rPr lang="en-US" sz="1600" dirty="0">
                <a:solidFill>
                  <a:schemeClr val="bg1"/>
                </a:solidFill>
                <a:latin typeface="Georgia" panose="02040502050405020303" pitchFamily="18" charset="0"/>
                <a:ea typeface="Calibri" panose="020F0502020204030204" pitchFamily="34" charset="0"/>
                <a:cs typeface="Times New Roman" panose="02020603050405020304" pitchFamily="18" charset="0"/>
              </a:rPr>
              <a:t>May 10, 2023</a:t>
            </a:r>
          </a:p>
        </p:txBody>
      </p:sp>
      <p:sp>
        <p:nvSpPr>
          <p:cNvPr id="2" name="TextBox 1">
            <a:extLst>
              <a:ext uri="{FF2B5EF4-FFF2-40B4-BE49-F238E27FC236}">
                <a16:creationId xmlns:a16="http://schemas.microsoft.com/office/drawing/2014/main" id="{3BC42524-E563-535B-BCF1-9533B4BB4E58}"/>
              </a:ext>
            </a:extLst>
          </p:cNvPr>
          <p:cNvSpPr txBox="1"/>
          <p:nvPr/>
        </p:nvSpPr>
        <p:spPr>
          <a:xfrm>
            <a:off x="6094476" y="5505417"/>
            <a:ext cx="6455553" cy="2257028"/>
          </a:xfrm>
          <a:prstGeom prst="rect">
            <a:avLst/>
          </a:prstGeom>
          <a:noFill/>
        </p:spPr>
        <p:txBody>
          <a:bodyPr wrap="square">
            <a:spAutoFit/>
          </a:bodyPr>
          <a:lstStyle/>
          <a:p>
            <a:pPr lvl="2">
              <a:spcBef>
                <a:spcPts val="0"/>
              </a:spcBef>
            </a:pPr>
            <a:r>
              <a:rPr lang="sv-SE" dirty="0">
                <a:solidFill>
                  <a:schemeClr val="accent5">
                    <a:lumMod val="50000"/>
                  </a:schemeClr>
                </a:solidFill>
                <a:latin typeface="Helvetica" panose="020B0604020202020204" pitchFamily="34" charset="0"/>
                <a:cs typeface="Helvetica" panose="020B0604020202020204" pitchFamily="34" charset="0"/>
              </a:rPr>
              <a:t>Faculty		Jonathan Friedland</a:t>
            </a:r>
          </a:p>
          <a:p>
            <a:pPr lvl="2"/>
            <a:r>
              <a:rPr lang="sv-SE" dirty="0">
                <a:solidFill>
                  <a:schemeClr val="accent5">
                    <a:lumMod val="50000"/>
                  </a:schemeClr>
                </a:solidFill>
                <a:latin typeface="Helvetica" panose="020B0604020202020204" pitchFamily="34" charset="0"/>
                <a:cs typeface="Helvetica" panose="020B0604020202020204" pitchFamily="34" charset="0"/>
              </a:rPr>
              <a:t>		Allan Grafman</a:t>
            </a:r>
          </a:p>
          <a:p>
            <a:pPr lvl="2">
              <a:spcBef>
                <a:spcPts val="0"/>
              </a:spcBef>
            </a:pPr>
            <a:r>
              <a:rPr lang="sv-SE" dirty="0">
                <a:solidFill>
                  <a:schemeClr val="accent5">
                    <a:lumMod val="50000"/>
                  </a:schemeClr>
                </a:solidFill>
                <a:latin typeface="Helvetica" panose="020B0604020202020204" pitchFamily="34" charset="0"/>
                <a:cs typeface="Helvetica" panose="020B0604020202020204" pitchFamily="34" charset="0"/>
              </a:rPr>
              <a:t>		Kevin LaCroix</a:t>
            </a:r>
          </a:p>
          <a:p>
            <a:pPr lvl="2">
              <a:spcBef>
                <a:spcPts val="0"/>
              </a:spcBef>
            </a:pPr>
            <a:r>
              <a:rPr lang="sv-SE" dirty="0">
                <a:solidFill>
                  <a:schemeClr val="accent5">
                    <a:lumMod val="50000"/>
                  </a:schemeClr>
                </a:solidFill>
                <a:latin typeface="Helvetica" panose="020B0604020202020204" pitchFamily="34" charset="0"/>
                <a:cs typeface="Helvetica" panose="020B0604020202020204" pitchFamily="34" charset="0"/>
              </a:rPr>
              <a:t>		Neil Posner</a:t>
            </a:r>
          </a:p>
          <a:p>
            <a:pPr lvl="2">
              <a:spcBef>
                <a:spcPts val="0"/>
              </a:spcBef>
              <a:spcAft>
                <a:spcPts val="990"/>
              </a:spcAft>
            </a:pPr>
            <a:r>
              <a:rPr lang="sv-SE" dirty="0">
                <a:solidFill>
                  <a:schemeClr val="accent5">
                    <a:lumMod val="50000"/>
                  </a:schemeClr>
                </a:solidFill>
                <a:latin typeface="Helvetica" panose="020B0604020202020204" pitchFamily="34" charset="0"/>
                <a:cs typeface="Helvetica" panose="020B0604020202020204" pitchFamily="34" charset="0"/>
              </a:rPr>
              <a:t>		</a:t>
            </a:r>
          </a:p>
          <a:p>
            <a:pPr lvl="2">
              <a:spcBef>
                <a:spcPts val="0"/>
              </a:spcBef>
              <a:spcAft>
                <a:spcPts val="990"/>
              </a:spcAft>
            </a:pPr>
            <a:endParaRPr lang="sv-SE" dirty="0">
              <a:solidFill>
                <a:schemeClr val="accent5">
                  <a:lumMod val="50000"/>
                </a:schemeClr>
              </a:solidFill>
              <a:latin typeface="Helvetica" panose="020B0604020202020204" pitchFamily="34" charset="0"/>
              <a:cs typeface="Helvetica" panose="020B0604020202020204" pitchFamily="34" charset="0"/>
            </a:endParaRPr>
          </a:p>
          <a:p>
            <a:pPr lvl="2">
              <a:spcBef>
                <a:spcPts val="0"/>
              </a:spcBef>
              <a:spcAft>
                <a:spcPts val="990"/>
              </a:spcAft>
            </a:pPr>
            <a:endParaRPr lang="en-US" sz="1600" dirty="0">
              <a:solidFill>
                <a:schemeClr val="accent5">
                  <a:lumMod val="50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E726F627-671B-31D8-6CDE-8045ED4503EE}"/>
              </a:ext>
            </a:extLst>
          </p:cNvPr>
          <p:cNvPicPr/>
          <p:nvPr/>
        </p:nvPicPr>
        <p:blipFill>
          <a:blip r:embed="rId4"/>
          <a:stretch/>
        </p:blipFill>
        <p:spPr>
          <a:xfrm>
            <a:off x="3246235" y="5398167"/>
            <a:ext cx="1659708" cy="60830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D388E85-65C3-B561-C549-2D9A66FFC280}"/>
              </a:ext>
            </a:extLst>
          </p:cNvPr>
          <p:cNvPicPr/>
          <p:nvPr/>
        </p:nvPicPr>
        <p:blipFill>
          <a:blip r:embed="rId5"/>
          <a:stretch/>
        </p:blipFill>
        <p:spPr>
          <a:xfrm>
            <a:off x="3246235" y="6137018"/>
            <a:ext cx="1655644" cy="608307"/>
          </a:xfrm>
          <a:prstGeom prst="rect">
            <a:avLst/>
          </a:prstGeom>
          <a:ln>
            <a:noFill/>
          </a:ln>
          <a:effectLst>
            <a:outerShdw blurRad="50800" dist="38100" dir="2700000" algn="tl" rotWithShape="0">
              <a:prstClr val="black">
                <a:alpha val="40000"/>
              </a:prstClr>
            </a:outerShdw>
          </a:effectLst>
        </p:spPr>
      </p:pic>
      <p:pic>
        <p:nvPicPr>
          <p:cNvPr id="5" name="Picture 4" descr="Logo&#10;&#10;Description automatically generated">
            <a:extLst>
              <a:ext uri="{FF2B5EF4-FFF2-40B4-BE49-F238E27FC236}">
                <a16:creationId xmlns:a16="http://schemas.microsoft.com/office/drawing/2014/main" id="{61EE5801-6874-4C25-D5BF-10222B1D8D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3952" y="5720464"/>
            <a:ext cx="1179092" cy="8843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3833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Corporations</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10</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342387" y="1092432"/>
            <a:ext cx="10385864" cy="4159921"/>
          </a:xfrm>
          <a:prstGeom prst="rect">
            <a:avLst/>
          </a:prstGeom>
          <a:noFill/>
        </p:spPr>
        <p:txBody>
          <a:bodyPr wrap="square">
            <a:spAutoFit/>
          </a:bodyPr>
          <a:lstStyle/>
          <a:p>
            <a:pPr marL="914400" marR="0" lvl="1" indent="-457200">
              <a:lnSpc>
                <a:spcPct val="107000"/>
              </a:lnSpc>
              <a:spcBef>
                <a:spcPts val="0"/>
              </a:spcBef>
              <a:spcAft>
                <a:spcPts val="1800"/>
              </a:spcAft>
              <a:buFont typeface="Arial" panose="020B0604020202020204" pitchFamily="34" charset="0"/>
              <a:buChar char="•"/>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Delaware corporation </a:t>
            </a:r>
            <a:r>
              <a:rPr lang="en-US" sz="2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may</a:t>
            </a: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indemnify a D or O if a minimum “standard of conduct” is met by that D or O</a:t>
            </a:r>
          </a:p>
          <a:p>
            <a:pPr marL="1428750" marR="0" lvl="2" indent="-51435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For actions brought by </a:t>
            </a:r>
            <a:r>
              <a:rPr lang="en-US" sz="2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3</a:t>
            </a:r>
            <a:r>
              <a:rPr lang="en-US" sz="2000" i="1"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rd</a:t>
            </a:r>
            <a:r>
              <a:rPr lang="en-US" sz="2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party</a:t>
            </a: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D/O must act (A) in good faith, (B) in a manner reasonably believed to be in or not opposed to best interests of corporation &amp; (C) with respect to any criminal action or proceeding, D/O has no reasonable cause to believe that conduct is unlawful. 8 Del. C. § 145(a)</a:t>
            </a:r>
          </a:p>
          <a:p>
            <a:pPr marL="1428750" marR="0" lvl="2" indent="-51435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For actions brought by </a:t>
            </a:r>
            <a:r>
              <a:rPr lang="en-US" sz="2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corporation</a:t>
            </a: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(incl. a derivative action), D/O must satisfy (A) and (B) + if D/O is found liable, Court of Chancery (or court in which action was brought) must determine, despite adjudication of liability, D/O is “fairly and reasonably” entitled to indemnity for expenses in view of all the circumstances. 8 Del. C. § 145(b)</a:t>
            </a:r>
          </a:p>
        </p:txBody>
      </p:sp>
    </p:spTree>
    <p:extLst>
      <p:ext uri="{BB962C8B-B14F-4D97-AF65-F5344CB8AC3E}">
        <p14:creationId xmlns:p14="http://schemas.microsoft.com/office/powerpoint/2010/main" val="169939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Corporations </a:t>
            </a:r>
            <a:r>
              <a:rPr lang="en-US" sz="2800" b="1"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(cont’d)</a:t>
            </a:r>
            <a:endParaRPr lang="en-US" sz="28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11</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3532762"/>
          </a:xfrm>
          <a:prstGeom prst="rect">
            <a:avLst/>
          </a:prstGeom>
          <a:noFill/>
        </p:spPr>
        <p:txBody>
          <a:bodyPr wrap="square">
            <a:spAutoFit/>
          </a:bodyPr>
          <a:lstStyle/>
          <a:p>
            <a:pPr marL="914400" lvl="1" indent="-457200">
              <a:lnSpc>
                <a:spcPct val="107000"/>
              </a:lnSpc>
              <a:spcAft>
                <a:spcPts val="2400"/>
              </a:spcAft>
              <a:buFont typeface="Arial" panose="020B0604020202020204" pitchFamily="34" charset="0"/>
              <a:buChar char="•"/>
            </a:pPr>
            <a:r>
              <a:rPr lang="en-US" sz="2400" dirty="0">
                <a:solidFill>
                  <a:schemeClr val="bg1"/>
                </a:solidFill>
                <a:latin typeface="Helvetica" panose="020B0604020202020204" pitchFamily="34" charset="0"/>
                <a:cs typeface="Helvetica" panose="020B0604020202020204" pitchFamily="34" charset="0"/>
              </a:rPr>
              <a:t>Delaware corporations must indemnify Ds for expenses actually and reasonably incurred in the defense of any action or proceeding relating to the service as a D&amp;O if he or she has been successful on the merits or otherwise. Del. C. § 145(c)</a:t>
            </a:r>
          </a:p>
          <a:p>
            <a:pPr marL="914400" lvl="1" indent="-457200">
              <a:lnSpc>
                <a:spcPct val="107000"/>
              </a:lnSpc>
              <a:spcAft>
                <a:spcPts val="2400"/>
              </a:spcAft>
              <a:buFont typeface="Arial" panose="020B0604020202020204" pitchFamily="34" charset="0"/>
              <a:buChar char="•"/>
            </a:pPr>
            <a:r>
              <a:rPr lang="en-US" sz="2400" dirty="0">
                <a:solidFill>
                  <a:schemeClr val="bg1"/>
                </a:solidFill>
                <a:latin typeface="Helvetica" panose="020B0604020202020204" pitchFamily="34" charset="0"/>
                <a:cs typeface="Helvetica" panose="020B0604020202020204" pitchFamily="34" charset="0"/>
              </a:rPr>
              <a:t>Delaware corporations may limit or eliminate D’s personal liability to the company or its shareholders for monetary damages stemming from breaches of the duty of care provided conduct was in good faith. 8 Del. C. § 102(b)(</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7)</a:t>
            </a:r>
          </a:p>
        </p:txBody>
      </p:sp>
    </p:spTree>
    <p:extLst>
      <p:ext uri="{BB962C8B-B14F-4D97-AF65-F5344CB8AC3E}">
        <p14:creationId xmlns:p14="http://schemas.microsoft.com/office/powerpoint/2010/main" val="16503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LLCs</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12</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4323107"/>
          </a:xfrm>
          <a:prstGeom prst="rect">
            <a:avLst/>
          </a:prstGeom>
          <a:noFill/>
        </p:spPr>
        <p:txBody>
          <a:bodyPr wrap="square">
            <a:spAutoFit/>
          </a:bodyPr>
          <a:lstStyle/>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Delaware LLCs may indemnify managers, members, or other persons for “any and all claims and demands whatsoever,” subject to the standards and restrictions, if any, as set forth in the LLC agreement and subject to public policy considerations. Del. C. § 18-108</a:t>
            </a:r>
          </a:p>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But if no </a:t>
            </a:r>
            <a:r>
              <a:rPr lang="en-US" sz="2400" dirty="0">
                <a:solidFill>
                  <a:schemeClr val="bg1"/>
                </a:solidFill>
                <a:latin typeface="Helvetica" panose="020B0604020202020204" pitchFamily="34" charset="0"/>
                <a:ea typeface="Calibri" panose="020F0502020204030204" pitchFamily="34" charset="0"/>
                <a:cs typeface="Helvetica" panose="020B0604020202020204" pitchFamily="34" charset="0"/>
              </a:rPr>
              <a:t>operating agreement</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provision/other agreement/resolution regarding indemnification or advancement and the person is not a party to a separate indemnification agreement, then no indemnification or advancement absent resolution of the managers or members </a:t>
            </a:r>
          </a:p>
        </p:txBody>
      </p:sp>
    </p:spTree>
    <p:extLst>
      <p:ext uri="{BB962C8B-B14F-4D97-AF65-F5344CB8AC3E}">
        <p14:creationId xmlns:p14="http://schemas.microsoft.com/office/powerpoint/2010/main" val="172065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Standalone indemnity agreements</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13</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4785541"/>
          </a:xfrm>
          <a:prstGeom prst="rect">
            <a:avLst/>
          </a:prstGeom>
          <a:noFill/>
        </p:spPr>
        <p:txBody>
          <a:bodyPr wrap="square">
            <a:spAutoFit/>
          </a:bodyPr>
          <a:lstStyle/>
          <a:p>
            <a:pPr marL="91440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Best to think of statutory defaults and provisions in organizational docs as ‘enabling statutes’ </a:t>
            </a:r>
          </a:p>
          <a:p>
            <a:pPr marL="1428750" marR="0" lvl="2" indent="-514350">
              <a:lnSpc>
                <a:spcPct val="107000"/>
              </a:lnSpc>
              <a:spcBef>
                <a:spcPts val="0"/>
              </a:spcBef>
              <a:spcAft>
                <a:spcPts val="18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8 Del. C. § 145(f) specifically provides indemnification &amp; advancement rights in a company’s charter or bylaws are not exclusive of other such rights a D/O is entitled to by agreement</a:t>
            </a:r>
          </a:p>
          <a:p>
            <a:pPr marL="91440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Easier to enforce </a:t>
            </a:r>
          </a:p>
          <a:p>
            <a:pPr marL="91440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Broader protection </a:t>
            </a:r>
          </a:p>
          <a:p>
            <a:pPr marL="91440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Can address D&amp;O insurance requirements</a:t>
            </a:r>
          </a:p>
          <a:p>
            <a:pPr marL="1257300" marR="0" lvl="2" indent="-342900">
              <a:lnSpc>
                <a:spcPct val="107000"/>
              </a:lnSpc>
              <a:spcBef>
                <a:spcPts val="0"/>
              </a:spcBef>
              <a:spcAft>
                <a:spcPts val="800"/>
              </a:spcAft>
              <a:buFont typeface="Courier New" panose="02070309020205020404" pitchFamily="49" charset="0"/>
              <a:buChar char="o"/>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87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The basic value proposition </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14</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291048"/>
            <a:ext cx="10385864" cy="4889608"/>
          </a:xfrm>
          <a:prstGeom prst="rect">
            <a:avLst/>
          </a:prstGeom>
          <a:noFill/>
        </p:spPr>
        <p:txBody>
          <a:bodyPr wrap="square">
            <a:spAutoFit/>
          </a:bodyPr>
          <a:lstStyle/>
          <a:p>
            <a:pPr marL="74295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latin typeface="Helvetica" panose="020B0604020202020204" pitchFamily="34" charset="0"/>
                <a:cs typeface="Helvetica" panose="020B0604020202020204" pitchFamily="34" charset="0"/>
              </a:rPr>
              <a:t>D&amp;O Insurance provides coverage for:</a:t>
            </a:r>
          </a:p>
          <a:p>
            <a:pPr marL="1257300" marR="0" lvl="2" indent="-342900">
              <a:lnSpc>
                <a:spcPct val="107000"/>
              </a:lnSpc>
              <a:spcBef>
                <a:spcPts val="0"/>
              </a:spcBef>
              <a:spcAft>
                <a:spcPts val="2400"/>
              </a:spcAft>
              <a:buFont typeface="Courier New" panose="02070309020205020404" pitchFamily="49" charset="0"/>
              <a:buChar char="o"/>
            </a:pPr>
            <a:r>
              <a:rPr lang="en-US" sz="2400" dirty="0">
                <a:solidFill>
                  <a:schemeClr val="bg1"/>
                </a:solidFill>
                <a:latin typeface="Helvetica" panose="020B0604020202020204" pitchFamily="34" charset="0"/>
                <a:cs typeface="Helvetica" panose="020B0604020202020204" pitchFamily="34" charset="0"/>
              </a:rPr>
              <a:t>Loss </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(includes defense expense inside the limits)</a:t>
            </a:r>
          </a:p>
          <a:p>
            <a:pPr marL="1257300" marR="0" lvl="2" indent="-342900">
              <a:lnSpc>
                <a:spcPct val="107000"/>
              </a:lnSpc>
              <a:spcBef>
                <a:spcPts val="0"/>
              </a:spcBef>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Arising from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claims</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first made during the policy period</a:t>
            </a:r>
          </a:p>
          <a:p>
            <a:pPr marL="1257300" marR="0" lvl="2" indent="-342900">
              <a:lnSpc>
                <a:spcPct val="107000"/>
              </a:lnSpc>
              <a:spcBef>
                <a:spcPts val="0"/>
              </a:spcBef>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Alleging a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wrongful act</a:t>
            </a:r>
            <a:endParaRPr lang="en-US" sz="2400" i="1"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1257300" marR="0" lvl="2" indent="-342900">
              <a:lnSpc>
                <a:spcPct val="107000"/>
              </a:lnSpc>
              <a:spcBef>
                <a:spcPts val="0"/>
              </a:spcBef>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Against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insured persons</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 an insured capacity</a:t>
            </a:r>
            <a:endParaRPr lang="en-US" sz="24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1257300" marR="0" lvl="2" indent="-342900">
              <a:lnSpc>
                <a:spcPct val="107000"/>
              </a:lnSpc>
              <a:spcBef>
                <a:spcPts val="0"/>
              </a:spcBef>
              <a:spcAft>
                <a:spcPts val="2400"/>
              </a:spcAft>
              <a:buFont typeface="Courier New" panose="02070309020205020404" pitchFamily="49" charset="0"/>
              <a:buChar char="o"/>
            </a:pP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Not otherwise excluded</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under the policy</a:t>
            </a:r>
          </a:p>
          <a:p>
            <a:pPr marL="457200" marR="0">
              <a:lnSpc>
                <a:spcPct val="107000"/>
              </a:lnSpc>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1371600" marR="0" algn="r">
              <a:lnSpc>
                <a:spcPct val="107000"/>
              </a:lnSpc>
              <a:spcBef>
                <a:spcPts val="0"/>
              </a:spcBef>
              <a:spcAft>
                <a:spcPts val="800"/>
              </a:spcAft>
            </a:pPr>
            <a:r>
              <a:rPr lang="en-US"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*Thank you to Kevin LaCroix for permitting the use of this slide</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9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30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vs. Errors &amp; Omissions (E&amp;O)</a:t>
            </a:r>
            <a:r>
              <a:rPr lang="en-US" sz="3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30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insurance</a:t>
            </a:r>
            <a:endParaRPr lang="en-US" sz="3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15</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289573"/>
            <a:ext cx="10385864" cy="4648132"/>
          </a:xfrm>
          <a:prstGeom prst="rect">
            <a:avLst/>
          </a:prstGeom>
          <a:noFill/>
        </p:spPr>
        <p:txBody>
          <a:bodyPr wrap="square">
            <a:spAutoFit/>
          </a:bodyPr>
          <a:lstStyle/>
          <a:p>
            <a:pPr marL="914400" marR="0" lvl="1" indent="-457200">
              <a:lnSpc>
                <a:spcPct val="107000"/>
              </a:lnSpc>
              <a:spcBef>
                <a:spcPts val="0"/>
              </a:spcBef>
              <a:spcAft>
                <a:spcPts val="1800"/>
              </a:spcAft>
              <a:buFont typeface="Arial" panose="020B0604020202020204" pitchFamily="34" charset="0"/>
              <a:buChar char="•"/>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E&amp;O insurance most applicable to professional service providers</a:t>
            </a:r>
          </a:p>
          <a:p>
            <a:pPr marL="914400" marR="0" lvl="1" indent="-457200">
              <a:lnSpc>
                <a:spcPct val="107000"/>
              </a:lnSpc>
              <a:spcBef>
                <a:spcPts val="0"/>
              </a:spcBef>
              <a:spcAft>
                <a:spcPts val="1800"/>
              </a:spcAft>
              <a:buFont typeface="Arial" panose="020B0604020202020204" pitchFamily="34" charset="0"/>
              <a:buChar char="•"/>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Examples of acts commonly covered:	</a:t>
            </a:r>
          </a:p>
          <a:p>
            <a:pPr marL="1257300" marR="0" lvl="2" indent="-34290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Breach of contract</a:t>
            </a:r>
          </a:p>
          <a:p>
            <a:pPr marL="1257300" marR="0" lvl="2" indent="-34290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Negligence</a:t>
            </a:r>
          </a:p>
          <a:p>
            <a:pPr marL="1257300" marR="0" lvl="2" indent="-34290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Failure to deliver work</a:t>
            </a:r>
          </a:p>
          <a:p>
            <a:pPr marL="1257300" marR="0" lvl="2" indent="-34290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Work mistakes</a:t>
            </a:r>
          </a:p>
          <a:p>
            <a:pPr marL="1257300" marR="0" lvl="2" indent="-342900">
              <a:lnSpc>
                <a:spcPct val="107000"/>
              </a:lnSpc>
              <a:spcBef>
                <a:spcPts val="0"/>
              </a:spcBef>
              <a:spcAft>
                <a:spcPts val="1800"/>
              </a:spcAft>
              <a:buFont typeface="Courier New" panose="02070309020205020404" pitchFamily="49" charset="0"/>
              <a:buChar char="o"/>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Unsound advice</a:t>
            </a:r>
          </a:p>
          <a:p>
            <a:pPr marL="800100" lvl="1" indent="-342900">
              <a:lnSpc>
                <a:spcPct val="107000"/>
              </a:lnSpc>
              <a:spcAft>
                <a:spcPts val="1800"/>
              </a:spcAft>
              <a:buFont typeface="Arial" panose="020B0604020202020204" pitchFamily="34" charset="0"/>
              <a:buChar char="•"/>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Necessary b/c general liability policies only cover claims related to property </a:t>
            </a:r>
            <a:r>
              <a:rPr lang="en-US" sz="2000" dirty="0">
                <a:solidFill>
                  <a:schemeClr val="bg1"/>
                </a:solidFill>
                <a:latin typeface="Helvetica" panose="020B0604020202020204" pitchFamily="34" charset="0"/>
                <a:cs typeface="Helvetica" panose="020B0604020202020204" pitchFamily="34" charset="0"/>
              </a:rPr>
              <a:t>damage</a:t>
            </a: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bodily injury, and reputational harm</a:t>
            </a:r>
          </a:p>
        </p:txBody>
      </p:sp>
    </p:spTree>
    <p:extLst>
      <p:ext uri="{BB962C8B-B14F-4D97-AF65-F5344CB8AC3E}">
        <p14:creationId xmlns:p14="http://schemas.microsoft.com/office/powerpoint/2010/main" val="127104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a:t>
            </a:r>
            <a:r>
              <a:rPr lang="en-US" sz="2800" b="1"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vs</a:t>
            </a: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Employment Practices Liability insurance</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16</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860878"/>
            <a:ext cx="10385864" cy="2223750"/>
          </a:xfrm>
          <a:prstGeom prst="rect">
            <a:avLst/>
          </a:prstGeom>
          <a:noFill/>
        </p:spPr>
        <p:txBody>
          <a:bodyPr wrap="square">
            <a:spAutoFit/>
          </a:bodyPr>
          <a:lstStyle/>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EPLI covers lawsuit costs when an employee/former employee sues employer for alleged breaches of employment law</a:t>
            </a:r>
          </a:p>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Coverage often comes with D&amp;O insurance, but can be purchased alone</a:t>
            </a:r>
          </a:p>
        </p:txBody>
      </p:sp>
    </p:spTree>
    <p:extLst>
      <p:ext uri="{BB962C8B-B14F-4D97-AF65-F5344CB8AC3E}">
        <p14:creationId xmlns:p14="http://schemas.microsoft.com/office/powerpoint/2010/main" val="226957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93725"/>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Claims typically covered</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17</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2518510"/>
          </a:xfrm>
          <a:prstGeom prst="rect">
            <a:avLst/>
          </a:prstGeom>
          <a:noFill/>
        </p:spPr>
        <p:txBody>
          <a:bodyPr wrap="square">
            <a:spAutoFit/>
          </a:bodyPr>
          <a:lstStyle/>
          <a:p>
            <a:pPr marL="914400" marR="0">
              <a:lnSpc>
                <a:spcPct val="107000"/>
              </a:lnSpc>
              <a:spcBef>
                <a:spcPts val="0"/>
              </a:spcBef>
              <a:spcAft>
                <a:spcPts val="0"/>
              </a:spcAft>
            </a:pPr>
            <a:endParaRPr lang="en-US" sz="2800" dirty="0">
              <a:effectLst/>
              <a:latin typeface="Helvetica" panose="020B0604020202020204" pitchFamily="34" charset="0"/>
              <a:ea typeface="Calibri" panose="020F0502020204030204" pitchFamily="34" charset="0"/>
              <a:cs typeface="Helvetica" panose="020B0604020202020204" pitchFamily="34" charset="0"/>
            </a:endParaRPr>
          </a:p>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Breach of fiduciary duty</a:t>
            </a:r>
          </a:p>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Misrepresentations</a:t>
            </a:r>
          </a:p>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Misleading statements</a:t>
            </a:r>
          </a:p>
        </p:txBody>
      </p:sp>
    </p:spTree>
    <p:extLst>
      <p:ext uri="{BB962C8B-B14F-4D97-AF65-F5344CB8AC3E}">
        <p14:creationId xmlns:p14="http://schemas.microsoft.com/office/powerpoint/2010/main" val="362659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93725"/>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Tail coverage </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18</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2594813"/>
          </a:xfrm>
          <a:prstGeom prst="rect">
            <a:avLst/>
          </a:prstGeom>
          <a:noFill/>
        </p:spPr>
        <p:txBody>
          <a:bodyPr wrap="square">
            <a:spAutoFit/>
          </a:bodyPr>
          <a:lstStyle/>
          <a:p>
            <a:pPr marL="914400" marR="0" lvl="1" indent="-457200">
              <a:lnSpc>
                <a:spcPct val="107000"/>
              </a:lnSpc>
              <a:spcBef>
                <a:spcPts val="0"/>
              </a:spcBef>
              <a:spcAft>
                <a:spcPts val="18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Tail coverage refers to an extension of coverage that is often available when an insurance policy is canceled or not renewed</a:t>
            </a:r>
          </a:p>
          <a:p>
            <a:pPr marL="914400" marR="0" lvl="1" indent="-457200">
              <a:lnSpc>
                <a:spcPct val="107000"/>
              </a:lnSpc>
              <a:spcBef>
                <a:spcPts val="0"/>
              </a:spcBef>
              <a:spcAft>
                <a:spcPts val="18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Often comes into play when insured organization is sold or is merged into another organization</a:t>
            </a:r>
          </a:p>
        </p:txBody>
      </p:sp>
    </p:spTree>
    <p:extLst>
      <p:ext uri="{BB962C8B-B14F-4D97-AF65-F5344CB8AC3E}">
        <p14:creationId xmlns:p14="http://schemas.microsoft.com/office/powerpoint/2010/main" val="176453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Coverage limits </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19</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3287310"/>
          </a:xfrm>
          <a:prstGeom prst="rect">
            <a:avLst/>
          </a:prstGeom>
          <a:noFill/>
        </p:spPr>
        <p:txBody>
          <a:bodyPr wrap="square">
            <a:spAutoFit/>
          </a:bodyPr>
          <a:lstStyle/>
          <a:p>
            <a:pPr marL="800100" marR="0" lvl="1" indent="-3429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Coverage limits represent the max. $ amount the insurer will pay out in the event of a claim</a:t>
            </a:r>
          </a:p>
          <a:p>
            <a:pPr marL="800100" marR="0" lvl="1" indent="-3429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Examples of factors that affect coverage limits: </a:t>
            </a:r>
          </a:p>
          <a:p>
            <a:pPr marL="1428750" lvl="2" indent="-514350">
              <a:lnSpc>
                <a:spcPct val="107000"/>
              </a:lnSpc>
              <a:spcAft>
                <a:spcPts val="2400"/>
              </a:spcAft>
              <a:buFont typeface="Courier New" panose="02070309020205020404" pitchFamily="49" charset="0"/>
              <a:buChar char="o"/>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Company size</a:t>
            </a:r>
          </a:p>
          <a:p>
            <a:pPr marL="1428750" lvl="2" indent="-514350">
              <a:lnSpc>
                <a:spcPct val="107000"/>
              </a:lnSpc>
              <a:spcAft>
                <a:spcPts val="2400"/>
              </a:spcAft>
              <a:buFont typeface="Courier New" panose="02070309020205020404" pitchFamily="49" charset="0"/>
              <a:buChar char="o"/>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Industry </a:t>
            </a:r>
          </a:p>
        </p:txBody>
      </p:sp>
    </p:spTree>
    <p:extLst>
      <p:ext uri="{BB962C8B-B14F-4D97-AF65-F5344CB8AC3E}">
        <p14:creationId xmlns:p14="http://schemas.microsoft.com/office/powerpoint/2010/main" val="74462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Background pattern">
            <a:extLst>
              <a:ext uri="{FF2B5EF4-FFF2-40B4-BE49-F238E27FC236}">
                <a16:creationId xmlns:a16="http://schemas.microsoft.com/office/drawing/2014/main" id="{B4B103AB-D238-CB63-65A6-D5EA8A75E79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4" name="Text Placeholder 2">
            <a:extLst>
              <a:ext uri="{FF2B5EF4-FFF2-40B4-BE49-F238E27FC236}">
                <a16:creationId xmlns:a16="http://schemas.microsoft.com/office/drawing/2014/main" id="{8D43901E-BD7A-D30B-39F8-8945AC30A45B}"/>
              </a:ext>
            </a:extLst>
          </p:cNvPr>
          <p:cNvSpPr txBox="1">
            <a:spLocks/>
          </p:cNvSpPr>
          <p:nvPr/>
        </p:nvSpPr>
        <p:spPr>
          <a:xfrm>
            <a:off x="114302" y="942971"/>
            <a:ext cx="11401425" cy="55588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0" i="0" dirty="0">
                <a:solidFill>
                  <a:schemeClr val="bg1"/>
                </a:solidFill>
                <a:effectLst/>
                <a:latin typeface="Helvetica" panose="020B0604020202020204" pitchFamily="34" charset="0"/>
                <a:cs typeface="Helvetica" panose="020B0604020202020204" pitchFamily="34" charset="0"/>
              </a:rPr>
              <a:t>Both indemnification and Directors’ &amp; Officers’ (D&amp;O) liability insurance are important tools for protecting directors and officers from personal liability for actions taken in their professional capacity.</a:t>
            </a:r>
          </a:p>
          <a:p>
            <a:pPr algn="l"/>
            <a:endParaRPr lang="en-US" sz="2200" b="0" i="0" dirty="0">
              <a:solidFill>
                <a:schemeClr val="bg1"/>
              </a:solidFill>
              <a:effectLst/>
              <a:latin typeface="Helvetica" panose="020B0604020202020204" pitchFamily="34" charset="0"/>
              <a:cs typeface="Helvetica" panose="020B0604020202020204" pitchFamily="34" charset="0"/>
            </a:endParaRPr>
          </a:p>
          <a:p>
            <a:pPr algn="l"/>
            <a:r>
              <a:rPr lang="en-US" sz="2200" b="0" i="0" dirty="0">
                <a:solidFill>
                  <a:schemeClr val="bg1"/>
                </a:solidFill>
                <a:effectLst/>
                <a:latin typeface="Helvetica" panose="020B0604020202020204" pitchFamily="34" charset="0"/>
                <a:cs typeface="Helvetica" panose="020B0604020202020204" pitchFamily="34" charset="0"/>
              </a:rPr>
              <a:t>Before agreeing to serve (or continue serving) as an officer or as a board director, you should understand what indemnification rights exist and what D&amp;O insurance the company has. And to do this, you need some understanding of the landscape of the specialized world of indemnification and D&amp;O insurance.</a:t>
            </a:r>
          </a:p>
          <a:p>
            <a:pPr algn="l"/>
            <a:endParaRPr lang="en-US" sz="2200" b="0" i="0" dirty="0">
              <a:solidFill>
                <a:schemeClr val="bg1"/>
              </a:solidFill>
              <a:effectLst/>
              <a:latin typeface="Helvetica" panose="020B0604020202020204" pitchFamily="34" charset="0"/>
              <a:cs typeface="Helvetica" panose="020B0604020202020204" pitchFamily="34" charset="0"/>
            </a:endParaRPr>
          </a:p>
          <a:p>
            <a:pPr algn="l"/>
            <a:r>
              <a:rPr lang="en-US" sz="2200" b="0" i="0" dirty="0">
                <a:solidFill>
                  <a:schemeClr val="bg1"/>
                </a:solidFill>
                <a:effectLst/>
                <a:latin typeface="Helvetica" panose="020B0604020202020204" pitchFamily="34" charset="0"/>
                <a:cs typeface="Helvetica" panose="020B0604020202020204" pitchFamily="34" charset="0"/>
              </a:rPr>
              <a:t>During this webinar, we will explore the various types of indemnification provisions that may be available to corporate directors and officers, including full indemnification, limited indemnification, and advancement of expenses. We discuss the factors that may affect a company’s ability to indemnify its directors and officers, such as bankruptcy or the company’s financial health. We will also delve into typical D&amp;O provisions and explore common scenarios in which D&amp;O insurance can provide valuable protection.</a:t>
            </a:r>
          </a:p>
          <a:p>
            <a:pPr algn="l"/>
            <a:endParaRPr lang="en-US" sz="2200" b="0" i="0" dirty="0">
              <a:solidFill>
                <a:schemeClr val="bg1"/>
              </a:solidFill>
              <a:effectLst/>
              <a:latin typeface="Helvetica" panose="020B0604020202020204" pitchFamily="34" charset="0"/>
              <a:cs typeface="Helvetica" panose="020B0604020202020204" pitchFamily="34" charset="0"/>
            </a:endParaRPr>
          </a:p>
          <a:p>
            <a:pPr algn="l"/>
            <a:endParaRPr lang="en-US" sz="2200" b="0" i="0" dirty="0">
              <a:solidFill>
                <a:schemeClr val="bg1"/>
              </a:solidFill>
              <a:effectLst/>
              <a:latin typeface="Helvetica" panose="020B0604020202020204" pitchFamily="34" charset="0"/>
              <a:cs typeface="Helvetica" panose="020B0604020202020204" pitchFamily="34" charset="0"/>
            </a:endParaRPr>
          </a:p>
          <a:p>
            <a:pPr marL="741984" lvl="1">
              <a:lnSpc>
                <a:spcPct val="100000"/>
              </a:lnSpc>
            </a:pPr>
            <a:endParaRPr lang="en-US"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endParaRPr lang="en-US"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endParaRPr lang="en-US"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513384" lvl="1" indent="0">
              <a:lnSpc>
                <a:spcPct val="100000"/>
              </a:lnSpc>
              <a:buNone/>
            </a:pPr>
            <a:endParaRPr lang="en-US"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endParaRPr lang="en-US" sz="20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D03A0A48-0497-C12A-1A8A-DE4B393DE0E3}"/>
              </a:ext>
            </a:extLst>
          </p:cNvPr>
          <p:cNvSpPr txBox="1">
            <a:spLocks/>
          </p:cNvSpPr>
          <p:nvPr/>
        </p:nvSpPr>
        <p:spPr>
          <a:xfrm>
            <a:off x="558313" y="188099"/>
            <a:ext cx="9208573" cy="660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About the Episode* </a:t>
            </a:r>
          </a:p>
        </p:txBody>
      </p:sp>
      <p:sp>
        <p:nvSpPr>
          <p:cNvPr id="6" name="Slide Number Placeholder 5">
            <a:extLst>
              <a:ext uri="{FF2B5EF4-FFF2-40B4-BE49-F238E27FC236}">
                <a16:creationId xmlns:a16="http://schemas.microsoft.com/office/drawing/2014/main" id="{388B7874-9F00-FB5A-529E-D7B576763A06}"/>
              </a:ext>
            </a:extLst>
          </p:cNvPr>
          <p:cNvSpPr>
            <a:spLocks noGrp="1"/>
          </p:cNvSpPr>
          <p:nvPr>
            <p:ph type="sldNum" sz="quarter" idx="4294967295"/>
          </p:nvPr>
        </p:nvSpPr>
        <p:spPr>
          <a:xfrm>
            <a:off x="9066241" y="6136716"/>
            <a:ext cx="2743200" cy="365125"/>
          </a:xfrm>
          <a:prstGeom prst="rect">
            <a:avLst/>
          </a:prstGeom>
        </p:spPr>
        <p:txBody>
          <a:bodyPr/>
          <a:lstStyle/>
          <a:p>
            <a:pPr algn="r"/>
            <a:fld id="{0D5880FE-EB54-494A-9A0E-9E90B1F0DDED}" type="slidenum">
              <a:rPr lang="en-US" smtClean="0">
                <a:solidFill>
                  <a:schemeClr val="bg1"/>
                </a:solidFill>
              </a:rPr>
              <a:pPr algn="r"/>
              <a:t>2</a:t>
            </a:fld>
            <a:endParaRPr lang="en-US" dirty="0">
              <a:solidFill>
                <a:schemeClr val="bg1"/>
              </a:solidFill>
            </a:endParaRPr>
          </a:p>
        </p:txBody>
      </p:sp>
    </p:spTree>
    <p:extLst>
      <p:ext uri="{BB962C8B-B14F-4D97-AF65-F5344CB8AC3E}">
        <p14:creationId xmlns:p14="http://schemas.microsoft.com/office/powerpoint/2010/main" val="147845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Exclusions</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20</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4118372"/>
          </a:xfrm>
          <a:prstGeom prst="rect">
            <a:avLst/>
          </a:prstGeom>
          <a:noFill/>
        </p:spPr>
        <p:txBody>
          <a:bodyPr wrap="square">
            <a:spAutoFit/>
          </a:bodyPr>
          <a:lstStyle/>
          <a:p>
            <a:pPr marL="742950" marR="0" lvl="1" indent="-457200">
              <a:lnSpc>
                <a:spcPct val="107000"/>
              </a:lnSpc>
              <a:spcBef>
                <a:spcPts val="0"/>
              </a:spcBef>
              <a:spcAft>
                <a:spcPts val="1800"/>
              </a:spcAft>
              <a:buFont typeface="Arial" panose="020B0604020202020204" pitchFamily="34" charset="0"/>
              <a:buChar char="•"/>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Exclusions refer to situations or types of claims </a:t>
            </a:r>
            <a:r>
              <a:rPr lang="en-US" sz="22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not</a:t>
            </a: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covered by a policy</a:t>
            </a:r>
          </a:p>
          <a:p>
            <a:pPr marL="742950" marR="0" lvl="1" indent="-457200">
              <a:lnSpc>
                <a:spcPct val="107000"/>
              </a:lnSpc>
              <a:spcBef>
                <a:spcPts val="0"/>
              </a:spcBef>
              <a:spcAft>
                <a:spcPts val="1800"/>
              </a:spcAft>
              <a:buFont typeface="Arial" panose="020B0604020202020204" pitchFamily="34" charset="0"/>
              <a:buChar char="•"/>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Common exclusions </a:t>
            </a:r>
          </a:p>
          <a:p>
            <a:pPr marL="1428750" lvl="2" indent="-514350">
              <a:lnSpc>
                <a:spcPct val="107000"/>
              </a:lnSpc>
              <a:spcAft>
                <a:spcPts val="1800"/>
              </a:spcAft>
              <a:buFont typeface="Courier New" panose="02070309020205020404" pitchFamily="49" charset="0"/>
              <a:buChar char="o"/>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Intentional misconduct</a:t>
            </a:r>
          </a:p>
          <a:p>
            <a:pPr marL="1428750" lvl="2" indent="-514350">
              <a:lnSpc>
                <a:spcPct val="107000"/>
              </a:lnSpc>
              <a:spcAft>
                <a:spcPts val="1800"/>
              </a:spcAft>
              <a:buFont typeface="Courier New" panose="02070309020205020404" pitchFamily="49" charset="0"/>
              <a:buChar char="o"/>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Criminal activity</a:t>
            </a:r>
          </a:p>
          <a:p>
            <a:pPr marL="1428750" lvl="2" indent="-514350">
              <a:lnSpc>
                <a:spcPct val="107000"/>
              </a:lnSpc>
              <a:spcAft>
                <a:spcPts val="1800"/>
              </a:spcAft>
              <a:buFont typeface="Courier New" panose="02070309020205020404" pitchFamily="49" charset="0"/>
              <a:buChar char="o"/>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Claims brought by the company itself (the ‘insured vs. insured exclusion’)</a:t>
            </a:r>
          </a:p>
          <a:p>
            <a:pPr marL="742950" lvl="1" indent="-457200">
              <a:lnSpc>
                <a:spcPct val="107000"/>
              </a:lnSpc>
              <a:spcAft>
                <a:spcPts val="1800"/>
              </a:spcAft>
              <a:buFont typeface="Arial" panose="020B0604020202020204" pitchFamily="34" charset="0"/>
              <a:buChar char="•"/>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How to mitigate exclusions: </a:t>
            </a:r>
            <a:r>
              <a:rPr lang="en-US" sz="2200" b="1"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Carve-backs</a:t>
            </a: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(specific provisions that modify or eliminate an exclusion) </a:t>
            </a:r>
          </a:p>
        </p:txBody>
      </p:sp>
    </p:spTree>
    <p:extLst>
      <p:ext uri="{BB962C8B-B14F-4D97-AF65-F5344CB8AC3E}">
        <p14:creationId xmlns:p14="http://schemas.microsoft.com/office/powerpoint/2010/main" val="243638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Retention</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21</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3840539"/>
          </a:xfrm>
          <a:prstGeom prst="rect">
            <a:avLst/>
          </a:prstGeom>
          <a:noFill/>
        </p:spPr>
        <p:txBody>
          <a:bodyPr wrap="square">
            <a:spAutoFit/>
          </a:bodyPr>
          <a:lstStyle/>
          <a:p>
            <a:pPr marL="74295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Retention = like a deductible, but with some key differences</a:t>
            </a:r>
          </a:p>
          <a:p>
            <a:pPr marL="1257300" marR="0" lvl="2" indent="-342900">
              <a:lnSpc>
                <a:spcPct val="107000"/>
              </a:lnSpc>
              <a:spcBef>
                <a:spcPts val="0"/>
              </a:spcBef>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Retentions erode the limit of liability. For example, if the insured has a $10 million policy &amp; $1 million retention, the insured pays the first $1 million for defense/damages, but the insurer’s responsibility of a $10 million limit still remains</a:t>
            </a:r>
          </a:p>
          <a:p>
            <a:pPr marL="1257300" marR="0" lvl="2" indent="-342900">
              <a:lnSpc>
                <a:spcPct val="107000"/>
              </a:lnSpc>
              <a:spcBef>
                <a:spcPts val="0"/>
              </a:spcBef>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Starting with the example above but changing the $1 million deductible to a $1 million retention, the insured would end up paying $1 million, and the insurer would end up paying $9 million.</a:t>
            </a:r>
          </a:p>
        </p:txBody>
      </p:sp>
    </p:spTree>
    <p:extLst>
      <p:ext uri="{BB962C8B-B14F-4D97-AF65-F5344CB8AC3E}">
        <p14:creationId xmlns:p14="http://schemas.microsoft.com/office/powerpoint/2010/main" val="2907930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Side A vs. Side B vs. Side C coverage (</a:t>
            </a:r>
            <a:r>
              <a:rPr lang="en-US" sz="2800" b="1" i="1" dirty="0" err="1">
                <a:solidFill>
                  <a:schemeClr val="bg1"/>
                </a:solidFill>
                <a:effectLst/>
                <a:latin typeface="Helvetica" panose="020B0604020202020204" pitchFamily="34" charset="0"/>
                <a:ea typeface="Calibri" panose="020F0502020204030204" pitchFamily="34" charset="0"/>
                <a:cs typeface="Helvetica" panose="020B0604020202020204" pitchFamily="34" charset="0"/>
              </a:rPr>
              <a:t>con’t</a:t>
            </a: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t>
            </a:r>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22</a:t>
            </a:fld>
            <a:endParaRPr lang="en-US" dirty="0">
              <a:solidFill>
                <a:schemeClr val="bg1"/>
              </a:solidFill>
            </a:endParaRPr>
          </a:p>
        </p:txBody>
      </p:sp>
      <p:graphicFrame>
        <p:nvGraphicFramePr>
          <p:cNvPr id="16" name="Diagram 15">
            <a:extLst>
              <a:ext uri="{FF2B5EF4-FFF2-40B4-BE49-F238E27FC236}">
                <a16:creationId xmlns:a16="http://schemas.microsoft.com/office/drawing/2014/main" id="{9253B9A2-E971-AE75-EDDE-EA42CDEF1E77}"/>
              </a:ext>
            </a:extLst>
          </p:cNvPr>
          <p:cNvGraphicFramePr/>
          <p:nvPr/>
        </p:nvGraphicFramePr>
        <p:xfrm>
          <a:off x="3124200" y="1262380"/>
          <a:ext cx="5943600" cy="4333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685AF9B5-4D8F-EE6E-B99D-E98E053696B7}"/>
              </a:ext>
            </a:extLst>
          </p:cNvPr>
          <p:cNvSpPr txBox="1"/>
          <p:nvPr/>
        </p:nvSpPr>
        <p:spPr>
          <a:xfrm>
            <a:off x="4497572" y="5765104"/>
            <a:ext cx="6613451" cy="646331"/>
          </a:xfrm>
          <a:prstGeom prst="rect">
            <a:avLst/>
          </a:prstGeom>
          <a:noFill/>
        </p:spPr>
        <p:txBody>
          <a:bodyPr wrap="square" rtlCol="0">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*Thank you to Kevin LaCroix for permitting the use of this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487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tabLst>
                <a:tab pos="457200" algn="l"/>
              </a:tabLst>
            </a:pPr>
            <a:r>
              <a:rPr lang="en-US" sz="5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Single D&amp;O policies vs. ‘insurance towers’</a:t>
            </a:r>
            <a:endParaRPr lang="en-US" sz="59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23</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1875129"/>
          </a:xfrm>
          <a:prstGeom prst="rect">
            <a:avLst/>
          </a:prstGeom>
          <a:noFill/>
        </p:spPr>
        <p:txBody>
          <a:bodyPr wrap="square">
            <a:spAutoFit/>
          </a:bodyPr>
          <a:lstStyle/>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While a company may purchase a single D&amp;O policy, many larger companies purchase a D&amp;O program, called an ‘insurance tower’</a:t>
            </a:r>
          </a:p>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These are multiple policies with stacked limits</a:t>
            </a:r>
          </a:p>
        </p:txBody>
      </p:sp>
    </p:spTree>
    <p:extLst>
      <p:ext uri="{BB962C8B-B14F-4D97-AF65-F5344CB8AC3E}">
        <p14:creationId xmlns:p14="http://schemas.microsoft.com/office/powerpoint/2010/main" val="25349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tabLst>
                <a:tab pos="457200" algn="l"/>
              </a:tabLst>
            </a:pPr>
            <a:r>
              <a:rPr lang="en-US" sz="45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Independent directors’ liability insurance </a:t>
            </a:r>
            <a:endParaRPr lang="en-US" sz="4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24</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2655022"/>
          </a:xfrm>
          <a:prstGeom prst="rect">
            <a:avLst/>
          </a:prstGeom>
          <a:noFill/>
        </p:spPr>
        <p:txBody>
          <a:bodyPr wrap="square">
            <a:spAutoFit/>
          </a:bodyPr>
          <a:lstStyle/>
          <a:p>
            <a:pPr marL="74295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IDL is a stand-alone liability insurance coverage affording coverage solely to independent directors</a:t>
            </a:r>
          </a:p>
          <a:p>
            <a:pPr marL="74295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Essentially, a Side A insurance policy that excludes any claims brought against </a:t>
            </a:r>
            <a:r>
              <a:rPr lang="en-US" sz="2400" dirty="0" err="1">
                <a:solidFill>
                  <a:schemeClr val="bg1"/>
                </a:solidFill>
                <a:effectLst/>
                <a:latin typeface="Helvetica" panose="020B0604020202020204" pitchFamily="34" charset="0"/>
                <a:ea typeface="Calibri" panose="020F0502020204030204" pitchFamily="34" charset="0"/>
                <a:cs typeface="Helvetica" panose="020B0604020202020204" pitchFamily="34" charset="0"/>
              </a:rPr>
              <a:t>Os</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or company </a:t>
            </a:r>
          </a:p>
          <a:p>
            <a:pPr marL="74295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Protects against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erosion</a:t>
            </a:r>
            <a:endPar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31405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tabLst>
                <a:tab pos="457200" algn="l"/>
              </a:tabLs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Eroding limits</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25</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4148315"/>
          </a:xfrm>
          <a:prstGeom prst="rect">
            <a:avLst/>
          </a:prstGeom>
          <a:noFill/>
        </p:spPr>
        <p:txBody>
          <a:bodyPr wrap="square">
            <a:spAutoFit/>
          </a:bodyPr>
          <a:lstStyle/>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General liability insurance policies commonly provide defense costs + listed policy limits</a:t>
            </a:r>
          </a:p>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 contrast, most D&amp;O policy limits generally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include defense costs within the policy limits</a:t>
            </a:r>
            <a:endPar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This means that defense costs erode the overall policy limit. </a:t>
            </a:r>
          </a:p>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Limit of liability is also shared by all insured persons and the entity</a:t>
            </a:r>
          </a:p>
          <a:p>
            <a:pPr marL="742950" marR="0" lvl="1" indent="-457200">
              <a:lnSpc>
                <a:spcPct val="107000"/>
              </a:lnSpc>
              <a:spcBef>
                <a:spcPts val="0"/>
              </a:spcBef>
              <a:spcAft>
                <a:spcPts val="18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Defense expense erosion and shared limits are “limits adequacy” and “limits selection” issues</a:t>
            </a:r>
          </a:p>
        </p:txBody>
      </p:sp>
    </p:spTree>
    <p:extLst>
      <p:ext uri="{BB962C8B-B14F-4D97-AF65-F5344CB8AC3E}">
        <p14:creationId xmlns:p14="http://schemas.microsoft.com/office/powerpoint/2010/main" val="285707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tabLst>
                <a:tab pos="457200" algn="l"/>
              </a:tabLs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Duty to Defend </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26</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4018985"/>
          </a:xfrm>
          <a:prstGeom prst="rect">
            <a:avLst/>
          </a:prstGeom>
          <a:noFill/>
        </p:spPr>
        <p:txBody>
          <a:bodyPr wrap="square">
            <a:spAutoFit/>
          </a:bodyPr>
          <a:lstStyle/>
          <a:p>
            <a:pPr marL="742950" marR="0" lvl="1" indent="-457200">
              <a:lnSpc>
                <a:spcPct val="107000"/>
              </a:lnSpc>
              <a:spcBef>
                <a:spcPts val="0"/>
              </a:spcBef>
              <a:spcAft>
                <a:spcPts val="1800"/>
              </a:spcAft>
              <a:buFont typeface="Arial" panose="020B0604020202020204" pitchFamily="34" charset="0"/>
              <a:buChar char="•"/>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‘duty to defend’ refers to the obligation of an insurer to provide legal representation for a D or O who is sued in their capacity as such</a:t>
            </a:r>
          </a:p>
          <a:p>
            <a:pPr marL="742950" marR="0" lvl="1" indent="-457200">
              <a:lnSpc>
                <a:spcPct val="107000"/>
              </a:lnSpc>
              <a:spcBef>
                <a:spcPts val="0"/>
              </a:spcBef>
              <a:spcAft>
                <a:spcPts val="1800"/>
              </a:spcAft>
              <a:buFont typeface="Arial" panose="020B0604020202020204" pitchFamily="34" charset="0"/>
              <a:buChar char="•"/>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Not to be confused with indemnification: </a:t>
            </a:r>
          </a:p>
          <a:p>
            <a:pPr marL="1257300" marR="0" lvl="2" indent="-342900">
              <a:lnSpc>
                <a:spcPct val="107000"/>
              </a:lnSpc>
              <a:spcBef>
                <a:spcPts val="0"/>
              </a:spcBef>
              <a:spcAft>
                <a:spcPts val="1800"/>
              </a:spcAft>
              <a:buFont typeface="Courier New" panose="02070309020205020404" pitchFamily="49" charset="0"/>
              <a:buChar char="o"/>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While both </a:t>
            </a:r>
            <a:r>
              <a:rPr lang="en-US" sz="22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duty to defend</a:t>
            </a: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and </a:t>
            </a:r>
            <a:r>
              <a:rPr lang="en-US" sz="22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a:t>
            </a: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provide legal representation for D&amp;Os, the duty to defend is a contractual obligation of the insurer, while indemnification is a legal obligation of the company </a:t>
            </a:r>
          </a:p>
          <a:p>
            <a:pPr marL="742950" marR="0" lvl="1" indent="-457200">
              <a:lnSpc>
                <a:spcPct val="107000"/>
              </a:lnSpc>
              <a:spcBef>
                <a:spcPts val="0"/>
              </a:spcBef>
              <a:spcAft>
                <a:spcPts val="1800"/>
              </a:spcAft>
              <a:buFont typeface="Arial" panose="020B0604020202020204" pitchFamily="34" charset="0"/>
              <a:buChar char="•"/>
            </a:pP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Pros &amp; cons: a duty to defend can provide D&amp;O with immediate legal representation but can create </a:t>
            </a:r>
            <a:r>
              <a:rPr lang="en-US" sz="22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conflicts of interest</a:t>
            </a:r>
            <a:r>
              <a:rPr lang="en-US" sz="2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between the insured D or O and the insurer </a:t>
            </a:r>
          </a:p>
        </p:txBody>
      </p:sp>
    </p:spTree>
    <p:extLst>
      <p:ext uri="{BB962C8B-B14F-4D97-AF65-F5344CB8AC3E}">
        <p14:creationId xmlns:p14="http://schemas.microsoft.com/office/powerpoint/2010/main" val="22769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tabLst>
                <a:tab pos="457200" algn="l"/>
              </a:tabLs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Other practical steps to protect oneself</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27</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457931"/>
            <a:ext cx="10385864" cy="1749710"/>
          </a:xfrm>
          <a:prstGeom prst="rect">
            <a:avLst/>
          </a:prstGeom>
          <a:noFill/>
        </p:spPr>
        <p:txBody>
          <a:bodyPr wrap="square">
            <a:spAutoFit/>
          </a:bodyPr>
          <a:lstStyle/>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It appears that one insurance brokerage offers a ‘wealth insurance policy’</a:t>
            </a:r>
          </a:p>
          <a:p>
            <a:pPr marL="742950" marR="0" lvl="1" indent="-457200">
              <a:lnSpc>
                <a:spcPct val="107000"/>
              </a:lnSpc>
              <a:spcBef>
                <a:spcPts val="0"/>
              </a:spcBef>
              <a:spcAft>
                <a:spcPts val="24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Personal asset protection planning is always a good idea</a:t>
            </a:r>
          </a:p>
        </p:txBody>
      </p:sp>
    </p:spTree>
    <p:extLst>
      <p:ext uri="{BB962C8B-B14F-4D97-AF65-F5344CB8AC3E}">
        <p14:creationId xmlns:p14="http://schemas.microsoft.com/office/powerpoint/2010/main" val="186827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Episodes in this Series">
            <a:extLst>
              <a:ext uri="{FF2B5EF4-FFF2-40B4-BE49-F238E27FC236}">
                <a16:creationId xmlns:a16="http://schemas.microsoft.com/office/drawing/2014/main" id="{53B985D5-829F-52BE-777C-F48638D053D9}"/>
              </a:ext>
            </a:extLst>
          </p:cNvPr>
          <p:cNvSpPr txBox="1">
            <a:spLocks/>
          </p:cNvSpPr>
          <p:nvPr/>
        </p:nvSpPr>
        <p:spPr>
          <a:xfrm>
            <a:off x="856737" y="2768153"/>
            <a:ext cx="8030401" cy="660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Georgia" panose="02040502050405020303" pitchFamily="18" charset="0"/>
              </a:rPr>
              <a:t>About the Faculty</a:t>
            </a:r>
            <a:endParaRPr lang="en-US" dirty="0">
              <a:solidFill>
                <a:schemeClr val="bg1"/>
              </a:solidFill>
              <a:latin typeface="Georgia" panose="02040502050405020303" pitchFamily="18" charset="0"/>
            </a:endParaRPr>
          </a:p>
        </p:txBody>
      </p:sp>
      <p:sp>
        <p:nvSpPr>
          <p:cNvPr id="4" name="Slide Number Placeholder 5">
            <a:extLst>
              <a:ext uri="{FF2B5EF4-FFF2-40B4-BE49-F238E27FC236}">
                <a16:creationId xmlns:a16="http://schemas.microsoft.com/office/drawing/2014/main" id="{BB5E2BEA-AA46-EFD7-C38F-8FC703EB6B70}"/>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28</a:t>
            </a:fld>
            <a:endParaRPr lang="en-US" dirty="0">
              <a:solidFill>
                <a:schemeClr val="bg1"/>
              </a:solidFill>
            </a:endParaRPr>
          </a:p>
        </p:txBody>
      </p:sp>
    </p:spTree>
    <p:extLst>
      <p:ext uri="{BB962C8B-B14F-4D97-AF65-F5344CB8AC3E}">
        <p14:creationId xmlns:p14="http://schemas.microsoft.com/office/powerpoint/2010/main" val="398832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2" name="Picture 1" descr="A person sitting at a table&#10;&#10;Description automatically generated with low confidence">
            <a:extLst>
              <a:ext uri="{FF2B5EF4-FFF2-40B4-BE49-F238E27FC236}">
                <a16:creationId xmlns:a16="http://schemas.microsoft.com/office/drawing/2014/main" id="{A0F76F21-A382-3A68-83DE-AC13A5C16DC6}"/>
              </a:ext>
            </a:extLst>
          </p:cNvPr>
          <p:cNvPicPr>
            <a:picLocks noChangeAspect="1"/>
          </p:cNvPicPr>
          <p:nvPr/>
        </p:nvPicPr>
        <p:blipFill rotWithShape="1">
          <a:blip r:embed="rId3"/>
          <a:srcRect l="17160" r="39660"/>
          <a:stretch/>
        </p:blipFill>
        <p:spPr>
          <a:xfrm>
            <a:off x="325353" y="755009"/>
            <a:ext cx="2677154" cy="3816991"/>
          </a:xfrm>
          <a:prstGeom prst="rect">
            <a:avLst/>
          </a:prstGeom>
        </p:spPr>
      </p:pic>
      <p:sp>
        <p:nvSpPr>
          <p:cNvPr id="4" name="Title 1">
            <a:extLst>
              <a:ext uri="{FF2B5EF4-FFF2-40B4-BE49-F238E27FC236}">
                <a16:creationId xmlns:a16="http://schemas.microsoft.com/office/drawing/2014/main" id="{BB05A3C1-0D4F-4AB3-AE48-94E57B0FE0D3}"/>
              </a:ext>
            </a:extLst>
          </p:cNvPr>
          <p:cNvSpPr txBox="1">
            <a:spLocks/>
          </p:cNvSpPr>
          <p:nvPr/>
        </p:nvSpPr>
        <p:spPr>
          <a:xfrm>
            <a:off x="4348480" y="101292"/>
            <a:ext cx="4447493" cy="186091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2900" dirty="0">
                <a:solidFill>
                  <a:schemeClr val="bg1"/>
                </a:solidFill>
                <a:latin typeface="Helvetica" panose="020B0604020202020204" pitchFamily="34" charset="0"/>
                <a:cs typeface="Helvetica" panose="020B0604020202020204" pitchFamily="34" charset="0"/>
                <a:hlinkClick r:id="rId4"/>
              </a:rPr>
              <a:t>Jonathan Friedland </a:t>
            </a:r>
            <a:br>
              <a:rPr lang="en-US" sz="3200" dirty="0">
                <a:solidFill>
                  <a:schemeClr val="bg1"/>
                </a:solidFill>
                <a:latin typeface="Helvetica" panose="020B0604020202020204" pitchFamily="34" charset="0"/>
                <a:cs typeface="Helvetica" panose="020B0604020202020204" pitchFamily="34" charset="0"/>
              </a:rPr>
            </a:br>
            <a:r>
              <a:rPr lang="en-US" sz="1600" dirty="0">
                <a:solidFill>
                  <a:schemeClr val="bg1"/>
                </a:solidFill>
                <a:latin typeface="Helvetica" panose="020B0604020202020204" pitchFamily="34" charset="0"/>
                <a:cs typeface="Helvetica" panose="020B0604020202020204" pitchFamily="34" charset="0"/>
              </a:rPr>
              <a:t>Principal, Much Shelist, P.C.</a:t>
            </a:r>
            <a:br>
              <a:rPr lang="en-US" sz="1600" dirty="0">
                <a:solidFill>
                  <a:schemeClr val="bg1"/>
                </a:solidFill>
                <a:latin typeface="Helvetica" panose="020B0604020202020204" pitchFamily="34" charset="0"/>
                <a:cs typeface="Helvetica" panose="020B0604020202020204" pitchFamily="34" charset="0"/>
              </a:rPr>
            </a:br>
            <a:r>
              <a:rPr lang="en-US" sz="1600" dirty="0">
                <a:solidFill>
                  <a:schemeClr val="bg1"/>
                </a:solidFill>
                <a:latin typeface="Helvetica" panose="020B0604020202020204" pitchFamily="34" charset="0"/>
                <a:cs typeface="Helvetica" panose="020B0604020202020204" pitchFamily="34" charset="0"/>
              </a:rPr>
              <a:t>Direct: +1 224.436.5142  </a:t>
            </a:r>
            <a:r>
              <a:rPr lang="en-US" sz="1600" dirty="0">
                <a:solidFill>
                  <a:srgbClr val="FF0000"/>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jfriedland@muchlaw.com</a:t>
            </a:r>
            <a:r>
              <a:rPr lang="en-US" sz="1600" dirty="0">
                <a:solidFill>
                  <a:srgbClr val="FF0000"/>
                </a:solidFill>
                <a:latin typeface="Helvetica" panose="020B0604020202020204" pitchFamily="34" charset="0"/>
                <a:cs typeface="Helvetica" panose="020B0604020202020204" pitchFamily="34" charset="0"/>
              </a:rPr>
              <a:t> </a:t>
            </a:r>
          </a:p>
          <a:p>
            <a:pPr defTabSz="457200"/>
            <a:r>
              <a:rPr lang="en-US" sz="1600" dirty="0">
                <a:solidFill>
                  <a:srgbClr val="FF000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https://www.linkedin.com/in/jonathanfriedland/</a:t>
            </a:r>
            <a:r>
              <a:rPr lang="en-US" sz="1600" dirty="0">
                <a:solidFill>
                  <a:srgbClr val="FF0000"/>
                </a:solidFill>
                <a:latin typeface="Helvetica" panose="020B0604020202020204" pitchFamily="34" charset="0"/>
                <a:cs typeface="Helvetica" panose="020B0604020202020204" pitchFamily="34" charset="0"/>
              </a:rPr>
              <a:t> </a:t>
            </a:r>
          </a:p>
          <a:p>
            <a:pPr defTabSz="457200"/>
            <a:br>
              <a:rPr lang="en-US" sz="1600" dirty="0">
                <a:solidFill>
                  <a:schemeClr val="bg1"/>
                </a:solidFill>
                <a:latin typeface="Helvetica" panose="020B0604020202020204" pitchFamily="34" charset="0"/>
                <a:cs typeface="Helvetica" panose="020B0604020202020204" pitchFamily="34" charset="0"/>
              </a:rPr>
            </a:br>
            <a:endParaRPr lang="en-US" sz="1600" dirty="0">
              <a:solidFill>
                <a:schemeClr val="bg1"/>
              </a:solidFill>
              <a:latin typeface="Helvetica" panose="020B0604020202020204" pitchFamily="34" charset="0"/>
              <a:cs typeface="Helvetica" panose="020B0604020202020204" pitchFamily="34" charset="0"/>
            </a:endParaRPr>
          </a:p>
        </p:txBody>
      </p:sp>
      <p:sp>
        <p:nvSpPr>
          <p:cNvPr id="5" name="Text Placeholder 2">
            <a:extLst>
              <a:ext uri="{FF2B5EF4-FFF2-40B4-BE49-F238E27FC236}">
                <a16:creationId xmlns:a16="http://schemas.microsoft.com/office/drawing/2014/main" id="{E5F25618-AFA3-5829-0C23-2E5A38FE61A4}"/>
              </a:ext>
            </a:extLst>
          </p:cNvPr>
          <p:cNvSpPr txBox="1">
            <a:spLocks/>
          </p:cNvSpPr>
          <p:nvPr/>
        </p:nvSpPr>
        <p:spPr>
          <a:xfrm>
            <a:off x="3050275" y="1503680"/>
            <a:ext cx="9141705" cy="4876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300" b="1" dirty="0">
                <a:solidFill>
                  <a:schemeClr val="bg1"/>
                </a:solidFill>
                <a:latin typeface="Helvetica" panose="020B0604020202020204" pitchFamily="34" charset="0"/>
                <a:ea typeface="Calibri" panose="020F0502020204030204" pitchFamily="34" charset="0"/>
                <a:cs typeface="Helvetica" panose="020B0604020202020204" pitchFamily="34" charset="0"/>
              </a:rPr>
              <a:t>Summary</a:t>
            </a: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Corporate structuring and restructuring attorney with nearly 30 years of experience in advising companies, boards of directors, owners, and other stakeholders in various contexts, including distressed, bankruptcy, and special situations.  </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Represented and advised in 150+ transactions and litigation across a wide spectrum of industries.</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Serial entrepreneur who understands business from the businessperson’s perspective.</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Consistently ranks as a top business law attorney in various surveys, holding highest possible ratings from Martindale-Hubbell (AV® Preeminent™), AVVO (10/10), and </a:t>
            </a:r>
            <a:r>
              <a:rPr lang="en-US" sz="1300" dirty="0" err="1">
                <a:solidFill>
                  <a:schemeClr val="bg1"/>
                </a:solidFill>
                <a:latin typeface="Helvetica" panose="020B0604020202020204" pitchFamily="34" charset="0"/>
                <a:ea typeface="Calibri" panose="020F0502020204030204" pitchFamily="34" charset="0"/>
                <a:cs typeface="Helvetica" panose="020B0604020202020204" pitchFamily="34" charset="0"/>
              </a:rPr>
              <a:t>Justia</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 (10/10). Has repeatedly been recognized as a “Super Lawyer” in multiple practice areas, including Business/Corporate Law and Bankruptcy &amp; Creditor/Debtor Rights and named a “Leading Lawyer” by Leading Lawyers Magazine several times.</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Admitted to the bars (each by exam) in New York, Illinois, Arizona, and New Jersey.</a:t>
            </a:r>
          </a:p>
          <a:p>
            <a:pPr marL="0" indent="0">
              <a:lnSpc>
                <a:spcPct val="115000"/>
              </a:lnSpc>
              <a:spcBef>
                <a:spcPts val="0"/>
              </a:spcBef>
              <a:buNone/>
            </a:pPr>
            <a:b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br>
            <a:r>
              <a:rPr lang="en-US" sz="1300" b="1" dirty="0">
                <a:solidFill>
                  <a:schemeClr val="bg1"/>
                </a:solidFill>
                <a:latin typeface="Helvetica" panose="020B0604020202020204" pitchFamily="34" charset="0"/>
                <a:ea typeface="Calibri" panose="020F0502020204030204" pitchFamily="34" charset="0"/>
                <a:cs typeface="Helvetica" panose="020B0604020202020204" pitchFamily="34" charset="0"/>
              </a:rPr>
              <a:t>Thought Leadership Examples</a:t>
            </a: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Principal Author and Editor-In-Chief, </a:t>
            </a:r>
            <a:r>
              <a:rPr lang="en-US" sz="1300" i="1" u="sng"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Commercial Bankruptcy Litigation</a:t>
            </a:r>
            <a:r>
              <a:rPr lang="en-US" sz="1300"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(Thomson Reuters),</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Principal Author and Editor-In-Chief, </a:t>
            </a:r>
            <a:r>
              <a:rPr lang="en-US" sz="1300" i="1" u="sng"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Strategic Alternatives for and Against Distressed Businesses</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 (Thomson Reuters)</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Author of 100+ articles and speaker at 100+ events. Examples </a:t>
            </a:r>
            <a:r>
              <a:rPr lang="en-US" sz="1300" u="sng"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here</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a:t>
            </a:r>
          </a:p>
          <a:p>
            <a:pPr>
              <a:lnSpc>
                <a:spcPct val="115000"/>
              </a:lnSpc>
              <a:spcBef>
                <a:spcPts val="0"/>
              </a:spcBef>
            </a:pPr>
            <a:r>
              <a:rPr lang="en-US" sz="1300" b="1"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0" indent="0">
              <a:lnSpc>
                <a:spcPct val="115000"/>
              </a:lnSpc>
              <a:spcBef>
                <a:spcPts val="0"/>
              </a:spcBef>
              <a:buNone/>
            </a:pPr>
            <a:r>
              <a:rPr lang="en-US" sz="1300" b="1" dirty="0">
                <a:solidFill>
                  <a:schemeClr val="bg1"/>
                </a:solidFill>
                <a:latin typeface="Helvetica" panose="020B0604020202020204" pitchFamily="34" charset="0"/>
                <a:ea typeface="Calibri" panose="020F0502020204030204" pitchFamily="34" charset="0"/>
                <a:cs typeface="Helvetica" panose="020B0604020202020204" pitchFamily="34" charset="0"/>
              </a:rPr>
              <a:t>Academics</a:t>
            </a: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Clayton Center for Entrepreneurial Law Visiting Professor at the University of Tennessee College of Law.</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Adjunct Professor of Strategic Management, University of Chicago Graduate School of Business</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JD from the University of Pennsylvania.</a:t>
            </a:r>
          </a:p>
          <a:p>
            <a:pPr marL="342900" indent="-342900">
              <a:lnSpc>
                <a:spcPct val="115000"/>
              </a:lnSpc>
              <a:spcBef>
                <a:spcPts val="0"/>
              </a:spcBef>
              <a:buFont typeface="Wingdings" panose="05000000000000000000" pitchFamily="2" charset="2"/>
              <a:buChar char=""/>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B.S. in Business Administration (magna cum laude in three years) from Albany State University.</a:t>
            </a:r>
            <a:endParaRPr lang="en-US" sz="1300" dirty="0">
              <a:solidFill>
                <a:schemeClr val="bg1"/>
              </a:solidFill>
              <a:latin typeface="Helvetica" panose="020B0604020202020204" pitchFamily="34" charset="0"/>
              <a:cs typeface="Helvetica" panose="020B0604020202020204" pitchFamily="34" charset="0"/>
            </a:endParaRPr>
          </a:p>
        </p:txBody>
      </p:sp>
      <p:sp>
        <p:nvSpPr>
          <p:cNvPr id="8" name="Slide Number Placeholder 5">
            <a:extLst>
              <a:ext uri="{FF2B5EF4-FFF2-40B4-BE49-F238E27FC236}">
                <a16:creationId xmlns:a16="http://schemas.microsoft.com/office/drawing/2014/main" id="{DF339645-C150-B9ED-234D-A0DF679D4C2C}"/>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29</a:t>
            </a:fld>
            <a:endParaRPr lang="en-US" dirty="0">
              <a:solidFill>
                <a:schemeClr val="bg1"/>
              </a:solidFill>
            </a:endParaRPr>
          </a:p>
        </p:txBody>
      </p:sp>
    </p:spTree>
    <p:extLst>
      <p:ext uri="{BB962C8B-B14F-4D97-AF65-F5344CB8AC3E}">
        <p14:creationId xmlns:p14="http://schemas.microsoft.com/office/powerpoint/2010/main" val="425445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4169A8EB-253B-8D25-1A61-B09C33D0FEA0}"/>
              </a:ext>
            </a:extLst>
          </p:cNvPr>
          <p:cNvSpPr txBox="1">
            <a:spLocks/>
          </p:cNvSpPr>
          <p:nvPr/>
        </p:nvSpPr>
        <p:spPr>
          <a:xfrm>
            <a:off x="386861" y="160615"/>
            <a:ext cx="9481359" cy="6608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dirty="0">
                <a:solidFill>
                  <a:schemeClr val="bg1"/>
                </a:solidFill>
                <a:latin typeface="Georgia" panose="02040502050405020303" pitchFamily="18" charset="0"/>
              </a:rPr>
              <a:t>Bare Bone Board Basics – for the Private Company</a:t>
            </a:r>
          </a:p>
        </p:txBody>
      </p:sp>
      <p:sp>
        <p:nvSpPr>
          <p:cNvPr id="5" name="Text Placeholder 2">
            <a:extLst>
              <a:ext uri="{FF2B5EF4-FFF2-40B4-BE49-F238E27FC236}">
                <a16:creationId xmlns:a16="http://schemas.microsoft.com/office/drawing/2014/main" id="{319B7128-BA79-9C69-EC23-69F609B53D9E}"/>
              </a:ext>
            </a:extLst>
          </p:cNvPr>
          <p:cNvSpPr txBox="1">
            <a:spLocks/>
          </p:cNvSpPr>
          <p:nvPr/>
        </p:nvSpPr>
        <p:spPr>
          <a:xfrm>
            <a:off x="386861" y="992912"/>
            <a:ext cx="9911763" cy="51067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Series Overview &amp; Preview – Welcome to the (Boardroom) Jungle</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Public v. Private &amp; Fiduciary v. Advisory: Different Boards for Different Situations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Where the Board’s Duties Stop &amp; the C-Suite’s Duties Begin: An Overview of a Board’s Functions &amp; Fiduciary Duties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How to Conduct an Effective Board Meeting</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Committees of a Board &amp; Work Between Board Meetings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9">
                  <a:extLst>
                    <a:ext uri="{A12FA001-AC4F-418D-AE19-62706E023703}">
                      <ahyp:hlinkClr xmlns:ahyp="http://schemas.microsoft.com/office/drawing/2018/hyperlinkcolor" val="tx"/>
                    </a:ext>
                  </a:extLst>
                </a:hlinkClick>
              </a:rPr>
              <a:t>Recruiting &amp; Remunerating Directors &amp; What Directors Should Do Before Saying “Yes”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0">
                  <a:extLst>
                    <a:ext uri="{A12FA001-AC4F-418D-AE19-62706E023703}">
                      <ahyp:hlinkClr xmlns:ahyp="http://schemas.microsoft.com/office/drawing/2018/hyperlinkcolor" val="tx"/>
                    </a:ext>
                  </a:extLst>
                </a:hlinkClick>
              </a:rPr>
              <a:t>Special Issues Require Special Attention: Retaining Experts &amp; Conducting Investigations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1">
                  <a:extLst>
                    <a:ext uri="{A12FA001-AC4F-418D-AE19-62706E023703}">
                      <ahyp:hlinkClr xmlns:ahyp="http://schemas.microsoft.com/office/drawing/2018/hyperlinkcolor" val="tx"/>
                    </a:ext>
                  </a:extLst>
                </a:hlinkClick>
              </a:rPr>
              <a:t>Soft Skills Workshop: Leadership, Communication &amp; Trust </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2">
                  <a:extLst>
                    <a:ext uri="{A12FA001-AC4F-418D-AE19-62706E023703}">
                      <ahyp:hlinkClr xmlns:ahyp="http://schemas.microsoft.com/office/drawing/2018/hyperlinkcolor" val="tx"/>
                    </a:ext>
                  </a:extLst>
                </a:hlinkClick>
              </a:rPr>
              <a:t>Enterprise Risk Management</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3">
                  <a:extLst>
                    <a:ext uri="{A12FA001-AC4F-418D-AE19-62706E023703}">
                      <ahyp:hlinkClr xmlns:ahyp="http://schemas.microsoft.com/office/drawing/2018/hyperlinkcolor" val="tx"/>
                    </a:ext>
                  </a:extLst>
                </a:hlinkClick>
              </a:rPr>
              <a:t>Going into Executive Session </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4">
                  <a:extLst>
                    <a:ext uri="{A12FA001-AC4F-418D-AE19-62706E023703}">
                      <ahyp:hlinkClr xmlns:ahyp="http://schemas.microsoft.com/office/drawing/2018/hyperlinkcolor" val="tx"/>
                    </a:ext>
                  </a:extLst>
                </a:hlinkClick>
              </a:rPr>
              <a:t>The Workings of the Audit Committee</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5">
                  <a:extLst>
                    <a:ext uri="{A12FA001-AC4F-418D-AE19-62706E023703}">
                      <ahyp:hlinkClr xmlns:ahyp="http://schemas.microsoft.com/office/drawing/2018/hyperlinkcolor" val="tx"/>
                    </a:ext>
                  </a:extLst>
                </a:hlinkClick>
              </a:rPr>
              <a:t>The Workings of the Compensation Committee</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6">
                  <a:extLst>
                    <a:ext uri="{A12FA001-AC4F-418D-AE19-62706E023703}">
                      <ahyp:hlinkClr xmlns:ahyp="http://schemas.microsoft.com/office/drawing/2018/hyperlinkcolor" val="tx"/>
                    </a:ext>
                  </a:extLst>
                </a:hlinkClick>
              </a:rPr>
              <a:t>Advising Companies that Are or May Be Insolvent</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7">
                  <a:extLst>
                    <a:ext uri="{A12FA001-AC4F-418D-AE19-62706E023703}">
                      <ahyp:hlinkClr xmlns:ahyp="http://schemas.microsoft.com/office/drawing/2018/hyperlinkcolor" val="tx"/>
                    </a:ext>
                  </a:extLst>
                </a:hlinkClick>
              </a:rPr>
              <a:t>Boards in Bankruptcy February 22</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8">
                  <a:extLst>
                    <a:ext uri="{A12FA001-AC4F-418D-AE19-62706E023703}">
                      <ahyp:hlinkClr xmlns:ahyp="http://schemas.microsoft.com/office/drawing/2018/hyperlinkcolor" val="tx"/>
                    </a:ext>
                  </a:extLst>
                </a:hlinkClick>
              </a:rPr>
              <a:t>Comparing the LLC Manager &amp; the Corporate Director- March 22, 2023</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rPr>
              <a:t>Protecting the Director- The Basics of Indemnification and D&amp;O Insurance- May 10, 2023</a:t>
            </a:r>
          </a:p>
        </p:txBody>
      </p:sp>
      <p:sp>
        <p:nvSpPr>
          <p:cNvPr id="2" name="Slide Number Placeholder 5">
            <a:extLst>
              <a:ext uri="{FF2B5EF4-FFF2-40B4-BE49-F238E27FC236}">
                <a16:creationId xmlns:a16="http://schemas.microsoft.com/office/drawing/2014/main" id="{D0432227-6DA6-BCBC-3F9F-B88E2020F571}"/>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a:t>
            </a:fld>
            <a:endParaRPr lang="en-US" dirty="0">
              <a:solidFill>
                <a:schemeClr val="bg1"/>
              </a:solidFill>
            </a:endParaRPr>
          </a:p>
        </p:txBody>
      </p:sp>
    </p:spTree>
    <p:extLst>
      <p:ext uri="{BB962C8B-B14F-4D97-AF65-F5344CB8AC3E}">
        <p14:creationId xmlns:p14="http://schemas.microsoft.com/office/powerpoint/2010/main" val="53793147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572980" cy="6856718"/>
          </a:xfrm>
          <a:prstGeom prst="rect">
            <a:avLst/>
          </a:prstGeom>
        </p:spPr>
      </p:pic>
      <p:sp>
        <p:nvSpPr>
          <p:cNvPr id="2" name="Title 1">
            <a:extLst>
              <a:ext uri="{FF2B5EF4-FFF2-40B4-BE49-F238E27FC236}">
                <a16:creationId xmlns:a16="http://schemas.microsoft.com/office/drawing/2014/main" id="{5640A764-CD42-67BD-F816-56F01ADBEBCB}"/>
              </a:ext>
            </a:extLst>
          </p:cNvPr>
          <p:cNvSpPr txBox="1">
            <a:spLocks/>
          </p:cNvSpPr>
          <p:nvPr/>
        </p:nvSpPr>
        <p:spPr>
          <a:xfrm>
            <a:off x="4947704" y="304270"/>
            <a:ext cx="8030401" cy="9079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09926477-F701-2848-C217-67E18C48F040}"/>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30</a:t>
            </a:fld>
            <a:endParaRPr lang="en-US" dirty="0">
              <a:solidFill>
                <a:schemeClr val="bg1"/>
              </a:solidFill>
            </a:endParaRPr>
          </a:p>
        </p:txBody>
      </p:sp>
      <p:sp>
        <p:nvSpPr>
          <p:cNvPr id="8" name="TextBox 7">
            <a:extLst>
              <a:ext uri="{FF2B5EF4-FFF2-40B4-BE49-F238E27FC236}">
                <a16:creationId xmlns:a16="http://schemas.microsoft.com/office/drawing/2014/main" id="{1B73B935-115F-BFA6-8255-037ACF095924}"/>
              </a:ext>
            </a:extLst>
          </p:cNvPr>
          <p:cNvSpPr txBox="1"/>
          <p:nvPr/>
        </p:nvSpPr>
        <p:spPr>
          <a:xfrm>
            <a:off x="804332" y="465860"/>
            <a:ext cx="11510433" cy="584775"/>
          </a:xfrm>
          <a:prstGeom prst="rect">
            <a:avLst/>
          </a:prstGeom>
          <a:noFill/>
        </p:spPr>
        <p:txBody>
          <a:bodyPr wrap="square">
            <a:spAutoFit/>
          </a:bodyPr>
          <a:lstStyle/>
          <a:p>
            <a:pPr>
              <a:defRPr sz="2400" b="1"/>
            </a:pPr>
            <a:r>
              <a:rPr lang="en-US" sz="3200" dirty="0">
                <a:solidFill>
                  <a:schemeClr val="bg1"/>
                </a:solidFill>
                <a:latin typeface="Helvetica" panose="020B0604020202020204" pitchFamily="34" charset="0"/>
                <a:cs typeface="Helvetica" panose="020B0604020202020204" pitchFamily="34" charset="0"/>
              </a:rPr>
              <a:t>Allan Grafman</a:t>
            </a:r>
            <a:endParaRPr lang="en-US" sz="2800" b="0" dirty="0">
              <a:solidFill>
                <a:schemeClr val="bg1"/>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19CBDEBF-C5F3-E66C-944B-0DC160FD04B8}"/>
              </a:ext>
            </a:extLst>
          </p:cNvPr>
          <p:cNvSpPr txBox="1"/>
          <p:nvPr/>
        </p:nvSpPr>
        <p:spPr>
          <a:xfrm>
            <a:off x="964453" y="1297671"/>
            <a:ext cx="10536864" cy="4924425"/>
          </a:xfrm>
          <a:prstGeom prst="rect">
            <a:avLst/>
          </a:prstGeom>
          <a:noFill/>
        </p:spPr>
        <p:txBody>
          <a:bodyPr wrap="square">
            <a:spAutoFit/>
          </a:bodyPr>
          <a:lstStyle/>
          <a:p>
            <a:pPr algn="l" rtl="0" fontAlgn="base">
              <a:buFont typeface="Arial" panose="020B0604020202020204" pitchFamily="34" charset="0"/>
              <a:buChar char="•"/>
            </a:pPr>
            <a:r>
              <a:rPr lang="en-US" sz="2200" b="0" i="0" u="none" strike="noStrike" dirty="0">
                <a:solidFill>
                  <a:srgbClr val="FFFFFF"/>
                </a:solidFill>
                <a:effectLst/>
                <a:latin typeface="Helvetica" panose="020B0604020202020204" pitchFamily="34" charset="0"/>
              </a:rPr>
              <a:t>Allan Grafman has served on 12 boards, including 4 public, 4 private equity-owned, and 4 venture-sponsored. He is currently a board member for a REIT, and has also served on Compensation and Governance Committees.   </a:t>
            </a:r>
            <a:r>
              <a:rPr lang="en-US" sz="2200" b="0" i="0" dirty="0">
                <a:solidFill>
                  <a:srgbClr val="FFFFFF"/>
                </a:solidFill>
                <a:effectLst/>
                <a:latin typeface="Helvetica" panose="020B06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200" b="0" i="0" u="none" strike="noStrike" dirty="0">
                <a:solidFill>
                  <a:srgbClr val="FFFFFF"/>
                </a:solidFill>
                <a:effectLst/>
                <a:latin typeface="Helvetica" panose="020B0604020202020204" pitchFamily="34" charset="0"/>
              </a:rPr>
              <a:t>Specific past experience includes serving as the Chairman of the Board of a Nasdaq-listed company, Chair of the Audit Committee of an NYSE company, and other entertainment, media, and consumer-focused boards.  </a:t>
            </a:r>
            <a:r>
              <a:rPr lang="en-US" sz="2200" b="0" i="0" dirty="0">
                <a:solidFill>
                  <a:srgbClr val="FFFFFF"/>
                </a:solidFill>
                <a:effectLst/>
                <a:latin typeface="Helvetica" panose="020B06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200" b="0" i="0" u="none" strike="noStrike" dirty="0">
                <a:solidFill>
                  <a:srgbClr val="FFFFFF"/>
                </a:solidFill>
                <a:effectLst/>
                <a:latin typeface="Helvetica" panose="020B0604020202020204" pitchFamily="34" charset="0"/>
              </a:rPr>
              <a:t>Allan is a licensed investment banker raising capital for companies. Allan comes to board service building on executive roles at All Media Ventures, Archie Comics, Hallmark, Tribune, ABC, and Disney.  He received his BA from Indiana University (PBK), Master’s (Fellow), and MBA from Columbia (BGS).</a:t>
            </a:r>
            <a:r>
              <a:rPr lang="en-US" sz="2200" b="0" i="0" dirty="0">
                <a:solidFill>
                  <a:srgbClr val="FFFFFF"/>
                </a:solidFill>
                <a:effectLst/>
                <a:latin typeface="Helvetica" panose="020B0604020202020204" pitchFamily="34" charset="0"/>
              </a:rPr>
              <a:t>​</a:t>
            </a:r>
          </a:p>
          <a:p>
            <a:pPr algn="l" rtl="0" fontAlgn="base">
              <a:buFont typeface="Arial" panose="020B0604020202020204" pitchFamily="34" charset="0"/>
              <a:buChar char="•"/>
            </a:pPr>
            <a:endParaRPr lang="en-US" sz="2200" dirty="0">
              <a:solidFill>
                <a:srgbClr val="FFFFFF"/>
              </a:solidFill>
              <a:latin typeface="Helvetica" panose="020B0604020202020204" pitchFamily="34" charset="0"/>
            </a:endParaRPr>
          </a:p>
          <a:p>
            <a:pPr algn="l" rtl="0" fontAlgn="base">
              <a:buFont typeface="Arial" panose="020B0604020202020204" pitchFamily="34" charset="0"/>
              <a:buChar char="•"/>
            </a:pPr>
            <a:r>
              <a:rPr lang="en-US" sz="2400" b="0" i="0" dirty="0">
                <a:solidFill>
                  <a:schemeClr val="bg1"/>
                </a:solidFill>
                <a:effectLst/>
                <a:latin typeface="proxima-nova"/>
              </a:rPr>
              <a:t>To read more about Allan, please visit  </a:t>
            </a:r>
            <a:r>
              <a:rPr lang="en-US" sz="2400" b="0" i="0" dirty="0">
                <a:solidFill>
                  <a:srgbClr val="FF0000"/>
                </a:solidFill>
                <a:effectLst/>
                <a:latin typeface="proxima-nova"/>
                <a:hlinkClick r:id="rId3">
                  <a:extLst>
                    <a:ext uri="{A12FA001-AC4F-418D-AE19-62706E023703}">
                      <ahyp:hlinkClr xmlns:ahyp="http://schemas.microsoft.com/office/drawing/2018/hyperlinkcolor" val="tx"/>
                    </a:ext>
                  </a:extLst>
                </a:hlinkClick>
              </a:rPr>
              <a:t>https://www.linkedin.com/in/allangrafman/</a:t>
            </a:r>
            <a:r>
              <a:rPr lang="en-US" sz="2400" b="0" i="0" dirty="0">
                <a:solidFill>
                  <a:srgbClr val="FF0000"/>
                </a:solidFill>
                <a:effectLst/>
                <a:latin typeface="proxima-nova"/>
              </a:rPr>
              <a:t> </a:t>
            </a:r>
            <a:endParaRPr lang="en-US" sz="2200" dirty="0">
              <a:solidFill>
                <a:srgbClr val="FF0000"/>
              </a:solidFill>
            </a:endParaRPr>
          </a:p>
        </p:txBody>
      </p:sp>
    </p:spTree>
    <p:extLst>
      <p:ext uri="{BB962C8B-B14F-4D97-AF65-F5344CB8AC3E}">
        <p14:creationId xmlns:p14="http://schemas.microsoft.com/office/powerpoint/2010/main" val="3437391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F563-535E-26F3-7AF1-6B2A25B87034}"/>
              </a:ext>
            </a:extLst>
          </p:cNvPr>
          <p:cNvSpPr>
            <a:spLocks noGrp="1"/>
          </p:cNvSpPr>
          <p:nvPr>
            <p:ph type="title"/>
          </p:nvPr>
        </p:nvSpPr>
        <p:spPr>
          <a:xfrm>
            <a:off x="415015" y="414043"/>
            <a:ext cx="10939073" cy="801026"/>
          </a:xfrm>
        </p:spPr>
        <p:txBody>
          <a:bodyPr>
            <a:normAutofit fontScale="90000"/>
          </a:bodyPr>
          <a:lstStyle/>
          <a:p>
            <a:br>
              <a:rPr lang="en-US" dirty="0"/>
            </a:br>
            <a:br>
              <a:rPr lang="en-US" dirty="0"/>
            </a:br>
            <a:br>
              <a:rPr lang="en-US" dirty="0"/>
            </a:br>
            <a:r>
              <a:rPr lang="en-US" b="1" dirty="0"/>
              <a:t>Kevin LaCroix, </a:t>
            </a:r>
            <a:r>
              <a:rPr lang="en-US" dirty="0"/>
              <a:t>RT </a:t>
            </a:r>
            <a:r>
              <a:rPr lang="en-US" dirty="0" err="1"/>
              <a:t>ProExec</a:t>
            </a:r>
            <a:r>
              <a:rPr lang="en-US" dirty="0"/>
              <a:t>, </a:t>
            </a:r>
            <a:r>
              <a:rPr lang="en-US" b="1" dirty="0">
                <a:solidFill>
                  <a:srgbClr val="FF0000"/>
                </a:solidFill>
                <a:hlinkClick r:id="rId3">
                  <a:extLst>
                    <a:ext uri="{A12FA001-AC4F-418D-AE19-62706E023703}">
                      <ahyp:hlinkClr xmlns:ahyp="http://schemas.microsoft.com/office/drawing/2018/hyperlinkcolor" val="tx"/>
                    </a:ext>
                  </a:extLst>
                </a:hlinkClick>
              </a:rPr>
              <a:t>kevin.lacroix@rtspecialty.com</a:t>
            </a:r>
            <a:br>
              <a:rPr lang="en-US" dirty="0"/>
            </a:br>
            <a:br>
              <a:rPr lang="it-IT" dirty="0"/>
            </a:br>
            <a:br>
              <a:rPr lang="en-US" dirty="0"/>
            </a:br>
            <a:br>
              <a:rPr lang="en-US" dirty="0"/>
            </a:br>
            <a:endParaRPr lang="en-US" dirty="0"/>
          </a:p>
        </p:txBody>
      </p:sp>
      <p:sp>
        <p:nvSpPr>
          <p:cNvPr id="3" name="Text Placeholder 2">
            <a:extLst>
              <a:ext uri="{FF2B5EF4-FFF2-40B4-BE49-F238E27FC236}">
                <a16:creationId xmlns:a16="http://schemas.microsoft.com/office/drawing/2014/main" id="{6DA0E820-974C-BE57-383B-96758A072599}"/>
              </a:ext>
            </a:extLst>
          </p:cNvPr>
          <p:cNvSpPr>
            <a:spLocks noGrp="1"/>
          </p:cNvSpPr>
          <p:nvPr>
            <p:ph type="body" idx="1"/>
          </p:nvPr>
        </p:nvSpPr>
        <p:spPr>
          <a:xfrm>
            <a:off x="419159" y="1307315"/>
            <a:ext cx="11489951" cy="5075646"/>
          </a:xfrm>
        </p:spPr>
        <p:txBody>
          <a:bodyPr/>
          <a:lstStyle/>
          <a:p>
            <a:pPr marL="342900" indent="-342900" algn="l" fontAlgn="base">
              <a:buFont typeface="Arial" panose="020B0604020202020204" pitchFamily="34" charset="0"/>
              <a:buChar char="•"/>
            </a:pPr>
            <a:r>
              <a:rPr lang="en-US" b="0" i="0" u="none" strike="noStrike" dirty="0">
                <a:solidFill>
                  <a:schemeClr val="bg1"/>
                </a:solidFill>
                <a:effectLst/>
              </a:rPr>
              <a:t>Kevin LaCroix is an Executive Vice President at RT </a:t>
            </a:r>
            <a:r>
              <a:rPr lang="en-US" b="0" i="0" u="none" strike="noStrike" dirty="0" err="1">
                <a:solidFill>
                  <a:schemeClr val="bg1"/>
                </a:solidFill>
                <a:effectLst/>
              </a:rPr>
              <a:t>ProExec</a:t>
            </a:r>
            <a:r>
              <a:rPr lang="en-US" b="0" i="0" u="none" strike="noStrike" dirty="0">
                <a:solidFill>
                  <a:schemeClr val="bg1"/>
                </a:solidFill>
                <a:effectLst/>
              </a:rPr>
              <a:t>, Beachwood, Ohio, a division of R-T Specialty, LLC. </a:t>
            </a:r>
            <a:r>
              <a:rPr lang="en-US" b="0" i="0" u="none" strike="noStrike" dirty="0" err="1">
                <a:solidFill>
                  <a:schemeClr val="bg1"/>
                </a:solidFill>
                <a:effectLst/>
              </a:rPr>
              <a:t>OakBridge</a:t>
            </a:r>
            <a:r>
              <a:rPr lang="en-US" b="0" i="0" u="none" strike="noStrike" dirty="0">
                <a:solidFill>
                  <a:schemeClr val="bg1"/>
                </a:solidFill>
                <a:effectLst/>
              </a:rPr>
              <a:t> is an insurance intermediary focused exclusively on management liability issues. Kevin is also the author of the Internet weblog, The D&amp;O Diary, which the New York Times called “influential” and the Wall Street Journal described as “widely followed.”</a:t>
            </a:r>
          </a:p>
          <a:p>
            <a:pPr algn="l" fontAlgn="base"/>
            <a:endParaRPr lang="en-US" b="0" i="0" u="none" strike="noStrike" dirty="0">
              <a:solidFill>
                <a:schemeClr val="bg1"/>
              </a:solidFill>
              <a:effectLst/>
            </a:endParaRPr>
          </a:p>
          <a:p>
            <a:pPr marL="342900" indent="-342900" algn="l" fontAlgn="base">
              <a:buFont typeface="Arial" panose="020B0604020202020204" pitchFamily="34" charset="0"/>
              <a:buChar char="•"/>
            </a:pPr>
            <a:r>
              <a:rPr lang="en-US" b="0" i="0" u="none" strike="noStrike" dirty="0">
                <a:solidFill>
                  <a:schemeClr val="bg1"/>
                </a:solidFill>
                <a:effectLst/>
              </a:rPr>
              <a:t>Kevin has been involved in directors’ and officers’ liability insurance issues for nearly 35 years. He began his career as a coverage attorney and partner at the Washington, D.C law firm of Ross, Dixon &amp; Bell. More recently, Kevin served as President of Genesis Professional Liability Managers, a D&amp;O underwriter and part of the Berkshire Hathaway group. </a:t>
            </a:r>
          </a:p>
          <a:p>
            <a:pPr algn="l" fontAlgn="base"/>
            <a:endParaRPr lang="en-US" dirty="0">
              <a:solidFill>
                <a:schemeClr val="bg1"/>
              </a:solidFill>
            </a:endParaRPr>
          </a:p>
          <a:p>
            <a:pPr algn="l" fontAlgn="base"/>
            <a:r>
              <a:rPr lang="en-US" dirty="0">
                <a:solidFill>
                  <a:schemeClr val="bg1"/>
                </a:solidFill>
              </a:rPr>
              <a:t>To read more about Kevin, please visit:  </a:t>
            </a:r>
            <a:r>
              <a:rPr lang="en-US" dirty="0">
                <a:solidFill>
                  <a:srgbClr val="FF0000"/>
                </a:solidFill>
                <a:hlinkClick r:id="rId4">
                  <a:extLst>
                    <a:ext uri="{A12FA001-AC4F-418D-AE19-62706E023703}">
                      <ahyp:hlinkClr xmlns:ahyp="http://schemas.microsoft.com/office/drawing/2018/hyperlinkcolor" val="tx"/>
                    </a:ext>
                  </a:extLst>
                </a:hlinkClick>
              </a:rPr>
              <a:t>https://www.linkedin.com/in/kevinlacroix/</a:t>
            </a:r>
            <a:endParaRPr lang="en-US" dirty="0">
              <a:solidFill>
                <a:srgbClr val="FF0000"/>
              </a:solidFill>
            </a:endParaRPr>
          </a:p>
          <a:p>
            <a:pPr algn="l" fontAlgn="base"/>
            <a:endParaRPr lang="en-US" b="0" i="0" u="none" strike="noStrike" dirty="0">
              <a:solidFill>
                <a:schemeClr val="bg1"/>
              </a:solidFill>
              <a:effectLst/>
            </a:endParaRPr>
          </a:p>
          <a:p>
            <a:pPr algn="l" fontAlgn="base"/>
            <a:endParaRPr lang="en-US" b="0" i="0" u="none" strike="noStrike" dirty="0">
              <a:solidFill>
                <a:schemeClr val="bg1"/>
              </a:solidFill>
              <a:effectLst/>
            </a:endParaRPr>
          </a:p>
        </p:txBody>
      </p:sp>
      <p:sp>
        <p:nvSpPr>
          <p:cNvPr id="4" name="Slide Number Placeholder 3">
            <a:extLst>
              <a:ext uri="{FF2B5EF4-FFF2-40B4-BE49-F238E27FC236}">
                <a16:creationId xmlns:a16="http://schemas.microsoft.com/office/drawing/2014/main" id="{5F171E51-F943-B08F-7C32-3702D189E78C}"/>
              </a:ext>
            </a:extLst>
          </p:cNvPr>
          <p:cNvSpPr>
            <a:spLocks noGrp="1"/>
          </p:cNvSpPr>
          <p:nvPr>
            <p:ph type="sldNum" sz="quarter" idx="2"/>
          </p:nvPr>
        </p:nvSpPr>
        <p:spPr/>
        <p:txBody>
          <a:bodyPr/>
          <a:lstStyle/>
          <a:p>
            <a:pPr defTabSz="1106973" hangingPunct="0">
              <a:spcBef>
                <a:spcPct val="0"/>
              </a:spcBef>
              <a:spcAft>
                <a:spcPct val="0"/>
              </a:spcAft>
              <a:defRPr/>
            </a:pPr>
            <a:fld id="{86CB4B4D-7CA3-9044-876B-883B54F8677D}" type="slidenum">
              <a:rPr lang="en-US" kern="0">
                <a:latin typeface="Helvetica"/>
                <a:cs typeface="Helvetica"/>
                <a:sym typeface="Helvetica"/>
              </a:rPr>
              <a:pPr defTabSz="1106973" hangingPunct="0">
                <a:spcBef>
                  <a:spcPct val="0"/>
                </a:spcBef>
                <a:spcAft>
                  <a:spcPct val="0"/>
                </a:spcAft>
                <a:defRPr/>
              </a:pPr>
              <a:t>31</a:t>
            </a:fld>
            <a:endParaRPr lang="en-US" kern="0">
              <a:latin typeface="Helvetica"/>
              <a:cs typeface="Helvetica"/>
              <a:sym typeface="Helvetica"/>
            </a:endParaRPr>
          </a:p>
        </p:txBody>
      </p:sp>
    </p:spTree>
    <p:extLst>
      <p:ext uri="{BB962C8B-B14F-4D97-AF65-F5344CB8AC3E}">
        <p14:creationId xmlns:p14="http://schemas.microsoft.com/office/powerpoint/2010/main" val="324530635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572980" cy="6856718"/>
          </a:xfrm>
          <a:prstGeom prst="rect">
            <a:avLst/>
          </a:prstGeom>
        </p:spPr>
      </p:pic>
      <p:sp>
        <p:nvSpPr>
          <p:cNvPr id="2" name="Title 1">
            <a:extLst>
              <a:ext uri="{FF2B5EF4-FFF2-40B4-BE49-F238E27FC236}">
                <a16:creationId xmlns:a16="http://schemas.microsoft.com/office/drawing/2014/main" id="{5640A764-CD42-67BD-F816-56F01ADBEBCB}"/>
              </a:ext>
            </a:extLst>
          </p:cNvPr>
          <p:cNvSpPr txBox="1">
            <a:spLocks/>
          </p:cNvSpPr>
          <p:nvPr/>
        </p:nvSpPr>
        <p:spPr>
          <a:xfrm>
            <a:off x="4947704" y="304270"/>
            <a:ext cx="8030401" cy="9079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09926477-F701-2848-C217-67E18C48F040}"/>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32</a:t>
            </a:fld>
            <a:endParaRPr lang="en-US" dirty="0">
              <a:solidFill>
                <a:schemeClr val="bg1"/>
              </a:solidFill>
            </a:endParaRPr>
          </a:p>
        </p:txBody>
      </p:sp>
      <p:sp>
        <p:nvSpPr>
          <p:cNvPr id="8" name="TextBox 7">
            <a:extLst>
              <a:ext uri="{FF2B5EF4-FFF2-40B4-BE49-F238E27FC236}">
                <a16:creationId xmlns:a16="http://schemas.microsoft.com/office/drawing/2014/main" id="{1B73B935-115F-BFA6-8255-037ACF095924}"/>
              </a:ext>
            </a:extLst>
          </p:cNvPr>
          <p:cNvSpPr txBox="1"/>
          <p:nvPr/>
        </p:nvSpPr>
        <p:spPr>
          <a:xfrm>
            <a:off x="628650" y="374643"/>
            <a:ext cx="11563350" cy="1015663"/>
          </a:xfrm>
          <a:prstGeom prst="rect">
            <a:avLst/>
          </a:prstGeom>
          <a:noFill/>
        </p:spPr>
        <p:txBody>
          <a:bodyPr wrap="square">
            <a:spAutoFit/>
          </a:bodyPr>
          <a:lstStyle/>
          <a:p>
            <a:pPr>
              <a:defRPr sz="2400" b="1"/>
            </a:pPr>
            <a:r>
              <a:rPr lang="en-US" sz="3200" dirty="0">
                <a:solidFill>
                  <a:schemeClr val="bg1"/>
                </a:solidFill>
                <a:latin typeface="Helvetica" panose="020B0604020202020204" pitchFamily="34" charset="0"/>
                <a:cs typeface="Helvetica" panose="020B0604020202020204" pitchFamily="34" charset="0"/>
              </a:rPr>
              <a:t>Neil Posner </a:t>
            </a:r>
            <a:r>
              <a:rPr lang="en-US" sz="3200" dirty="0">
                <a:solidFill>
                  <a:srgbClr val="FF0000"/>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nposner@muchlaw.com</a:t>
            </a:r>
            <a:endParaRPr lang="en-US" sz="3200" dirty="0">
              <a:solidFill>
                <a:srgbClr val="FF0000"/>
              </a:solidFill>
              <a:latin typeface="Helvetica" panose="020B0604020202020204" pitchFamily="34" charset="0"/>
              <a:cs typeface="Helvetica" panose="020B0604020202020204" pitchFamily="34" charset="0"/>
            </a:endParaRPr>
          </a:p>
          <a:p>
            <a:pPr>
              <a:defRPr sz="2400" b="1"/>
            </a:pPr>
            <a:endParaRPr lang="en-US" sz="2800" b="0" dirty="0">
              <a:solidFill>
                <a:schemeClr val="bg1"/>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19CBDEBF-C5F3-E66C-944B-0DC160FD04B8}"/>
              </a:ext>
            </a:extLst>
          </p:cNvPr>
          <p:cNvSpPr txBox="1"/>
          <p:nvPr/>
        </p:nvSpPr>
        <p:spPr>
          <a:xfrm>
            <a:off x="382559" y="1085227"/>
            <a:ext cx="11631083" cy="5601533"/>
          </a:xfrm>
          <a:prstGeom prst="rect">
            <a:avLst/>
          </a:prstGeom>
          <a:noFill/>
        </p:spPr>
        <p:txBody>
          <a:bodyPr wrap="square">
            <a:spAutoFit/>
          </a:bodyPr>
          <a:lstStyle/>
          <a:p>
            <a:pPr marL="285750" indent="-285750">
              <a:buFont typeface="Arial" panose="020B0604020202020204" pitchFamily="34" charset="0"/>
              <a:buChar char="•"/>
            </a:pPr>
            <a:r>
              <a:rPr lang="en-US" sz="1400" b="0" i="0" dirty="0">
                <a:solidFill>
                  <a:schemeClr val="bg1"/>
                </a:solidFill>
                <a:effectLst/>
                <a:latin typeface="Helvetica" panose="020B0604020202020204" pitchFamily="34" charset="0"/>
                <a:cs typeface="Helvetica" panose="020B0604020202020204" pitchFamily="34" charset="0"/>
              </a:rPr>
              <a:t>Chair of Much's Policyholders' Insurance Coverage group, </a:t>
            </a:r>
            <a:r>
              <a:rPr lang="en-US" sz="1400" dirty="0">
                <a:solidFill>
                  <a:schemeClr val="bg1"/>
                </a:solidFill>
                <a:latin typeface="Helvetica" panose="020B0604020202020204" pitchFamily="34" charset="0"/>
                <a:cs typeface="Helvetica" panose="020B0604020202020204" pitchFamily="34" charset="0"/>
              </a:rPr>
              <a:t>Neil </a:t>
            </a:r>
            <a:r>
              <a:rPr lang="en-US" sz="1400" b="0" i="0" dirty="0">
                <a:solidFill>
                  <a:schemeClr val="bg1"/>
                </a:solidFill>
                <a:effectLst/>
                <a:latin typeface="Helvetica" panose="020B0604020202020204" pitchFamily="34" charset="0"/>
                <a:cs typeface="Helvetica" panose="020B0604020202020204" pitchFamily="34" charset="0"/>
              </a:rPr>
              <a:t>focuses his practice on insurance recovery and dispute resolution, risk management, loss prevention, and cost containment. </a:t>
            </a:r>
            <a:r>
              <a:rPr lang="en-US" sz="1400" dirty="0">
                <a:solidFill>
                  <a:schemeClr val="bg1"/>
                </a:solidFill>
                <a:latin typeface="Helvetica" panose="020B0604020202020204" pitchFamily="34" charset="0"/>
                <a:cs typeface="Helvetica" panose="020B0604020202020204" pitchFamily="34" charset="0"/>
              </a:rPr>
              <a:t>His </a:t>
            </a:r>
            <a:r>
              <a:rPr lang="en-US" sz="1400" b="0" i="0" dirty="0">
                <a:solidFill>
                  <a:schemeClr val="bg1"/>
                </a:solidFill>
                <a:effectLst/>
                <a:latin typeface="Helvetica" panose="020B0604020202020204" pitchFamily="34" charset="0"/>
                <a:cs typeface="Helvetica" panose="020B0604020202020204" pitchFamily="34" charset="0"/>
              </a:rPr>
              <a:t>clients include public and private companies, organizations, boards of directors, individual officers, and other policyholders.</a:t>
            </a:r>
          </a:p>
          <a:p>
            <a:pPr marL="285750" indent="-285750">
              <a:buFont typeface="Arial" panose="020B0604020202020204" pitchFamily="34" charset="0"/>
              <a:buChar char="•"/>
            </a:pPr>
            <a:endParaRPr lang="en-US" sz="1400" dirty="0">
              <a:solidFill>
                <a:schemeClr val="bg1"/>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0" i="0" dirty="0">
                <a:solidFill>
                  <a:schemeClr val="bg1"/>
                </a:solidFill>
                <a:effectLst/>
                <a:latin typeface="proxima-nova"/>
              </a:rPr>
              <a:t>Neil is an elected fellow of the American College of Coverage Counsel, the preeminent association of approximately 300 U.S. and Canadian lawyers who practice in the area of insurance coverage. Neil is one of approximately 150 fellows who represent the interests of policyholders. He also currently serves as co-chair of the organization's Professionalism and Ethics Committee.</a:t>
            </a:r>
          </a:p>
          <a:p>
            <a:pPr marL="285750" indent="-285750">
              <a:buFont typeface="Arial" panose="020B0604020202020204" pitchFamily="34" charset="0"/>
              <a:buChar char="•"/>
            </a:pPr>
            <a:endParaRPr lang="en-US" sz="1400" dirty="0">
              <a:solidFill>
                <a:schemeClr val="bg1"/>
              </a:solidFill>
              <a:latin typeface="proxima-nova"/>
              <a:cs typeface="Helvetica" panose="020B0604020202020204" pitchFamily="34" charset="0"/>
            </a:endParaRPr>
          </a:p>
          <a:p>
            <a:pPr marL="285750" indent="-285750" algn="l">
              <a:buFont typeface="Arial" panose="020B0604020202020204" pitchFamily="34" charset="0"/>
              <a:buChar char="•"/>
            </a:pPr>
            <a:r>
              <a:rPr lang="en-US" sz="1400" b="0" i="0" dirty="0">
                <a:solidFill>
                  <a:schemeClr val="bg1"/>
                </a:solidFill>
                <a:effectLst/>
                <a:latin typeface="proxima-nova"/>
              </a:rPr>
              <a:t>He regularly counsels boards of directors and officers of nonprofit entities in matters of governance, fiduciary duty, strategic planning, leadership development, and other matters.</a:t>
            </a:r>
          </a:p>
          <a:p>
            <a:pPr marL="285750" indent="-285750" algn="l">
              <a:buFont typeface="Arial" panose="020B0604020202020204" pitchFamily="34" charset="0"/>
              <a:buChar char="•"/>
            </a:pPr>
            <a:endParaRPr lang="en-US" sz="1400" b="0" i="0" dirty="0">
              <a:solidFill>
                <a:schemeClr val="bg1"/>
              </a:solidFill>
              <a:effectLst/>
              <a:latin typeface="proxima-nova"/>
            </a:endParaRPr>
          </a:p>
          <a:p>
            <a:pPr marL="285750" indent="-285750" algn="l">
              <a:buFont typeface="Arial" panose="020B0604020202020204" pitchFamily="34" charset="0"/>
              <a:buChar char="•"/>
            </a:pPr>
            <a:r>
              <a:rPr lang="en-US" sz="1400" b="0" i="0" dirty="0">
                <a:solidFill>
                  <a:schemeClr val="bg1"/>
                </a:solidFill>
                <a:effectLst/>
                <a:latin typeface="proxima-nova"/>
              </a:rPr>
              <a:t>Neil also practices extensively in the area of lawyer’s professional liability, which includes counseling lawyers and law firms on professional responsibility and ethics matters. He has served as an expert witness in this area, and he speaks and writes extensively on the subject.</a:t>
            </a:r>
          </a:p>
          <a:p>
            <a:pPr marL="285750" indent="-285750" algn="l">
              <a:buFont typeface="Arial" panose="020B0604020202020204" pitchFamily="34" charset="0"/>
              <a:buChar char="•"/>
            </a:pPr>
            <a:r>
              <a:rPr lang="en-US" sz="1400" b="0" i="0" dirty="0">
                <a:solidFill>
                  <a:schemeClr val="bg1"/>
                </a:solidFill>
                <a:effectLst/>
                <a:latin typeface="proxima-nova"/>
              </a:rPr>
              <a:t>Neil also has significant insurance and risk management experience in the construction industry. On the transactional side, Neil is well-versed in the full range of construction-related insurance policies, including CGL, workers' compensation, professional liability, wrap up (OCIP and CCIP), builder's risk, owner's protective, subcontractor default, project specific, green building, technology risk, and cybersecurity. On the disputes side, he represents owners, contractors, subcontractors, and other types of insureds in claims for design errors, construction and engineering defects, catastrophic loss, and claims and losses directly or indirectly related to construction.</a:t>
            </a:r>
          </a:p>
          <a:p>
            <a:pPr marL="285750" indent="-285750" algn="l">
              <a:buFont typeface="Arial" panose="020B0604020202020204" pitchFamily="34" charset="0"/>
              <a:buChar char="•"/>
            </a:pPr>
            <a:endParaRPr lang="en-US" sz="1400" b="0" i="0" dirty="0">
              <a:solidFill>
                <a:schemeClr val="bg1"/>
              </a:solidFill>
              <a:effectLst/>
              <a:latin typeface="proxima-nova"/>
            </a:endParaRPr>
          </a:p>
          <a:p>
            <a:pPr marL="285750" indent="-285750" algn="l">
              <a:buFont typeface="Arial" panose="020B0604020202020204" pitchFamily="34" charset="0"/>
              <a:buChar char="•"/>
            </a:pPr>
            <a:r>
              <a:rPr lang="en-US" sz="1400" b="0" i="0" dirty="0">
                <a:solidFill>
                  <a:schemeClr val="bg1"/>
                </a:solidFill>
                <a:effectLst/>
                <a:latin typeface="proxima-nova"/>
              </a:rPr>
              <a:t>As a regular speaker at industry and legal seminars around the country – and author of articles and educational materials for dozens of conference training sessions – Neil has given presentations on issues as diverse as securities litigation, directors’ and officers’ insurance, change-of-control situations, errors and omissions insurance, non-traditional insurance options, cyber liability, the Sarbanes-Oxley Act, negotiating policy provisions and considerations, maximizing insurance coverage, recovering e-commerce and Internet claims, and directors’ and officers’ liability in consumer class action matters. Neil has also taught insurance law at Chicago-Kent College of Law.  To read more about Neil, please visit  </a:t>
            </a:r>
            <a:r>
              <a:rPr lang="en-US" sz="1400" b="0" i="0" dirty="0">
                <a:solidFill>
                  <a:srgbClr val="FF0000"/>
                </a:solidFill>
                <a:effectLst/>
                <a:latin typeface="proxima-nova"/>
                <a:hlinkClick r:id="rId4">
                  <a:extLst>
                    <a:ext uri="{A12FA001-AC4F-418D-AE19-62706E023703}">
                      <ahyp:hlinkClr xmlns:ahyp="http://schemas.microsoft.com/office/drawing/2018/hyperlinkcolor" val="tx"/>
                    </a:ext>
                  </a:extLst>
                </a:hlinkClick>
              </a:rPr>
              <a:t>https://www.linkedin.com/in/neilposner/</a:t>
            </a:r>
            <a:r>
              <a:rPr lang="en-US" sz="1400" b="0" i="0" dirty="0">
                <a:solidFill>
                  <a:srgbClr val="FF0000"/>
                </a:solidFill>
                <a:effectLst/>
                <a:latin typeface="proxima-nova"/>
              </a:rPr>
              <a:t> </a:t>
            </a:r>
          </a:p>
          <a:p>
            <a:endParaRPr lang="en-US" sz="22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0446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3480"/>
            <a:ext cx="12191980" cy="6856718"/>
          </a:xfrm>
          <a:prstGeom prst="rect">
            <a:avLst/>
          </a:prstGeom>
        </p:spPr>
      </p:pic>
      <p:sp>
        <p:nvSpPr>
          <p:cNvPr id="4" name="Title 1">
            <a:extLst>
              <a:ext uri="{FF2B5EF4-FFF2-40B4-BE49-F238E27FC236}">
                <a16:creationId xmlns:a16="http://schemas.microsoft.com/office/drawing/2014/main" id="{F567FA22-6E47-9D3B-612D-123FED434879}"/>
              </a:ext>
            </a:extLst>
          </p:cNvPr>
          <p:cNvSpPr txBox="1">
            <a:spLocks/>
          </p:cNvSpPr>
          <p:nvPr/>
        </p:nvSpPr>
        <p:spPr>
          <a:xfrm>
            <a:off x="528125" y="30809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a:solidFill>
                  <a:schemeClr val="bg1"/>
                </a:solidFill>
                <a:latin typeface="Georgia" panose="02040502050405020303" pitchFamily="18" charset="0"/>
              </a:rPr>
              <a:t>About the Co-Producers</a:t>
            </a:r>
            <a:endParaRPr lang="en-US" sz="2796"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9452F82D-A985-8DFA-477F-018B87C76999}"/>
              </a:ext>
            </a:extLst>
          </p:cNvPr>
          <p:cNvSpPr txBox="1">
            <a:spLocks/>
          </p:cNvSpPr>
          <p:nvPr/>
        </p:nvSpPr>
        <p:spPr>
          <a:xfrm>
            <a:off x="528125" y="1216054"/>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This is the 15</a:t>
            </a:r>
            <a:r>
              <a:rPr lang="en-US" sz="1800" baseline="30000" dirty="0">
                <a:solidFill>
                  <a:schemeClr val="bg1"/>
                </a:solidFill>
                <a:latin typeface="Helvetica" panose="020B0604020202020204" pitchFamily="34" charset="0"/>
                <a:ea typeface="Calibri" panose="020F0502020204030204" pitchFamily="34" charset="0"/>
                <a:cs typeface="Helvetica" panose="020B0604020202020204" pitchFamily="34" charset="0"/>
              </a:rPr>
              <a:t>th</a:t>
            </a: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episode in a series of webinars produced by:</a:t>
            </a:r>
          </a:p>
          <a:p>
            <a:pPr marL="513384" indent="0">
              <a:lnSpc>
                <a:spcPct val="107000"/>
              </a:lnSpc>
              <a:spcBef>
                <a:spcPts val="0"/>
              </a:spcBef>
              <a:buNone/>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457200" indent="55563">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Certain chapters of the </a:t>
            </a:r>
            <a:r>
              <a:rPr lang="en-US" sz="1800" u="sng"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Private Directors Association</a:t>
            </a:r>
            <a:r>
              <a:rPr lang="en-US" sz="1800" u="sng" dirty="0">
                <a:solidFill>
                  <a:srgbClr val="FF0000"/>
                </a:solidFill>
                <a:latin typeface="Helvetica" panose="020B0604020202020204" pitchFamily="34" charset="0"/>
                <a:ea typeface="Calibri" panose="020F0502020204030204" pitchFamily="34" charset="0"/>
                <a:cs typeface="Helvetica" panose="020B0604020202020204" pitchFamily="34" charset="0"/>
              </a:rPr>
              <a:t>®</a:t>
            </a:r>
            <a:r>
              <a:rPr lang="en-US" sz="1800"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p>
          <a:p>
            <a:pPr marL="742355" lvl="4" indent="-285750">
              <a:lnSpc>
                <a:spcPct val="107000"/>
              </a:lnSpc>
              <a:spcAft>
                <a:spcPts val="799"/>
              </a:spcAft>
              <a:buClr>
                <a:schemeClr val="bg1"/>
              </a:buClr>
            </a:pPr>
            <a:r>
              <a:rPr lang="en-US" u="sng"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Financial Poise</a:t>
            </a: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endPar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Executive Forum™</a:t>
            </a: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p>
          <a:p>
            <a:pPr marL="742355" lvl="3" indent="-285750">
              <a:lnSpc>
                <a:spcPct val="107000"/>
              </a:lnSpc>
              <a:spcAft>
                <a:spcPts val="799"/>
              </a:spcAft>
            </a:pP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Private Director Symposium™ </a:t>
            </a:r>
            <a:endPar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r>
              <a:rPr lang="en-US" dirty="0" err="1">
                <a:solidFill>
                  <a:srgbClr val="FF0000"/>
                </a:solidFill>
                <a:latin typeface="Helvetica" panose="020B0604020202020204" pitchFamily="34" charset="0"/>
                <a:ea typeface="Calibri" panose="020F050202020403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ChamberWise</a:t>
            </a: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a:t>
            </a:r>
            <a:endPar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DailyDAC™</a:t>
            </a:r>
            <a:endPar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endParaRPr lang="en-US"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456605" lvl="3" indent="0">
              <a:lnSpc>
                <a:spcPct val="107000"/>
              </a:lnSpc>
              <a:spcAft>
                <a:spcPts val="799"/>
              </a:spcAft>
              <a:buNone/>
            </a:pPr>
            <a:endParaRPr lang="en-US" dirty="0">
              <a:solidFill>
                <a:schemeClr val="bg1"/>
              </a:solidFill>
              <a:latin typeface="Helvetica" panose="020B0604020202020204" pitchFamily="34" charset="0"/>
              <a:cs typeface="Helvetica" panose="020B0604020202020204" pitchFamily="34" charset="0"/>
            </a:endParaRPr>
          </a:p>
        </p:txBody>
      </p:sp>
      <p:sp>
        <p:nvSpPr>
          <p:cNvPr id="2" name="Slide Number Placeholder 5">
            <a:extLst>
              <a:ext uri="{FF2B5EF4-FFF2-40B4-BE49-F238E27FC236}">
                <a16:creationId xmlns:a16="http://schemas.microsoft.com/office/drawing/2014/main" id="{C0C82BC7-0BAC-AFA0-BBCA-ABBC457326F0}"/>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33</a:t>
            </a:fld>
            <a:endParaRPr lang="en-US" dirty="0">
              <a:solidFill>
                <a:schemeClr val="bg1"/>
              </a:solidFill>
            </a:endParaRPr>
          </a:p>
        </p:txBody>
      </p:sp>
    </p:spTree>
    <p:extLst>
      <p:ext uri="{BB962C8B-B14F-4D97-AF65-F5344CB8AC3E}">
        <p14:creationId xmlns:p14="http://schemas.microsoft.com/office/powerpoint/2010/main" val="267986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3665EA99-C92C-6F1C-4E1B-292D9736FCDA}"/>
              </a:ext>
            </a:extLst>
          </p:cNvPr>
          <p:cNvSpPr txBox="1">
            <a:spLocks/>
          </p:cNvSpPr>
          <p:nvPr/>
        </p:nvSpPr>
        <p:spPr>
          <a:xfrm>
            <a:off x="499549" y="-85728"/>
            <a:ext cx="8030401" cy="9079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br>
            <a: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t>About </a:t>
            </a:r>
            <a:r>
              <a:rPr lang="en-US" sz="2800" u="sng" dirty="0">
                <a:solidFill>
                  <a:schemeClr val="bg1"/>
                </a:solidFill>
                <a:latin typeface="Georgia" panose="02040502050405020303" pitchFamily="18" charset="0"/>
                <a:ea typeface="Calibri" panose="020F0502020204030204" pitchFamily="34" charset="0"/>
                <a:cs typeface="Times New Roman" panose="02020603050405020304" pitchFamily="18" charset="0"/>
              </a:rPr>
              <a:t>Private Directors Association®</a:t>
            </a:r>
            <a:b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br>
            <a:endParaRPr lang="en-US" sz="2800"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1E891ACC-DD6E-4F20-A4A7-5F228A70217E}"/>
              </a:ext>
            </a:extLst>
          </p:cNvPr>
          <p:cNvSpPr txBox="1">
            <a:spLocks/>
          </p:cNvSpPr>
          <p:nvPr/>
        </p:nvSpPr>
        <p:spPr>
          <a:xfrm>
            <a:off x="60883" y="1237335"/>
            <a:ext cx="10855593"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The </a:t>
            </a:r>
            <a:r>
              <a:rPr lang="en-US" sz="1800"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Private Directors Association</a:t>
            </a: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(PDA) is an independent 501(c)(6) founded in 2014 and headquartered in Chicago, IL. PDA is the only national association dedicated to improving private companies' growth and sustainability through governance that adds value.</a:t>
            </a:r>
          </a:p>
          <a:p>
            <a:pPr lvl="1">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1">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Its close to 3,000 members include current and qualified future board members, private company owners, and C-level executives of family-owned businesses, ESOPs, private equity owned, early stage, and start-up organizations.</a:t>
            </a:r>
          </a:p>
          <a:p>
            <a:pPr lvl="1">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1">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The PDA’s mission is to:</a:t>
            </a:r>
          </a:p>
          <a:p>
            <a:pPr>
              <a:lnSpc>
                <a:spcPct val="107000"/>
              </a:lnSpc>
              <a:spcBef>
                <a:spcPts val="0"/>
              </a:spcBef>
              <a:buFont typeface="Wingdings" panose="05000000000000000000" pitchFamily="2" charset="2"/>
              <a:buChar char="§"/>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2">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Advocate for and teach board formation and governance</a:t>
            </a:r>
          </a:p>
          <a:p>
            <a:pPr marL="741984" lvl="2">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Enhance private company value through high-performing boards</a:t>
            </a:r>
          </a:p>
          <a:p>
            <a:pPr marL="741984" lvl="2">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Advocate for the value of diverse and inclusive boards</a:t>
            </a:r>
          </a:p>
          <a:p>
            <a:pPr marL="741984" lvl="2">
              <a:lnSpc>
                <a:spcPct val="107000"/>
              </a:lnSpc>
              <a:spcBef>
                <a:spcPts val="0"/>
              </a:spcBef>
              <a:spcAft>
                <a:spcPts val="799"/>
              </a:spcAft>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Create a national alliance of directors, executives, and private company owners interested in board service to learn, network, and identify and attract exceptional board members</a:t>
            </a:r>
          </a:p>
          <a:p>
            <a:endParaRPr lang="en-US" sz="1800" dirty="0">
              <a:solidFill>
                <a:schemeClr val="bg1"/>
              </a:solidFill>
              <a:latin typeface="Helvetica" panose="020B0604020202020204" pitchFamily="34" charset="0"/>
              <a:cs typeface="Helvetica" panose="020B0604020202020204" pitchFamily="34" charset="0"/>
            </a:endParaRPr>
          </a:p>
        </p:txBody>
      </p:sp>
      <p:sp>
        <p:nvSpPr>
          <p:cNvPr id="2" name="Slide Number Placeholder 5">
            <a:extLst>
              <a:ext uri="{FF2B5EF4-FFF2-40B4-BE49-F238E27FC236}">
                <a16:creationId xmlns:a16="http://schemas.microsoft.com/office/drawing/2014/main" id="{661A3D64-1F6C-76FE-ED64-4670514A328B}"/>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34</a:t>
            </a:fld>
            <a:endParaRPr lang="en-US" dirty="0">
              <a:solidFill>
                <a:schemeClr val="bg1"/>
              </a:solidFill>
            </a:endParaRPr>
          </a:p>
        </p:txBody>
      </p:sp>
    </p:spTree>
    <p:extLst>
      <p:ext uri="{BB962C8B-B14F-4D97-AF65-F5344CB8AC3E}">
        <p14:creationId xmlns:p14="http://schemas.microsoft.com/office/powerpoint/2010/main" val="2882263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24C4B74A-4741-0F4E-129E-31319B05709C}"/>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a:solidFill>
                  <a:schemeClr val="bg1"/>
                </a:solidFill>
                <a:latin typeface="Georgia" panose="02040502050405020303" pitchFamily="18" charset="0"/>
                <a:cs typeface="Helvetica" panose="020B0604020202020204" pitchFamily="34" charset="0"/>
              </a:rPr>
              <a:t>The Co-Producing Chapters </a:t>
            </a:r>
            <a:endParaRPr lang="en-US" sz="2796" dirty="0">
              <a:solidFill>
                <a:schemeClr val="bg1"/>
              </a:solidFill>
              <a:latin typeface="Georgia" panose="02040502050405020303" pitchFamily="18" charset="0"/>
              <a:cs typeface="Helvetica" panose="020B0604020202020204" pitchFamily="34" charset="0"/>
            </a:endParaRPr>
          </a:p>
        </p:txBody>
      </p:sp>
      <p:sp>
        <p:nvSpPr>
          <p:cNvPr id="5" name="Text Placeholder 2">
            <a:extLst>
              <a:ext uri="{FF2B5EF4-FFF2-40B4-BE49-F238E27FC236}">
                <a16:creationId xmlns:a16="http://schemas.microsoft.com/office/drawing/2014/main" id="{174EAE83-1F06-B0E8-10DA-EA447343E897}"/>
              </a:ext>
            </a:extLst>
          </p:cNvPr>
          <p:cNvSpPr txBox="1">
            <a:spLocks/>
          </p:cNvSpPr>
          <p:nvPr/>
        </p:nvSpPr>
        <p:spPr>
          <a:xfrm>
            <a:off x="0" y="991669"/>
            <a:ext cx="9479209" cy="58542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pPr>
            <a:r>
              <a:rPr lang="en-US" sz="1800" i="1" dirty="0">
                <a:solidFill>
                  <a:schemeClr val="bg1"/>
                </a:solidFill>
                <a:latin typeface="Helvetica" panose="020B0604020202020204" pitchFamily="34" charset="0"/>
                <a:cs typeface="Helvetica" panose="020B0604020202020204" pitchFamily="34" charset="0"/>
              </a:rPr>
              <a:t>Bare Bone Board Basics - for the Private Company </a:t>
            </a:r>
            <a:r>
              <a:rPr lang="en-US" sz="1800" dirty="0">
                <a:solidFill>
                  <a:schemeClr val="bg1"/>
                </a:solidFill>
                <a:latin typeface="Helvetica" panose="020B0604020202020204" pitchFamily="34" charset="0"/>
                <a:cs typeface="Helvetica" panose="020B0604020202020204" pitchFamily="34" charset="0"/>
              </a:rPr>
              <a:t>is a co-production of Financial Poise, Executive Forum, Vistage, Private Director Symposium, </a:t>
            </a:r>
            <a:r>
              <a:rPr lang="en-US" sz="1800" dirty="0" err="1">
                <a:solidFill>
                  <a:schemeClr val="bg1"/>
                </a:solidFill>
                <a:latin typeface="Helvetica" panose="020B0604020202020204" pitchFamily="34" charset="0"/>
                <a:cs typeface="Helvetica" panose="020B0604020202020204" pitchFamily="34" charset="0"/>
              </a:rPr>
              <a:t>ChamberWise</a:t>
            </a:r>
            <a:r>
              <a:rPr lang="en-US" sz="1800" dirty="0">
                <a:solidFill>
                  <a:schemeClr val="bg1"/>
                </a:solidFill>
                <a:latin typeface="Helvetica" panose="020B0604020202020204" pitchFamily="34" charset="0"/>
                <a:cs typeface="Helvetica" panose="020B0604020202020204" pitchFamily="34" charset="0"/>
              </a:rPr>
              <a:t>, DailyDAC, and the following chapters of the Private Directors Association:</a:t>
            </a:r>
          </a:p>
          <a:p>
            <a:pPr marL="228303" lvl="1" indent="-228303">
              <a:lnSpc>
                <a:spcPct val="107000"/>
              </a:lnSpc>
              <a:buFont typeface="+mj-lt"/>
              <a:buAutoNum type="alphaUcPeriod"/>
            </a:pPr>
            <a:endParaRPr lang="en-US" sz="1800" dirty="0">
              <a:solidFill>
                <a:schemeClr val="bg1"/>
              </a:solidFill>
              <a:latin typeface="Helvetica" panose="020B0604020202020204" pitchFamily="34" charset="0"/>
              <a:cs typeface="Helvetica" panose="020B0604020202020204" pitchFamily="34" charset="0"/>
            </a:endParaRP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Alabama</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Dallas</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DC Metro</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Nashville</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New England</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New York Metro</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Tampa Bay</a:t>
            </a:r>
          </a:p>
          <a:p>
            <a:pPr marL="970287" lvl="2">
              <a:lnSpc>
                <a:spcPct val="107000"/>
              </a:lnSpc>
            </a:pPr>
            <a:r>
              <a:rPr lang="en-US" sz="1800" dirty="0">
                <a:solidFill>
                  <a:schemeClr val="bg1"/>
                </a:solidFill>
                <a:latin typeface="Helvetica" panose="020B0604020202020204" pitchFamily="34" charset="0"/>
                <a:cs typeface="Helvetica" panose="020B0604020202020204" pitchFamily="34" charset="0"/>
              </a:rPr>
              <a:t>Wisconsin</a:t>
            </a:r>
          </a:p>
          <a:p>
            <a:pPr lvl="1">
              <a:lnSpc>
                <a:spcPct val="107000"/>
              </a:lnSpc>
            </a:pPr>
            <a:endParaRPr lang="en-US" sz="1800" dirty="0">
              <a:solidFill>
                <a:schemeClr val="bg1"/>
              </a:solidFill>
              <a:latin typeface="Helvetica" panose="020B0604020202020204" pitchFamily="34" charset="0"/>
              <a:cs typeface="Helvetica" panose="020B0604020202020204" pitchFamily="34" charset="0"/>
            </a:endParaRPr>
          </a:p>
          <a:p>
            <a:pPr lvl="1">
              <a:lnSpc>
                <a:spcPct val="107000"/>
              </a:lnSpc>
            </a:pPr>
            <a:r>
              <a:rPr lang="en-US" sz="1800" dirty="0">
                <a:solidFill>
                  <a:schemeClr val="bg1"/>
                </a:solidFill>
                <a:latin typeface="Helvetica" panose="020B0604020202020204" pitchFamily="34" charset="0"/>
                <a:cs typeface="Helvetica" panose="020B0604020202020204" pitchFamily="34" charset="0"/>
              </a:rPr>
              <a:t>Go to </a:t>
            </a:r>
            <a:r>
              <a:rPr lang="en-US" sz="1800" dirty="0">
                <a:solidFill>
                  <a:srgbClr val="FF0000"/>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https://www.privatedirectorsassociation.org/chapters</a:t>
            </a:r>
            <a:r>
              <a:rPr lang="en-US" sz="1800" dirty="0">
                <a:solidFill>
                  <a:srgbClr val="FF0000"/>
                </a:solidFill>
                <a:latin typeface="Helvetica" panose="020B0604020202020204" pitchFamily="34" charset="0"/>
                <a:cs typeface="Helvetica" panose="020B0604020202020204" pitchFamily="34" charset="0"/>
              </a:rPr>
              <a:t> </a:t>
            </a:r>
            <a:r>
              <a:rPr lang="en-US" sz="1800" dirty="0">
                <a:solidFill>
                  <a:schemeClr val="bg1"/>
                </a:solidFill>
                <a:latin typeface="Helvetica" panose="020B0604020202020204" pitchFamily="34" charset="0"/>
                <a:cs typeface="Helvetica" panose="020B0604020202020204" pitchFamily="34" charset="0"/>
              </a:rPr>
              <a:t>for contact information for any of these, or other, chapters.</a:t>
            </a:r>
          </a:p>
          <a:p>
            <a:endParaRPr lang="en-US" sz="1800" dirty="0">
              <a:solidFill>
                <a:schemeClr val="bg1"/>
              </a:solidFill>
              <a:latin typeface="Helvetica" panose="020B0604020202020204" pitchFamily="34" charset="0"/>
              <a:cs typeface="Helvetica" panose="020B0604020202020204" pitchFamily="34" charset="0"/>
            </a:endParaRPr>
          </a:p>
        </p:txBody>
      </p:sp>
      <p:sp>
        <p:nvSpPr>
          <p:cNvPr id="2" name="Slide Number Placeholder 5">
            <a:extLst>
              <a:ext uri="{FF2B5EF4-FFF2-40B4-BE49-F238E27FC236}">
                <a16:creationId xmlns:a16="http://schemas.microsoft.com/office/drawing/2014/main" id="{146E2EE9-FD11-1FA6-8F77-3D8CD06E1A87}"/>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35</a:t>
            </a:fld>
            <a:endParaRPr lang="en-US" dirty="0">
              <a:solidFill>
                <a:schemeClr val="bg1"/>
              </a:solidFill>
            </a:endParaRPr>
          </a:p>
        </p:txBody>
      </p:sp>
    </p:spTree>
    <p:extLst>
      <p:ext uri="{BB962C8B-B14F-4D97-AF65-F5344CB8AC3E}">
        <p14:creationId xmlns:p14="http://schemas.microsoft.com/office/powerpoint/2010/main" val="239327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898582F6-5BBD-AEDD-7CFE-5C90690950EA}"/>
              </a:ext>
            </a:extLst>
          </p:cNvPr>
          <p:cNvSpPr txBox="1">
            <a:spLocks/>
          </p:cNvSpPr>
          <p:nvPr/>
        </p:nvSpPr>
        <p:spPr>
          <a:xfrm>
            <a:off x="570985" y="268765"/>
            <a:ext cx="8030401" cy="9715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t>About </a:t>
            </a:r>
            <a:r>
              <a:rPr lang="en-US" sz="2800" u="sng" dirty="0">
                <a:solidFill>
                  <a:schemeClr val="bg1"/>
                </a:solidFill>
                <a:latin typeface="Georgia" panose="02040502050405020303" pitchFamily="18" charset="0"/>
                <a:ea typeface="Calibri" panose="020F0502020204030204" pitchFamily="34" charset="0"/>
                <a:cs typeface="Times New Roman" panose="02020603050405020304" pitchFamily="18" charset="0"/>
              </a:rPr>
              <a:t>Executive Forum</a:t>
            </a:r>
            <a:br>
              <a:rPr lang="en-US" sz="2800" dirty="0">
                <a:latin typeface="Georgia" panose="02040502050405020303" pitchFamily="18" charset="0"/>
                <a:ea typeface="Calibri" panose="020F0502020204030204" pitchFamily="34" charset="0"/>
                <a:cs typeface="Times New Roman" panose="02020603050405020304" pitchFamily="18" charset="0"/>
              </a:rPr>
            </a:br>
            <a:endParaRPr lang="en-US" sz="2800" dirty="0">
              <a:latin typeface="Georgia" panose="02040502050405020303" pitchFamily="18" charset="0"/>
            </a:endParaRPr>
          </a:p>
        </p:txBody>
      </p:sp>
      <p:sp>
        <p:nvSpPr>
          <p:cNvPr id="5" name="Text Placeholder 2">
            <a:extLst>
              <a:ext uri="{FF2B5EF4-FFF2-40B4-BE49-F238E27FC236}">
                <a16:creationId xmlns:a16="http://schemas.microsoft.com/office/drawing/2014/main" id="{F72DA966-0D51-AA29-A43B-58CD2C69553D}"/>
              </a:ext>
            </a:extLst>
          </p:cNvPr>
          <p:cNvSpPr txBox="1">
            <a:spLocks/>
          </p:cNvSpPr>
          <p:nvPr/>
        </p:nvSpPr>
        <p:spPr>
          <a:xfrm>
            <a:off x="613849" y="1133869"/>
            <a:ext cx="9479209" cy="4167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The Executive Forum is a highly engaged community of executives from leading corporations who share a passion for “what’s next” to drive business growth. </a:t>
            </a:r>
          </a:p>
          <a:p>
            <a:pPr marL="228303" lvl="1" indent="-228303">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Its mission is to empower senior executives to reach their fullest career and business potential. </a:t>
            </a:r>
          </a:p>
          <a:p>
            <a:pPr marL="228303" lvl="1" indent="-228303">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Since its formation in 1995, the Executive Forum has grown to over 400 members who are the top-most leaders at market moving companies, run portfolios for the most innovative Private Equity Firms and serve as directors on boards --- public, private and non-profit.</a:t>
            </a:r>
          </a:p>
          <a:p>
            <a:pPr marL="228303" lvl="1" indent="-228303">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More information can be found at </a:t>
            </a:r>
            <a:r>
              <a:rPr lang="en-US" sz="1800" dirty="0">
                <a:solidFill>
                  <a:srgbClr val="FF0000"/>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www.executiveforum.org</a:t>
            </a:r>
            <a:r>
              <a:rPr lang="en-US" sz="1800"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p>
          <a:p>
            <a:pPr marL="741984" lvl="1">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456606" lvl="1">
              <a:lnSpc>
                <a:spcPct val="107000"/>
              </a:lnSpc>
            </a:pPr>
            <a:endParaRPr lang="en-US" sz="1800" b="1" i="1"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1800" dirty="0">
              <a:latin typeface="Helvetica" panose="020B0604020202020204" pitchFamily="34" charset="0"/>
              <a:cs typeface="Helvetica" panose="020B0604020202020204" pitchFamily="34" charset="0"/>
            </a:endParaRPr>
          </a:p>
        </p:txBody>
      </p:sp>
      <p:sp>
        <p:nvSpPr>
          <p:cNvPr id="2" name="Slide Number Placeholder 5">
            <a:extLst>
              <a:ext uri="{FF2B5EF4-FFF2-40B4-BE49-F238E27FC236}">
                <a16:creationId xmlns:a16="http://schemas.microsoft.com/office/drawing/2014/main" id="{E79548B6-6AEA-5101-F805-922BFE005234}"/>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36</a:t>
            </a:fld>
            <a:endParaRPr lang="en-US" dirty="0">
              <a:solidFill>
                <a:schemeClr val="bg1"/>
              </a:solidFill>
            </a:endParaRPr>
          </a:p>
        </p:txBody>
      </p:sp>
    </p:spTree>
    <p:extLst>
      <p:ext uri="{BB962C8B-B14F-4D97-AF65-F5344CB8AC3E}">
        <p14:creationId xmlns:p14="http://schemas.microsoft.com/office/powerpoint/2010/main" val="2343808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B8A83267-FA7E-B4C8-F106-F2BF766F45AA}"/>
              </a:ext>
            </a:extLst>
          </p:cNvPr>
          <p:cNvSpPr txBox="1">
            <a:spLocks/>
          </p:cNvSpPr>
          <p:nvPr/>
        </p:nvSpPr>
        <p:spPr>
          <a:xfrm>
            <a:off x="656714" y="308098"/>
            <a:ext cx="8030401" cy="6348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About </a:t>
            </a:r>
            <a:r>
              <a:rPr lang="en-US" sz="2800" dirty="0">
                <a:solidFill>
                  <a:schemeClr val="bg1"/>
                </a:solidFill>
                <a:latin typeface="Georgia" panose="02040502050405020303" pitchFamily="18" charset="0"/>
                <a:hlinkClick r:id="rId3">
                  <a:extLst>
                    <a:ext uri="{A12FA001-AC4F-418D-AE19-62706E023703}">
                      <ahyp:hlinkClr xmlns:ahyp="http://schemas.microsoft.com/office/drawing/2018/hyperlinkcolor" val="tx"/>
                    </a:ext>
                  </a:extLst>
                </a:hlinkClick>
              </a:rPr>
              <a:t>Financial Poise™</a:t>
            </a:r>
            <a:br>
              <a:rPr lang="en-US" sz="2800" dirty="0">
                <a:solidFill>
                  <a:schemeClr val="bg1"/>
                </a:solidFill>
                <a:latin typeface="Georgia" panose="02040502050405020303" pitchFamily="18" charset="0"/>
              </a:rPr>
            </a:br>
            <a:endParaRPr lang="en-US" sz="2800"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39C5FDB2-6A46-AC5B-DC1A-865CB61908A9}"/>
              </a:ext>
            </a:extLst>
          </p:cNvPr>
          <p:cNvSpPr txBox="1">
            <a:spLocks/>
          </p:cNvSpPr>
          <p:nvPr/>
        </p:nvSpPr>
        <p:spPr>
          <a:xfrm>
            <a:off x="713868" y="1088443"/>
            <a:ext cx="10801863" cy="51694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303" lvl="1" indent="-228303"/>
            <a:r>
              <a:rPr lang="en-US" sz="1800" dirty="0">
                <a:solidFill>
                  <a:schemeClr val="bg1"/>
                </a:solidFill>
                <a:latin typeface="Helvetica" panose="020B0604020202020204" pitchFamily="34" charset="0"/>
                <a:cs typeface="Helvetica" panose="020B0604020202020204" pitchFamily="34" charset="0"/>
              </a:rPr>
              <a:t>The primary mission of Financial Poise™ is to provide reliable plain English business, financial, and legal education to individual investors, entrepreneurs, business owners, and executives, and to help trusted advisors do the same.</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Sign up for our free weekly e-newsletter </a:t>
            </a:r>
            <a:r>
              <a:rPr lang="en-US" sz="1800" dirty="0">
                <a:solidFill>
                  <a:srgbClr val="FF000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here</a:t>
            </a:r>
            <a:r>
              <a:rPr lang="en-US" sz="1800" dirty="0">
                <a:solidFill>
                  <a:schemeClr val="bg1"/>
                </a:solidFill>
                <a:latin typeface="Helvetica" panose="020B0604020202020204" pitchFamily="34" charset="0"/>
                <a:cs typeface="Helvetica" panose="020B0604020202020204" pitchFamily="34" charset="0"/>
              </a:rPr>
              <a:t>*. </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Learn how to write or speak for Financial Poise </a:t>
            </a:r>
            <a:r>
              <a:rPr lang="en-US" sz="1800" dirty="0">
                <a:solidFill>
                  <a:srgbClr val="FF0000"/>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here</a:t>
            </a:r>
            <a:r>
              <a:rPr lang="en-US" sz="1800" dirty="0">
                <a:solidFill>
                  <a:schemeClr val="bg1"/>
                </a:solidFill>
                <a:latin typeface="Helvetica" panose="020B0604020202020204" pitchFamily="34" charset="0"/>
                <a:cs typeface="Helvetica" panose="020B0604020202020204" pitchFamily="34" charset="0"/>
              </a:rPr>
              <a:t>. The antithesis of “pay-to-play.” </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Check out our other webinars </a:t>
            </a:r>
            <a:r>
              <a:rPr lang="en-US" sz="1800" dirty="0">
                <a:solidFill>
                  <a:srgbClr val="FF0000"/>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here</a:t>
            </a:r>
            <a:r>
              <a:rPr lang="en-US" sz="1800" dirty="0">
                <a:solidFill>
                  <a:schemeClr val="bg1"/>
                </a:solidFill>
                <a:latin typeface="Helvetica" panose="020B0604020202020204" pitchFamily="34" charset="0"/>
                <a:cs typeface="Helvetica" panose="020B0604020202020204" pitchFamily="34" charset="0"/>
              </a:rPr>
              <a:t>.</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Send any other inquiry to </a:t>
            </a:r>
            <a:r>
              <a:rPr lang="en-US" sz="1800" dirty="0">
                <a:solidFill>
                  <a:srgbClr val="FF0000"/>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info@financialpoise.com</a:t>
            </a:r>
            <a:r>
              <a:rPr lang="en-US" sz="1800" dirty="0">
                <a:solidFill>
                  <a:srgbClr val="FF0000"/>
                </a:solidFill>
                <a:latin typeface="Helvetica" panose="020B0604020202020204" pitchFamily="34" charset="0"/>
                <a:cs typeface="Helvetica" panose="020B0604020202020204" pitchFamily="34" charset="0"/>
              </a:rPr>
              <a:t> </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0" lvl="1" indent="0">
              <a:buFont typeface="Arial" panose="020B0604020202020204" pitchFamily="34" charset="0"/>
              <a:buNone/>
            </a:pPr>
            <a:r>
              <a:rPr lang="en-US" sz="1800" dirty="0">
                <a:solidFill>
                  <a:schemeClr val="bg1"/>
                </a:solidFill>
                <a:latin typeface="Helvetica" panose="020B0604020202020204" pitchFamily="34" charset="0"/>
                <a:cs typeface="Helvetica" panose="020B0604020202020204" pitchFamily="34" charset="0"/>
              </a:rPr>
              <a:t> </a:t>
            </a:r>
            <a:r>
              <a:rPr lang="en-US" sz="1800" b="1" i="1" dirty="0">
                <a:solidFill>
                  <a:schemeClr val="bg1"/>
                </a:solidFill>
                <a:latin typeface="Helvetica" panose="020B0604020202020204" pitchFamily="34" charset="0"/>
                <a:cs typeface="Helvetica" panose="020B0604020202020204" pitchFamily="34" charset="0"/>
              </a:rPr>
              <a:t>*Newsletter subscribers are occasionally offered free webinars. Subscribers never receive more than one email per week and their information is never shared</a:t>
            </a:r>
            <a:r>
              <a:rPr lang="en-US" sz="1800" dirty="0">
                <a:solidFill>
                  <a:schemeClr val="bg1"/>
                </a:solidFill>
                <a:latin typeface="Helvetica" panose="020B0604020202020204" pitchFamily="34" charset="0"/>
                <a:cs typeface="Helvetica" panose="020B0604020202020204" pitchFamily="34" charset="0"/>
              </a:rPr>
              <a:t>.</a:t>
            </a:r>
          </a:p>
          <a:p>
            <a:endParaRPr lang="en-US" sz="1800" dirty="0">
              <a:solidFill>
                <a:schemeClr val="bg1"/>
              </a:solidFill>
              <a:latin typeface="Helvetica" panose="020B0604020202020204" pitchFamily="34" charset="0"/>
              <a:cs typeface="Helvetica" panose="020B0604020202020204" pitchFamily="34" charset="0"/>
            </a:endParaRPr>
          </a:p>
        </p:txBody>
      </p:sp>
      <p:sp>
        <p:nvSpPr>
          <p:cNvPr id="2" name="Slide Number Placeholder 5">
            <a:extLst>
              <a:ext uri="{FF2B5EF4-FFF2-40B4-BE49-F238E27FC236}">
                <a16:creationId xmlns:a16="http://schemas.microsoft.com/office/drawing/2014/main" id="{F95CE233-7B20-43CB-6A7D-6EAABA199122}"/>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37</a:t>
            </a:fld>
            <a:endParaRPr lang="en-US" dirty="0">
              <a:solidFill>
                <a:schemeClr val="bg1"/>
              </a:solidFill>
            </a:endParaRPr>
          </a:p>
        </p:txBody>
      </p:sp>
    </p:spTree>
    <p:extLst>
      <p:ext uri="{BB962C8B-B14F-4D97-AF65-F5344CB8AC3E}">
        <p14:creationId xmlns:p14="http://schemas.microsoft.com/office/powerpoint/2010/main" val="2978496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282"/>
            <a:ext cx="12191980" cy="6856718"/>
          </a:xfrm>
          <a:prstGeom prst="rect">
            <a:avLst/>
          </a:prstGeom>
        </p:spPr>
      </p:pic>
      <p:sp>
        <p:nvSpPr>
          <p:cNvPr id="4" name="Title 1">
            <a:extLst>
              <a:ext uri="{FF2B5EF4-FFF2-40B4-BE49-F238E27FC236}">
                <a16:creationId xmlns:a16="http://schemas.microsoft.com/office/drawing/2014/main" id="{ED744C8B-70C2-2BD0-073D-FD03B2534020}"/>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a:solidFill>
                  <a:schemeClr val="bg1"/>
                </a:solidFill>
                <a:latin typeface="Georgia" panose="02040502050405020303" pitchFamily="18" charset="0"/>
              </a:rPr>
              <a:t>Additional Information &amp; Resources </a:t>
            </a:r>
            <a:endParaRPr lang="en-US" sz="2796"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8635A98D-118E-1316-FB88-7E52E18007A0}"/>
              </a:ext>
            </a:extLst>
          </p:cNvPr>
          <p:cNvSpPr txBox="1">
            <a:spLocks/>
          </p:cNvSpPr>
          <p:nvPr/>
        </p:nvSpPr>
        <p:spPr>
          <a:xfrm>
            <a:off x="345807" y="1237333"/>
            <a:ext cx="9479209" cy="5369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303" indent="-228303"/>
            <a:r>
              <a:rPr lang="en-US" sz="2400" dirty="0">
                <a:solidFill>
                  <a:schemeClr val="bg1"/>
                </a:solidFill>
                <a:latin typeface="Helvetica" panose="020B0604020202020204" pitchFamily="34" charset="0"/>
                <a:cs typeface="Helvetica" panose="020B0604020202020204" pitchFamily="34" charset="0"/>
              </a:rPr>
              <a:t>For more information about this series and for free access all the PowerPoints in this series, if you are not a member of PDA, visit </a:t>
            </a:r>
            <a:r>
              <a:rPr lang="en-US" sz="2400" dirty="0">
                <a:solidFill>
                  <a:srgbClr val="FF0000"/>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www.privatedirectorsymposium.org</a:t>
            </a:r>
            <a:r>
              <a:rPr lang="en-US" sz="2400" dirty="0">
                <a:solidFill>
                  <a:srgbClr val="FF0000"/>
                </a:solidFill>
                <a:latin typeface="Helvetica" panose="020B0604020202020204" pitchFamily="34" charset="0"/>
                <a:cs typeface="Helvetica" panose="020B0604020202020204" pitchFamily="34" charset="0"/>
              </a:rPr>
              <a:t> </a:t>
            </a:r>
          </a:p>
          <a:p>
            <a:pPr marL="228303" indent="-228303"/>
            <a:endParaRPr lang="en-US" sz="1800" dirty="0">
              <a:solidFill>
                <a:srgbClr val="FF0000"/>
              </a:solidFill>
              <a:latin typeface="Helvetica" panose="020B0604020202020204" pitchFamily="34" charset="0"/>
              <a:cs typeface="Helvetica" panose="020B0604020202020204" pitchFamily="34" charset="0"/>
            </a:endParaRPr>
          </a:p>
          <a:p>
            <a:pPr marL="228303" indent="-228303"/>
            <a:endParaRPr lang="en-US" sz="1800" dirty="0">
              <a:solidFill>
                <a:srgbClr val="FF0000"/>
              </a:solidFill>
              <a:latin typeface="Helvetica" panose="020B0604020202020204" pitchFamily="34" charset="0"/>
              <a:cs typeface="Helvetica" panose="020B0604020202020204" pitchFamily="34" charset="0"/>
            </a:endParaRPr>
          </a:p>
          <a:p>
            <a:pPr marL="228303" indent="-228303"/>
            <a:endParaRPr lang="en-US" sz="1800" dirty="0">
              <a:solidFill>
                <a:srgbClr val="FF0000"/>
              </a:solidFill>
              <a:latin typeface="Helvetica" panose="020B0604020202020204" pitchFamily="34" charset="0"/>
              <a:cs typeface="Helvetica" panose="020B0604020202020204" pitchFamily="34" charset="0"/>
            </a:endParaRPr>
          </a:p>
          <a:p>
            <a:pPr marL="0" indent="0">
              <a:buNone/>
            </a:pPr>
            <a:r>
              <a:rPr lang="en-US" sz="2400" dirty="0">
                <a:solidFill>
                  <a:schemeClr val="bg1"/>
                </a:solidFill>
                <a:latin typeface="Helvetica" panose="020B0604020202020204" pitchFamily="34" charset="0"/>
                <a:cs typeface="Helvetica" panose="020B0604020202020204" pitchFamily="34" charset="0"/>
              </a:rPr>
              <a:t>	</a:t>
            </a:r>
            <a:r>
              <a:rPr lang="en-US" sz="2400" i="1" dirty="0">
                <a:solidFill>
                  <a:schemeClr val="bg1"/>
                </a:solidFill>
                <a:latin typeface="Helvetica" panose="020B0604020202020204" pitchFamily="34" charset="0"/>
                <a:cs typeface="Helvetica" panose="020B0604020202020204" pitchFamily="34" charset="0"/>
              </a:rPr>
              <a:t>*** This PowerPoint was produced in connection with a video webinar that premiered on 5/10/23. If you are reading this without the benefit of having attended the webinar, then you are missing its real value. You can access the webinar on-demand for free through the </a:t>
            </a:r>
            <a:r>
              <a:rPr lang="en-US" sz="2400" i="1" dirty="0">
                <a:solidFill>
                  <a:srgbClr val="FF000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Private Director Association website </a:t>
            </a:r>
            <a:r>
              <a:rPr lang="en-US" sz="2400" i="1" dirty="0">
                <a:solidFill>
                  <a:schemeClr val="bg1"/>
                </a:solidFill>
                <a:latin typeface="Helvetica" panose="020B0604020202020204" pitchFamily="34" charset="0"/>
                <a:cs typeface="Helvetica" panose="020B0604020202020204" pitchFamily="34" charset="0"/>
              </a:rPr>
              <a:t>if you are a member of the PDA or for a small fee through the </a:t>
            </a:r>
            <a:r>
              <a:rPr lang="en-US" sz="2400" i="1" dirty="0">
                <a:solidFill>
                  <a:srgbClr val="FF0000"/>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Private Director Symposium </a:t>
            </a:r>
            <a:r>
              <a:rPr lang="en-US" sz="2400" i="1" dirty="0">
                <a:solidFill>
                  <a:schemeClr val="bg1"/>
                </a:solidFill>
                <a:latin typeface="Helvetica" panose="020B0604020202020204" pitchFamily="34" charset="0"/>
                <a:cs typeface="Helvetica" panose="020B0604020202020204" pitchFamily="34" charset="0"/>
              </a:rPr>
              <a:t>website.</a:t>
            </a:r>
          </a:p>
          <a:p>
            <a:pPr marL="228303" indent="-228303"/>
            <a:endParaRPr lang="en-US" sz="1800" dirty="0">
              <a:solidFill>
                <a:srgbClr val="FF0000"/>
              </a:solidFill>
              <a:latin typeface="Helvetica" panose="020B0604020202020204" pitchFamily="34" charset="0"/>
              <a:cs typeface="Helvetica" panose="020B0604020202020204" pitchFamily="34" charset="0"/>
            </a:endParaRP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pPr marL="0" indent="0">
              <a:buNone/>
            </a:pPr>
            <a:r>
              <a:rPr lang="en-US" sz="1800" dirty="0">
                <a:solidFill>
                  <a:schemeClr val="bg1"/>
                </a:solidFill>
                <a:latin typeface="Helvetica" panose="020B0604020202020204" pitchFamily="34" charset="0"/>
                <a:cs typeface="Helvetica" panose="020B0604020202020204" pitchFamily="34" charset="0"/>
              </a:rPr>
              <a:t> </a:t>
            </a:r>
          </a:p>
          <a:p>
            <a:pPr marL="228303" indent="-228303"/>
            <a:endParaRPr lang="en-US" sz="1800" dirty="0">
              <a:solidFill>
                <a:schemeClr val="bg1"/>
              </a:solidFill>
              <a:latin typeface="Helvetica" panose="020B0604020202020204" pitchFamily="34" charset="0"/>
              <a:cs typeface="Helvetica" panose="020B0604020202020204" pitchFamily="34" charset="0"/>
            </a:endParaRPr>
          </a:p>
        </p:txBody>
      </p:sp>
      <p:sp>
        <p:nvSpPr>
          <p:cNvPr id="2" name="Slide Number Placeholder 5">
            <a:extLst>
              <a:ext uri="{FF2B5EF4-FFF2-40B4-BE49-F238E27FC236}">
                <a16:creationId xmlns:a16="http://schemas.microsoft.com/office/drawing/2014/main" id="{A39B9038-F4D8-9211-057F-7A49388A63FB}"/>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38</a:t>
            </a:fld>
            <a:endParaRPr lang="en-US" dirty="0">
              <a:solidFill>
                <a:schemeClr val="bg1"/>
              </a:solidFill>
            </a:endParaRPr>
          </a:p>
        </p:txBody>
      </p:sp>
    </p:spTree>
    <p:extLst>
      <p:ext uri="{BB962C8B-B14F-4D97-AF65-F5344CB8AC3E}">
        <p14:creationId xmlns:p14="http://schemas.microsoft.com/office/powerpoint/2010/main" val="247055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282"/>
            <a:ext cx="12191980" cy="6856718"/>
          </a:xfrm>
          <a:prstGeom prst="rect">
            <a:avLst/>
          </a:prstGeom>
        </p:spPr>
      </p:pic>
      <p:sp>
        <p:nvSpPr>
          <p:cNvPr id="4" name="Title 1">
            <a:extLst>
              <a:ext uri="{FF2B5EF4-FFF2-40B4-BE49-F238E27FC236}">
                <a16:creationId xmlns:a16="http://schemas.microsoft.com/office/drawing/2014/main" id="{ED744C8B-70C2-2BD0-073D-FD03B2534020}"/>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dirty="0">
                <a:solidFill>
                  <a:schemeClr val="bg1"/>
                </a:solidFill>
                <a:latin typeface="Georgia" panose="02040502050405020303" pitchFamily="18" charset="0"/>
              </a:rPr>
              <a:t>Thank you to our sponsor…</a:t>
            </a:r>
          </a:p>
        </p:txBody>
      </p:sp>
      <p:sp>
        <p:nvSpPr>
          <p:cNvPr id="5" name="Text Placeholder 2">
            <a:extLst>
              <a:ext uri="{FF2B5EF4-FFF2-40B4-BE49-F238E27FC236}">
                <a16:creationId xmlns:a16="http://schemas.microsoft.com/office/drawing/2014/main" id="{8635A98D-118E-1316-FB88-7E52E18007A0}"/>
              </a:ext>
            </a:extLst>
          </p:cNvPr>
          <p:cNvSpPr txBox="1">
            <a:spLocks/>
          </p:cNvSpPr>
          <p:nvPr/>
        </p:nvSpPr>
        <p:spPr>
          <a:xfrm>
            <a:off x="345807" y="1237333"/>
            <a:ext cx="9479209" cy="5369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chemeClr val="bg1"/>
              </a:solidFill>
              <a:latin typeface="Helvetica" panose="020B0604020202020204" pitchFamily="34" charset="0"/>
              <a:cs typeface="Helvetica" panose="020B0604020202020204" pitchFamily="34" charset="0"/>
            </a:endParaRP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pPr marL="0" indent="0">
              <a:buNone/>
            </a:pPr>
            <a:r>
              <a:rPr lang="en-US" sz="1800" dirty="0">
                <a:solidFill>
                  <a:schemeClr val="bg1"/>
                </a:solidFill>
                <a:latin typeface="Helvetica" panose="020B0604020202020204" pitchFamily="34" charset="0"/>
                <a:cs typeface="Helvetica" panose="020B0604020202020204" pitchFamily="34" charset="0"/>
              </a:rPr>
              <a:t> </a:t>
            </a:r>
          </a:p>
          <a:p>
            <a:pPr marL="228303" indent="-228303"/>
            <a:endParaRPr lang="en-US" sz="1800"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F4AB3B9E-0415-11D5-8E4D-FB975D4E3CC6}"/>
              </a:ext>
            </a:extLst>
          </p:cNvPr>
          <p:cNvPicPr>
            <a:picLocks noChangeAspect="1"/>
          </p:cNvPicPr>
          <p:nvPr/>
        </p:nvPicPr>
        <p:blipFill>
          <a:blip r:embed="rId3"/>
          <a:stretch>
            <a:fillRect/>
          </a:stretch>
        </p:blipFill>
        <p:spPr>
          <a:xfrm>
            <a:off x="391655" y="915117"/>
            <a:ext cx="3643538" cy="1521583"/>
          </a:xfrm>
          <a:prstGeom prst="rect">
            <a:avLst/>
          </a:prstGeom>
        </p:spPr>
      </p:pic>
      <p:sp>
        <p:nvSpPr>
          <p:cNvPr id="8" name="TextBox 7">
            <a:extLst>
              <a:ext uri="{FF2B5EF4-FFF2-40B4-BE49-F238E27FC236}">
                <a16:creationId xmlns:a16="http://schemas.microsoft.com/office/drawing/2014/main" id="{A570F88C-E050-83C1-635A-00831908EB61}"/>
              </a:ext>
            </a:extLst>
          </p:cNvPr>
          <p:cNvSpPr txBox="1"/>
          <p:nvPr/>
        </p:nvSpPr>
        <p:spPr>
          <a:xfrm>
            <a:off x="837651" y="2761042"/>
            <a:ext cx="8987365" cy="2542363"/>
          </a:xfrm>
          <a:prstGeom prst="rect">
            <a:avLst/>
          </a:prstGeom>
          <a:noFill/>
        </p:spPr>
        <p:txBody>
          <a:bodyPr wrap="square">
            <a:spAutoFit/>
          </a:bodyPr>
          <a:lstStyle/>
          <a:p>
            <a:pPr marL="457200" lvl="0" indent="-317500" algn="l" rtl="0">
              <a:lnSpc>
                <a:spcPct val="150000"/>
              </a:lnSpc>
              <a:spcBef>
                <a:spcPct val="0"/>
              </a:spcBef>
              <a:spcAft>
                <a:spcPct val="0"/>
              </a:spcAft>
              <a:buSzPts val="1400"/>
              <a:buChar char="●"/>
            </a:pPr>
            <a:endParaRPr lang="en-US" sz="1800" dirty="0"/>
          </a:p>
          <a:p>
            <a:pPr marL="457200" lvl="0" indent="-317500" algn="l" rtl="0">
              <a:lnSpc>
                <a:spcPct val="150000"/>
              </a:lnSpc>
              <a:spcBef>
                <a:spcPct val="0"/>
              </a:spcBef>
              <a:spcAft>
                <a:spcPct val="0"/>
              </a:spcAft>
              <a:buSzPts val="1400"/>
              <a:buChar char="●"/>
            </a:pPr>
            <a:r>
              <a:rPr lang="en-US" sz="1800" dirty="0"/>
              <a:t>Fully Cloud-based</a:t>
            </a:r>
          </a:p>
          <a:p>
            <a:pPr marL="457200" lvl="0" indent="-317500" algn="l" rtl="0">
              <a:lnSpc>
                <a:spcPct val="150000"/>
              </a:lnSpc>
              <a:spcBef>
                <a:spcPct val="0"/>
              </a:spcBef>
              <a:spcAft>
                <a:spcPct val="0"/>
              </a:spcAft>
              <a:buSzPts val="1400"/>
              <a:buChar char="●"/>
            </a:pPr>
            <a:r>
              <a:rPr lang="en-US" sz="1800" dirty="0"/>
              <a:t>Kindergarten-12th Grade</a:t>
            </a:r>
          </a:p>
          <a:p>
            <a:pPr marL="457200" lvl="0" indent="-317500" algn="l" rtl="0">
              <a:lnSpc>
                <a:spcPct val="150000"/>
              </a:lnSpc>
              <a:spcBef>
                <a:spcPct val="0"/>
              </a:spcBef>
              <a:spcAft>
                <a:spcPct val="0"/>
              </a:spcAft>
              <a:buSzPts val="1400"/>
              <a:buChar char="●"/>
            </a:pPr>
            <a:r>
              <a:rPr lang="en-US" sz="1800" dirty="0"/>
              <a:t>100 Leveled Lessons &amp; Activities</a:t>
            </a:r>
          </a:p>
          <a:p>
            <a:pPr marL="457200" lvl="0" indent="-317500" algn="l" rtl="0">
              <a:lnSpc>
                <a:spcPct val="150000"/>
              </a:lnSpc>
              <a:spcBef>
                <a:spcPct val="0"/>
              </a:spcBef>
              <a:spcAft>
                <a:spcPct val="0"/>
              </a:spcAft>
              <a:buSzPts val="1400"/>
              <a:buChar char="●"/>
            </a:pPr>
            <a:r>
              <a:rPr lang="en-US" sz="1800" dirty="0"/>
              <a:t>Personalized Remediation</a:t>
            </a:r>
          </a:p>
          <a:p>
            <a:pPr marL="457200" lvl="0" indent="-317500" algn="l" rtl="0">
              <a:lnSpc>
                <a:spcPct val="150000"/>
              </a:lnSpc>
              <a:spcBef>
                <a:spcPct val="0"/>
              </a:spcBef>
              <a:spcAft>
                <a:spcPct val="0"/>
              </a:spcAft>
              <a:buSzPts val="1400"/>
              <a:buChar char="●"/>
            </a:pPr>
            <a:r>
              <a:rPr lang="en-US" sz="1800" dirty="0"/>
              <a:t>Perfect for Home Practice</a:t>
            </a:r>
            <a:endParaRPr lang="en-US" dirty="0"/>
          </a:p>
        </p:txBody>
      </p:sp>
      <p:sp>
        <p:nvSpPr>
          <p:cNvPr id="10" name="TextBox 9">
            <a:extLst>
              <a:ext uri="{FF2B5EF4-FFF2-40B4-BE49-F238E27FC236}">
                <a16:creationId xmlns:a16="http://schemas.microsoft.com/office/drawing/2014/main" id="{8C3D76E9-1E8A-A577-54AB-A2E1498B928D}"/>
              </a:ext>
            </a:extLst>
          </p:cNvPr>
          <p:cNvSpPr txBox="1"/>
          <p:nvPr/>
        </p:nvSpPr>
        <p:spPr>
          <a:xfrm>
            <a:off x="4580388" y="1282352"/>
            <a:ext cx="7675927" cy="3693319"/>
          </a:xfrm>
          <a:prstGeom prst="rect">
            <a:avLst/>
          </a:prstGeom>
          <a:noFill/>
        </p:spPr>
        <p:txBody>
          <a:bodyPr wrap="square">
            <a:spAutoFit/>
          </a:bodyPr>
          <a:lstStyle/>
          <a:p>
            <a:r>
              <a:rPr lang="en-US" sz="1800" dirty="0">
                <a:solidFill>
                  <a:srgbClr val="1C2D35"/>
                </a:solidFill>
                <a:latin typeface="Roboto Serif"/>
                <a:ea typeface="Roboto Serif"/>
                <a:cs typeface="Roboto Serif"/>
                <a:sym typeface="Roboto Serif"/>
              </a:rPr>
              <a:t>Maker of The #1 Typing App for Education</a:t>
            </a:r>
            <a:br>
              <a:rPr lang="en-US" sz="1800" dirty="0">
                <a:solidFill>
                  <a:srgbClr val="1C2D35"/>
                </a:solidFill>
                <a:latin typeface="Roboto Serif"/>
                <a:ea typeface="Roboto Serif"/>
                <a:cs typeface="Roboto Serif"/>
                <a:sym typeface="Roboto Serif"/>
              </a:rPr>
            </a:br>
            <a:br>
              <a:rPr lang="en" sz="1800" dirty="0">
                <a:solidFill>
                  <a:srgbClr val="1C2D35"/>
                </a:solidFill>
                <a:latin typeface="Roboto Serif"/>
                <a:ea typeface="Roboto Serif"/>
                <a:cs typeface="Roboto Serif"/>
                <a:sym typeface="Roboto Serif"/>
              </a:rPr>
            </a:br>
            <a:br>
              <a:rPr lang="en" sz="1800" dirty="0">
                <a:solidFill>
                  <a:srgbClr val="1C2D35"/>
                </a:solidFill>
                <a:latin typeface="Roboto Serif"/>
                <a:ea typeface="Roboto Serif"/>
                <a:cs typeface="Roboto Serif"/>
                <a:sym typeface="Roboto Serif"/>
              </a:rPr>
            </a:br>
            <a:br>
              <a:rPr lang="en" sz="1800" dirty="0">
                <a:solidFill>
                  <a:srgbClr val="1C2D35"/>
                </a:solidFill>
                <a:latin typeface="Roboto Serif"/>
                <a:ea typeface="Roboto Serif"/>
                <a:cs typeface="Roboto Serif"/>
                <a:sym typeface="Roboto Serif"/>
              </a:rPr>
            </a:br>
            <a:br>
              <a:rPr lang="en" sz="1800" dirty="0">
                <a:solidFill>
                  <a:srgbClr val="1C2D35"/>
                </a:solidFill>
                <a:latin typeface="Roboto Serif"/>
                <a:ea typeface="Roboto Serif"/>
                <a:cs typeface="Roboto Serif"/>
                <a:sym typeface="Roboto Serif"/>
              </a:rPr>
            </a:br>
            <a:br>
              <a:rPr lang="en" sz="1800" dirty="0">
                <a:solidFill>
                  <a:srgbClr val="1C2D35"/>
                </a:solidFill>
                <a:latin typeface="Roboto Serif"/>
                <a:ea typeface="Roboto Serif"/>
                <a:cs typeface="Roboto Serif"/>
                <a:sym typeface="Roboto Serif"/>
              </a:rPr>
            </a:br>
            <a:endParaRPr lang="en" sz="1800" dirty="0">
              <a:solidFill>
                <a:srgbClr val="1C2D35"/>
              </a:solidFill>
              <a:latin typeface="Roboto Serif"/>
              <a:ea typeface="Roboto Serif"/>
              <a:cs typeface="Roboto Serif"/>
              <a:sym typeface="Roboto Serif"/>
            </a:endParaRPr>
          </a:p>
          <a:p>
            <a:endParaRPr lang="en" dirty="0">
              <a:solidFill>
                <a:srgbClr val="1C2D35"/>
              </a:solidFill>
              <a:latin typeface="Roboto Serif"/>
              <a:ea typeface="Roboto Serif"/>
              <a:cs typeface="Roboto Serif"/>
              <a:sym typeface="Roboto Serif"/>
            </a:endParaRPr>
          </a:p>
          <a:p>
            <a:endParaRPr lang="en" sz="1800" dirty="0">
              <a:solidFill>
                <a:srgbClr val="1C2D35"/>
              </a:solidFill>
              <a:latin typeface="Roboto Serif"/>
              <a:ea typeface="Roboto Serif"/>
              <a:cs typeface="Roboto Serif"/>
              <a:sym typeface="Roboto Serif"/>
            </a:endParaRPr>
          </a:p>
          <a:p>
            <a:br>
              <a:rPr lang="en" sz="1800" dirty="0">
                <a:solidFill>
                  <a:srgbClr val="1C2D35"/>
                </a:solidFill>
                <a:latin typeface="Roboto Serif"/>
                <a:ea typeface="Roboto Serif"/>
                <a:cs typeface="Roboto Serif"/>
                <a:sym typeface="Roboto Serif"/>
              </a:rPr>
            </a:br>
            <a:r>
              <a:rPr lang="en" sz="1800" b="1" i="1" dirty="0">
                <a:solidFill>
                  <a:srgbClr val="FF0000"/>
                </a:solidFill>
                <a:latin typeface="Roboto Serif"/>
                <a:ea typeface="Roboto Serif"/>
                <a:cs typeface="Roboto Serif"/>
                <a:sym typeface="Roboto Serif"/>
              </a:rPr>
              <a:t>The home edition of our marquee, gamified, Type to Learn App is now available for only </a:t>
            </a:r>
            <a:r>
              <a:rPr lang="en" sz="1800" b="1" i="1" dirty="0">
                <a:solidFill>
                  <a:srgbClr val="FF0000"/>
                </a:solidFill>
                <a:latin typeface="Roboto Serif ExtraBold"/>
                <a:ea typeface="Roboto Serif ExtraBold"/>
                <a:cs typeface="Roboto Serif ExtraBold"/>
                <a:sym typeface="Roboto Serif ExtraBold"/>
              </a:rPr>
              <a:t>$39.95</a:t>
            </a:r>
            <a:r>
              <a:rPr lang="en" sz="1800" b="1" i="1" dirty="0">
                <a:solidFill>
                  <a:srgbClr val="FF0000"/>
                </a:solidFill>
                <a:latin typeface="Roboto Serif"/>
                <a:ea typeface="Roboto Serif"/>
                <a:cs typeface="Roboto Serif"/>
                <a:sym typeface="Roboto Serif"/>
              </a:rPr>
              <a:t> per year! Invest in your child's future today. </a:t>
            </a:r>
            <a:r>
              <a:rPr lang="en" sz="1800" b="1" i="1" u="sng" dirty="0">
                <a:solidFill>
                  <a:srgbClr val="FF0000"/>
                </a:solidFill>
                <a:latin typeface="Roboto Serif"/>
                <a:ea typeface="Roboto Serif"/>
                <a:cs typeface="Roboto Serif"/>
                <a:sym typeface="Roboto Serif"/>
                <a:hlinkClick r:id="rId4"/>
              </a:rPr>
              <a:t>Buy it here!</a:t>
            </a:r>
            <a:endParaRPr lang="en-US" dirty="0"/>
          </a:p>
        </p:txBody>
      </p:sp>
      <p:pic>
        <p:nvPicPr>
          <p:cNvPr id="11" name="Picture 10">
            <a:extLst>
              <a:ext uri="{FF2B5EF4-FFF2-40B4-BE49-F238E27FC236}">
                <a16:creationId xmlns:a16="http://schemas.microsoft.com/office/drawing/2014/main" id="{C86F0694-3448-95B9-48A6-D53AC3FC93C3}"/>
              </a:ext>
            </a:extLst>
          </p:cNvPr>
          <p:cNvPicPr>
            <a:picLocks noChangeAspect="1"/>
          </p:cNvPicPr>
          <p:nvPr/>
        </p:nvPicPr>
        <p:blipFill>
          <a:blip r:embed="rId5"/>
          <a:stretch>
            <a:fillRect/>
          </a:stretch>
        </p:blipFill>
        <p:spPr>
          <a:xfrm>
            <a:off x="4966283" y="1936821"/>
            <a:ext cx="7130467" cy="1989227"/>
          </a:xfrm>
          <a:prstGeom prst="rect">
            <a:avLst/>
          </a:prstGeom>
        </p:spPr>
      </p:pic>
      <p:sp>
        <p:nvSpPr>
          <p:cNvPr id="13" name="TextBox 12">
            <a:extLst>
              <a:ext uri="{FF2B5EF4-FFF2-40B4-BE49-F238E27FC236}">
                <a16:creationId xmlns:a16="http://schemas.microsoft.com/office/drawing/2014/main" id="{EF2FBBD1-7387-22DC-D2E7-17EBEA703BED}"/>
              </a:ext>
            </a:extLst>
          </p:cNvPr>
          <p:cNvSpPr txBox="1"/>
          <p:nvPr/>
        </p:nvSpPr>
        <p:spPr>
          <a:xfrm>
            <a:off x="0" y="5631139"/>
            <a:ext cx="12096750" cy="881780"/>
          </a:xfrm>
          <a:prstGeom prst="rect">
            <a:avLst/>
          </a:prstGeom>
          <a:noFill/>
        </p:spPr>
        <p:txBody>
          <a:bodyPr wrap="square">
            <a:spAutoFit/>
          </a:bodyPr>
          <a:lstStyle/>
          <a:p>
            <a:pPr algn="l">
              <a:lnSpc>
                <a:spcPct val="95000"/>
              </a:lnSpc>
              <a:buSzPts val="865"/>
            </a:pPr>
            <a:r>
              <a:rPr lang="en-US" sz="1800" u="sng" dirty="0">
                <a:solidFill>
                  <a:schemeClr val="lt1"/>
                </a:solidFill>
                <a:hlinkClick r:id="rId6"/>
              </a:rPr>
              <a:t>Type to Learn</a:t>
            </a:r>
            <a:r>
              <a:rPr lang="en-US" sz="1800" dirty="0">
                <a:solidFill>
                  <a:schemeClr val="lt1"/>
                </a:solidFill>
                <a:hlinkClick r:id="rId6"/>
              </a:rPr>
              <a:t> </a:t>
            </a:r>
            <a:r>
              <a:rPr lang="en-US" sz="1800" dirty="0">
                <a:solidFill>
                  <a:schemeClr val="lt1"/>
                </a:solidFill>
              </a:rPr>
              <a:t>is a digital learning solution provided by Sunburst Digital. Sunburst has connected educators with digital instructional solutions in the classroom for over 30 years. Their solutions are found in more than 97% of U.S. school districts. Learn more about Sunburst and their full catalog of solutions at </a:t>
            </a:r>
            <a:r>
              <a:rPr lang="en-US" sz="1800" u="sng" dirty="0">
                <a:solidFill>
                  <a:schemeClr val="lt1"/>
                </a:solidFill>
                <a:hlinkClick r:id="rId7"/>
              </a:rPr>
              <a:t>www.sunburst.com</a:t>
            </a:r>
            <a:endParaRPr lang="en-US" sz="1800" dirty="0">
              <a:solidFill>
                <a:schemeClr val="lt1"/>
              </a:solidFill>
            </a:endParaRPr>
          </a:p>
        </p:txBody>
      </p:sp>
      <p:sp>
        <p:nvSpPr>
          <p:cNvPr id="7" name="Slide Number Placeholder 5">
            <a:extLst>
              <a:ext uri="{FF2B5EF4-FFF2-40B4-BE49-F238E27FC236}">
                <a16:creationId xmlns:a16="http://schemas.microsoft.com/office/drawing/2014/main" id="{140D1776-6899-EA99-03A4-E57D73CC652F}"/>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39</a:t>
            </a:fld>
            <a:endParaRPr lang="en-US" dirty="0">
              <a:solidFill>
                <a:schemeClr val="bg1"/>
              </a:solidFill>
            </a:endParaRPr>
          </a:p>
        </p:txBody>
      </p:sp>
    </p:spTree>
    <p:extLst>
      <p:ext uri="{BB962C8B-B14F-4D97-AF65-F5344CB8AC3E}">
        <p14:creationId xmlns:p14="http://schemas.microsoft.com/office/powerpoint/2010/main" val="308569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latin typeface="Helvetica" panose="020B0604020202020204" pitchFamily="34" charset="0"/>
              <a:cs typeface="Helvetica" panose="020B0604020202020204" pitchFamily="34" charset="0"/>
            </a:endParaRPr>
          </a:p>
          <a:p>
            <a:r>
              <a:rPr lang="en-US" dirty="0">
                <a:solidFill>
                  <a:schemeClr val="bg1"/>
                </a:solidFill>
                <a:latin typeface="Helvetica" panose="020B0604020202020204" pitchFamily="34" charset="0"/>
                <a:cs typeface="Helvetica" panose="020B0604020202020204" pitchFamily="34" charset="0"/>
              </a:rPr>
              <a:t>The material in this webinar is for informational purposes only. It should not be considered legal, financial or other professional advice. </a:t>
            </a:r>
          </a:p>
          <a:p>
            <a:endParaRPr lang="en-US" dirty="0">
              <a:solidFill>
                <a:schemeClr val="bg1"/>
              </a:solidFill>
              <a:latin typeface="Helvetica" panose="020B0604020202020204" pitchFamily="34" charset="0"/>
              <a:cs typeface="Helvetica" panose="020B0604020202020204" pitchFamily="34" charset="0"/>
            </a:endParaRPr>
          </a:p>
          <a:p>
            <a:r>
              <a:rPr lang="en-US" dirty="0">
                <a:solidFill>
                  <a:schemeClr val="bg1"/>
                </a:solidFill>
                <a:latin typeface="Helvetica" panose="020B0604020202020204" pitchFamily="34" charset="0"/>
                <a:cs typeface="Helvetica" panose="020B0604020202020204" pitchFamily="34" charset="0"/>
              </a:rPr>
              <a:t>You should consult with an attorney and other appropriate professional to determine what may be best for the needs of your specific situation. </a:t>
            </a:r>
          </a:p>
          <a:p>
            <a:endParaRPr lang="en-US" dirty="0">
              <a:solidFill>
                <a:schemeClr val="bg1"/>
              </a:solidFill>
              <a:latin typeface="Helvetica" panose="020B0604020202020204" pitchFamily="34" charset="0"/>
              <a:cs typeface="Helvetica" panose="020B0604020202020204" pitchFamily="34" charset="0"/>
            </a:endParaRPr>
          </a:p>
          <a:p>
            <a:r>
              <a:rPr lang="en-US" dirty="0">
                <a:solidFill>
                  <a:schemeClr val="bg1"/>
                </a:solidFill>
                <a:latin typeface="Helvetica" panose="020B0604020202020204" pitchFamily="34" charset="0"/>
                <a:cs typeface="Helvetica" panose="020B0604020202020204" pitchFamily="34" charset="0"/>
              </a:rPr>
              <a:t>While the webinar producers and speakers take reasonable steps to ensure that information presented is accurate, they make no guaranty in this (or any) regard.</a:t>
            </a:r>
          </a:p>
          <a:p>
            <a:endParaRPr lang="en-US" dirty="0">
              <a:solidFill>
                <a:schemeClr val="bg1"/>
              </a:solidFill>
              <a:latin typeface="Helvetica" panose="020B0604020202020204" pitchFamily="34" charset="0"/>
              <a:cs typeface="Helvetica" panose="020B0604020202020204" pitchFamily="34" charset="0"/>
            </a:endParaRPr>
          </a:p>
          <a:p>
            <a:pPr marL="0" indent="0" algn="just">
              <a:buNone/>
            </a:pPr>
            <a:r>
              <a:rPr lang="en-US" sz="2000" dirty="0">
                <a:solidFill>
                  <a:schemeClr val="bg1"/>
                </a:solidFill>
                <a:latin typeface="Helvetica" panose="020B0604020202020204" pitchFamily="34" charset="0"/>
                <a:cs typeface="Helvetica" panose="020B0604020202020204" pitchFamily="34" charset="0"/>
              </a:rPr>
              <a:t>	*** This PowerPoint was produced in connection with a video webinar that premiered on 5/10/23. If you are reading this without the benefit of having attended the webinar, then you are missing its real value. You can access the webinar on-demand for free through the </a:t>
            </a:r>
            <a:r>
              <a:rPr lang="en-US" sz="2000" dirty="0">
                <a:solidFill>
                  <a:srgbClr val="FF0000"/>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Private Director Association website </a:t>
            </a:r>
            <a:r>
              <a:rPr lang="en-US" sz="2000" dirty="0">
                <a:solidFill>
                  <a:schemeClr val="bg1"/>
                </a:solidFill>
                <a:latin typeface="Helvetica" panose="020B0604020202020204" pitchFamily="34" charset="0"/>
                <a:cs typeface="Helvetica" panose="020B0604020202020204" pitchFamily="34" charset="0"/>
              </a:rPr>
              <a:t>if you are a member of the PDA or for a small fee through the </a:t>
            </a:r>
            <a:r>
              <a:rPr lang="en-US" sz="2000" dirty="0">
                <a:solidFill>
                  <a:srgbClr val="FF000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Private Director Symposium </a:t>
            </a:r>
            <a:r>
              <a:rPr lang="en-US" sz="2000" dirty="0">
                <a:solidFill>
                  <a:schemeClr val="bg1"/>
                </a:solidFill>
                <a:latin typeface="Helvetica" panose="020B0604020202020204" pitchFamily="34" charset="0"/>
                <a:cs typeface="Helvetica" panose="020B0604020202020204" pitchFamily="34" charset="0"/>
              </a:rPr>
              <a:t>website.</a:t>
            </a:r>
          </a:p>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Disclaimer</a:t>
            </a: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4</a:t>
            </a:fld>
            <a:endParaRPr lang="en-US" dirty="0">
              <a:solidFill>
                <a:schemeClr val="bg1"/>
              </a:solidFill>
            </a:endParaRPr>
          </a:p>
        </p:txBody>
      </p:sp>
    </p:spTree>
    <p:extLst>
      <p:ext uri="{BB962C8B-B14F-4D97-AF65-F5344CB8AC3E}">
        <p14:creationId xmlns:p14="http://schemas.microsoft.com/office/powerpoint/2010/main" val="344262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Helvetica" panose="020B0604020202020204" pitchFamily="34" charset="0"/>
                <a:cs typeface="Helvetica" panose="020B0604020202020204" pitchFamily="34" charset="0"/>
              </a:rPr>
              <a:t>Percentage of D&amp;O claims private companies by claimant</a:t>
            </a: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5</a:t>
            </a:fld>
            <a:endParaRPr lang="en-US" dirty="0">
              <a:solidFill>
                <a:schemeClr val="bg1"/>
              </a:solidFill>
            </a:endParaRPr>
          </a:p>
        </p:txBody>
      </p:sp>
      <p:graphicFrame>
        <p:nvGraphicFramePr>
          <p:cNvPr id="12" name="Chart 11">
            <a:extLst>
              <a:ext uri="{FF2B5EF4-FFF2-40B4-BE49-F238E27FC236}">
                <a16:creationId xmlns:a16="http://schemas.microsoft.com/office/drawing/2014/main" id="{C96C576F-5490-19A1-726C-A0BE4168B16C}"/>
              </a:ext>
            </a:extLst>
          </p:cNvPr>
          <p:cNvGraphicFramePr/>
          <p:nvPr>
            <p:extLst>
              <p:ext uri="{D42A27DB-BD31-4B8C-83A1-F6EECF244321}">
                <p14:modId xmlns:p14="http://schemas.microsoft.com/office/powerpoint/2010/main" val="3275348440"/>
              </p:ext>
            </p:extLst>
          </p:nvPr>
        </p:nvGraphicFramePr>
        <p:xfrm>
          <a:off x="1246909" y="637952"/>
          <a:ext cx="9340879" cy="5656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32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What is D&amp;O Insurance?</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6</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716668"/>
            <a:ext cx="10385864" cy="4456092"/>
          </a:xfrm>
          <a:prstGeom prst="rect">
            <a:avLst/>
          </a:prstGeom>
          <a:noFill/>
        </p:spPr>
        <p:txBody>
          <a:bodyPr wrap="square">
            <a:spAutoFit/>
          </a:bodyPr>
          <a:lstStyle/>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Director and officer (D&amp;O) insurance is a type of liability insurance that provides financial protection for:</a:t>
            </a:r>
          </a:p>
          <a:p>
            <a:pPr marL="1371600" lvl="2" indent="-457200">
              <a:lnSpc>
                <a:spcPct val="107000"/>
              </a:lnSpc>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Individuals who serve as directors or officers of a corporation or LLC (in either case, a “company”) </a:t>
            </a:r>
          </a:p>
          <a:p>
            <a:pPr marL="1371600" lvl="2" indent="-457200">
              <a:lnSpc>
                <a:spcPct val="107000"/>
              </a:lnSpc>
              <a:spcAft>
                <a:spcPts val="2400"/>
              </a:spcAft>
              <a:buFont typeface="Courier New" panose="02070309020205020404" pitchFamily="49" charset="0"/>
              <a:buChar char="o"/>
            </a:pPr>
            <a:r>
              <a:rPr lang="en-US" sz="2400" dirty="0">
                <a:solidFill>
                  <a:schemeClr val="bg1"/>
                </a:solidFill>
                <a:latin typeface="Helvetica" panose="020B0604020202020204" pitchFamily="34" charset="0"/>
                <a:ea typeface="Calibri" panose="020F0502020204030204" pitchFamily="34" charset="0"/>
                <a:cs typeface="Helvetica" panose="020B0604020202020204" pitchFamily="34" charset="0"/>
              </a:rPr>
              <a:t>The company itself</a:t>
            </a:r>
            <a:endPar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Can cover the costs of legal fees, settlements, &amp; judgments in the event a D or O is sued in connection with their role as such</a:t>
            </a:r>
          </a:p>
          <a:p>
            <a:pPr marL="914400" marR="0" lvl="1" indent="-457200">
              <a:lnSpc>
                <a:spcPct val="107000"/>
              </a:lnSpc>
              <a:spcBef>
                <a:spcPts val="0"/>
              </a:spcBef>
              <a:spcAft>
                <a:spcPts val="2400"/>
              </a:spcAft>
              <a:buFont typeface="Arial" panose="020B0604020202020204" pitchFamily="34" charset="0"/>
              <a:buChar char="•"/>
            </a:pPr>
            <a:endPar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83574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What is indemnification?</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7</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716668"/>
            <a:ext cx="10385864" cy="1837106"/>
          </a:xfrm>
          <a:prstGeom prst="rect">
            <a:avLst/>
          </a:prstGeom>
          <a:noFill/>
        </p:spPr>
        <p:txBody>
          <a:bodyPr wrap="square">
            <a:spAutoFit/>
          </a:bodyPr>
          <a:lstStyle/>
          <a:p>
            <a:pPr marL="457200" marR="0">
              <a:lnSpc>
                <a:spcPct val="107000"/>
              </a:lnSpc>
              <a:spcBef>
                <a:spcPts val="0"/>
              </a:spcBef>
              <a:spcAft>
                <a:spcPts val="0"/>
              </a:spcAft>
            </a:pPr>
            <a:r>
              <a:rPr lang="en-US" sz="2400" dirty="0">
                <a:effectLst/>
                <a:latin typeface="Helvetica" panose="020B0604020202020204" pitchFamily="34" charset="0"/>
                <a:ea typeface="Calibri" panose="020F0502020204030204" pitchFamily="34" charset="0"/>
                <a:cs typeface="Helvetica" panose="020B0604020202020204" pitchFamily="34" charset="0"/>
              </a:rPr>
              <a:t> </a:t>
            </a:r>
          </a:p>
          <a:p>
            <a:pPr marL="914400" marR="0" lvl="1" indent="-45720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refers to the process of a company reimbursing a director or officer for legal fees, settlements &amp; judgments that arise from their role as such</a:t>
            </a:r>
          </a:p>
        </p:txBody>
      </p:sp>
    </p:spTree>
    <p:extLst>
      <p:ext uri="{BB962C8B-B14F-4D97-AF65-F5344CB8AC3E}">
        <p14:creationId xmlns:p14="http://schemas.microsoft.com/office/powerpoint/2010/main" val="320350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vs. advancement</a:t>
            </a: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8</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716668"/>
            <a:ext cx="10385864" cy="2655022"/>
          </a:xfrm>
          <a:prstGeom prst="rect">
            <a:avLst/>
          </a:prstGeom>
          <a:noFill/>
        </p:spPr>
        <p:txBody>
          <a:bodyPr wrap="square">
            <a:spAutoFit/>
          </a:bodyPr>
          <a:lstStyle/>
          <a:p>
            <a:pPr marL="800100" marR="0" lvl="1" indent="-3429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 advancement</a:t>
            </a:r>
          </a:p>
          <a:p>
            <a:pPr marL="800100" marR="0" lvl="1" indent="-3429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reimbursement</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by a company </a:t>
            </a:r>
          </a:p>
          <a:p>
            <a:pPr marL="800100" marR="0" lvl="1" indent="-3429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Advancement = funds </a:t>
            </a:r>
            <a:r>
              <a:rPr lang="en-US" sz="2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advanced</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for the payment of legal expenses as incurred, before the final disposition of the litigation or other proceeding</a:t>
            </a:r>
          </a:p>
        </p:txBody>
      </p:sp>
    </p:spTree>
    <p:extLst>
      <p:ext uri="{BB962C8B-B14F-4D97-AF65-F5344CB8AC3E}">
        <p14:creationId xmlns:p14="http://schemas.microsoft.com/office/powerpoint/2010/main" val="400377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63971"/>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07000"/>
              </a:lnSpc>
              <a:spcBef>
                <a:spcPts val="0"/>
              </a:spcBef>
              <a:spcAft>
                <a:spcPts val="800"/>
              </a:spcAft>
            </a:pP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a:t>
            </a:r>
            <a:r>
              <a:rPr lang="en-US" sz="2800" b="1"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vs.</a:t>
            </a: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D&amp;O insurance</a:t>
            </a:r>
            <a:endParaRPr lang="en-US" sz="2800" dirty="0">
              <a:solidFill>
                <a:schemeClr val="bg1"/>
              </a:solidFill>
              <a:latin typeface="Helvetica" panose="020B0604020202020204" pitchFamily="34" charset="0"/>
              <a:cs typeface="Helvetica" panose="020B0604020202020204" pitchFamily="34" charset="0"/>
            </a:endParaRPr>
          </a:p>
          <a:p>
            <a:endParaRPr lang="en-US" sz="2800" dirty="0">
              <a:solidFill>
                <a:schemeClr val="bg1"/>
              </a:solidFill>
              <a:latin typeface="Helvetica" panose="020B0604020202020204" pitchFamily="34" charset="0"/>
              <a:cs typeface="Helvetica" panose="020B0604020202020204" pitchFamily="34" charset="0"/>
            </a:endParaRPr>
          </a:p>
        </p:txBody>
      </p:sp>
      <p:sp>
        <p:nvSpPr>
          <p:cNvPr id="5" name="Slide Number Placeholder 5">
            <a:extLst>
              <a:ext uri="{FF2B5EF4-FFF2-40B4-BE49-F238E27FC236}">
                <a16:creationId xmlns:a16="http://schemas.microsoft.com/office/drawing/2014/main" id="{E0AD4F68-9139-0805-9AB6-D1CF0BBAF08D}"/>
              </a:ext>
            </a:extLst>
          </p:cNvPr>
          <p:cNvSpPr txBox="1">
            <a:spLocks/>
          </p:cNvSpPr>
          <p:nvPr/>
        </p:nvSpPr>
        <p:spPr>
          <a:xfrm>
            <a:off x="9066241" y="613671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D5880FE-EB54-494A-9A0E-9E90B1F0DDED}" type="slidenum">
              <a:rPr lang="en-US" smtClean="0">
                <a:solidFill>
                  <a:schemeClr val="bg1"/>
                </a:solidFill>
              </a:rPr>
              <a:pPr algn="r"/>
              <a:t>9</a:t>
            </a:fld>
            <a:endParaRPr lang="en-US" dirty="0">
              <a:solidFill>
                <a:schemeClr val="bg1"/>
              </a:solidFill>
            </a:endParaRPr>
          </a:p>
        </p:txBody>
      </p:sp>
      <p:sp>
        <p:nvSpPr>
          <p:cNvPr id="9" name="TextBox 8">
            <a:extLst>
              <a:ext uri="{FF2B5EF4-FFF2-40B4-BE49-F238E27FC236}">
                <a16:creationId xmlns:a16="http://schemas.microsoft.com/office/drawing/2014/main" id="{026F9A1F-D49D-5D61-DECB-DE45B8C77766}"/>
              </a:ext>
            </a:extLst>
          </p:cNvPr>
          <p:cNvSpPr txBox="1"/>
          <p:nvPr/>
        </p:nvSpPr>
        <p:spPr>
          <a:xfrm>
            <a:off x="431365" y="1158904"/>
            <a:ext cx="10385864" cy="4543488"/>
          </a:xfrm>
          <a:prstGeom prst="rect">
            <a:avLst/>
          </a:prstGeom>
          <a:noFill/>
        </p:spPr>
        <p:txBody>
          <a:bodyPr wrap="square">
            <a:spAutoFit/>
          </a:bodyPr>
          <a:lstStyle/>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provisions are a legal obligation of a company</a:t>
            </a:r>
          </a:p>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D&amp;O insurance is a </a:t>
            </a:r>
            <a:r>
              <a:rPr lang="en-US" sz="24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contractual</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arrangement with an insurer</a:t>
            </a:r>
          </a:p>
          <a:p>
            <a:pPr marL="1428750" lvl="2" indent="-514350">
              <a:lnSpc>
                <a:spcPct val="107000"/>
              </a:lnSpc>
              <a:spcAft>
                <a:spcPts val="2400"/>
              </a:spcAft>
              <a:buFont typeface="Courier New" panose="02070309020205020404" pitchFamily="49" charset="0"/>
              <a:buChar char="o"/>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Can provide coverage for claims that are not covered by indemnification provisions, such as claims brought by the corporation itself</a:t>
            </a:r>
          </a:p>
          <a:p>
            <a:pPr marL="914400" marR="0" lvl="1" indent="-457200">
              <a:lnSpc>
                <a:spcPct val="107000"/>
              </a:lnSpc>
              <a:spcBef>
                <a:spcPts val="0"/>
              </a:spcBef>
              <a:spcAft>
                <a:spcPts val="2400"/>
              </a:spcAft>
              <a:buFont typeface="Arial" panose="020B0604020202020204" pitchFamily="34" charset="0"/>
              <a:buChar char="•"/>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Indemnification provisions can be enhanced through the use of </a:t>
            </a:r>
            <a:r>
              <a:rPr lang="en-US" sz="24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broad</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language that covers a wide range of legal claims &amp; provisions that shift the burden of proof to the company to show that the D or O was not entitled to indemnification</a:t>
            </a:r>
          </a:p>
        </p:txBody>
      </p:sp>
    </p:spTree>
    <p:extLst>
      <p:ext uri="{BB962C8B-B14F-4D97-AF65-F5344CB8AC3E}">
        <p14:creationId xmlns:p14="http://schemas.microsoft.com/office/powerpoint/2010/main" val="2896600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4532</TotalTime>
  <Words>3914</Words>
  <Application>Microsoft Office PowerPoint</Application>
  <PresentationFormat>Widescreen</PresentationFormat>
  <Paragraphs>331</Paragraphs>
  <Slides>39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Courier New</vt:lpstr>
      <vt:lpstr>Georgia</vt:lpstr>
      <vt:lpstr>Georgia Pro Light</vt:lpstr>
      <vt:lpstr>Helvetica</vt:lpstr>
      <vt:lpstr>proxima-nova</vt:lpstr>
      <vt:lpstr>Roboto Serif</vt:lpstr>
      <vt:lpstr>Roboto Serif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Kevin LaCroix, RT ProExec, kevin.lacroix@rtspecialty.com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Alsberry</dc:creator>
  <cp:lastModifiedBy>Jonathan P. Friedland</cp:lastModifiedBy>
  <cp:revision>34</cp:revision>
  <dcterms:created xsi:type="dcterms:W3CDTF">2023-01-22T06:09:08Z</dcterms:created>
  <dcterms:modified xsi:type="dcterms:W3CDTF">2023-05-10T20:14:26Z</dcterms:modified>
</cp:coreProperties>
</file>