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3" r:id="rId2"/>
  </p:sldMasterIdLst>
  <p:notesMasterIdLst>
    <p:notesMasterId r:id="rId48"/>
  </p:notesMasterIdLst>
  <p:sldIdLst>
    <p:sldId id="383" r:id="rId3"/>
    <p:sldId id="359" r:id="rId4"/>
    <p:sldId id="278" r:id="rId5"/>
    <p:sldId id="258" r:id="rId6"/>
    <p:sldId id="276" r:id="rId7"/>
    <p:sldId id="434" r:id="rId8"/>
    <p:sldId id="378" r:id="rId9"/>
    <p:sldId id="308" r:id="rId10"/>
    <p:sldId id="389" r:id="rId11"/>
    <p:sldId id="300" r:id="rId12"/>
    <p:sldId id="301" r:id="rId13"/>
    <p:sldId id="432" r:id="rId14"/>
    <p:sldId id="421" r:id="rId15"/>
    <p:sldId id="292" r:id="rId16"/>
    <p:sldId id="403" r:id="rId17"/>
    <p:sldId id="404" r:id="rId18"/>
    <p:sldId id="405" r:id="rId19"/>
    <p:sldId id="406" r:id="rId20"/>
    <p:sldId id="407" r:id="rId21"/>
    <p:sldId id="422" r:id="rId22"/>
    <p:sldId id="408" r:id="rId23"/>
    <p:sldId id="409" r:id="rId24"/>
    <p:sldId id="410" r:id="rId25"/>
    <p:sldId id="411" r:id="rId26"/>
    <p:sldId id="412" r:id="rId27"/>
    <p:sldId id="423" r:id="rId28"/>
    <p:sldId id="424" r:id="rId29"/>
    <p:sldId id="425" r:id="rId30"/>
    <p:sldId id="426" r:id="rId31"/>
    <p:sldId id="427" r:id="rId32"/>
    <p:sldId id="428" r:id="rId33"/>
    <p:sldId id="429" r:id="rId34"/>
    <p:sldId id="430" r:id="rId35"/>
    <p:sldId id="431" r:id="rId36"/>
    <p:sldId id="305" r:id="rId37"/>
    <p:sldId id="420" r:id="rId38"/>
    <p:sldId id="307" r:id="rId39"/>
    <p:sldId id="309" r:id="rId40"/>
    <p:sldId id="419" r:id="rId41"/>
    <p:sldId id="413" r:id="rId42"/>
    <p:sldId id="414" r:id="rId43"/>
    <p:sldId id="415" r:id="rId44"/>
    <p:sldId id="416" r:id="rId45"/>
    <p:sldId id="417" r:id="rId46"/>
    <p:sldId id="418" r:id="rId47"/>
  </p:sldIdLst>
  <p:sldSz cx="10071100" cy="5664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784">
          <p15:clr>
            <a:srgbClr val="A4A3A4"/>
          </p15:clr>
        </p15:guide>
        <p15:guide id="2" pos="31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061" autoAdjust="0"/>
  </p:normalViewPr>
  <p:slideViewPr>
    <p:cSldViewPr>
      <p:cViewPr varScale="1">
        <p:scale>
          <a:sx n="103" d="100"/>
          <a:sy n="103" d="100"/>
        </p:scale>
        <p:origin x="859" y="77"/>
      </p:cViewPr>
      <p:guideLst>
        <p:guide orient="horz" pos="1784"/>
        <p:guide pos="31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Slides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rPr dirty="0"/>
              <a:t>Title Text</a:t>
            </a:r>
          </a:p>
        </p:txBody>
      </p:sp>
      <p:sp>
        <p:nvSpPr>
          <p:cNvPr id="19" name="Body Level One…"/>
          <p:cNvSpPr txBox="1">
            <a:spLocks noGrp="1"/>
          </p:cNvSpPr>
          <p:nvPr>
            <p:ph type="body" idx="1"/>
          </p:nvPr>
        </p:nvSpPr>
        <p:spPr>
          <a:xfrm>
            <a:off x="346243" y="1005839"/>
            <a:ext cx="9491178" cy="4266356"/>
          </a:xfrm>
          <a:prstGeom prst="rect">
            <a:avLst/>
          </a:prstGeom>
        </p:spPr>
        <p:txBody>
          <a:bodyPr/>
          <a:lstStyle>
            <a:lvl1pPr marL="285750" indent="-285750">
              <a:lnSpc>
                <a:spcPct val="120000"/>
              </a:lnSpc>
              <a:buSzTx/>
              <a:buFont typeface="Arial" panose="020B0604020202020204" pitchFamily="34" charset="0"/>
              <a:buChar char="•"/>
              <a:defRPr lang="en-US" sz="1800" b="0" i="0" u="none" strike="noStrike" cap="none" spc="0" baseline="0" dirty="0">
                <a:solidFill>
                  <a:srgbClr val="FFFFFF"/>
                </a:solidFill>
                <a:effectLst/>
                <a:uFillTx/>
                <a:latin typeface="+mj-lt"/>
                <a:ea typeface="Calibri" panose="020F0502020204030204" pitchFamily="34" charset="0"/>
                <a:cs typeface="Times New Roman" panose="02020603050405020304" pitchFamily="18" charset="0"/>
                <a:sym typeface="Helvetica"/>
              </a:defRPr>
            </a:lvl1pPr>
            <a:lvl2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2pPr>
            <a:lvl3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3pPr>
            <a:lvl4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4pPr>
            <a:lvl5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5pPr>
          </a:lstStyle>
          <a:p>
            <a:endParaRPr lang="en-US" dirty="0"/>
          </a:p>
        </p:txBody>
      </p:sp>
      <p:sp>
        <p:nvSpPr>
          <p:cNvPr id="20" name="Slide Number"/>
          <p:cNvSpPr txBox="1">
            <a:spLocks noGrp="1"/>
          </p:cNvSpPr>
          <p:nvPr>
            <p:ph type="sldNum" sz="quarter" idx="2"/>
          </p:nvPr>
        </p:nvSpPr>
        <p:spPr>
          <a:xfrm>
            <a:off x="9683750" y="5433475"/>
            <a:ext cx="387350" cy="230726"/>
          </a:xfrm>
          <a:prstGeom prst="rect">
            <a:avLst/>
          </a:prstGeom>
        </p:spPr>
        <p:txBody>
          <a:bodyPr wrap="square"/>
          <a:lstStyle>
            <a:lvl1pPr algn="ctr">
              <a:defRPr sz="1000">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1E88B-6580-4885-A5F5-41C5CCCFE515}"/>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3" name="Footer Placeholder 2">
            <a:extLst>
              <a:ext uri="{FF2B5EF4-FFF2-40B4-BE49-F238E27FC236}">
                <a16:creationId xmlns:a16="http://schemas.microsoft.com/office/drawing/2014/main" id="{C551AD76-2930-4C15-9F20-82628CA6F4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B13BE4-ED47-46D9-A70E-5032FED70820}"/>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280240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C908-2769-45B4-8B7A-B3BAC89F0444}"/>
              </a:ext>
            </a:extLst>
          </p:cNvPr>
          <p:cNvSpPr>
            <a:spLocks noGrp="1"/>
          </p:cNvSpPr>
          <p:nvPr>
            <p:ph type="title"/>
          </p:nvPr>
        </p:nvSpPr>
        <p:spPr>
          <a:xfrm>
            <a:off x="693738" y="377825"/>
            <a:ext cx="3248025" cy="13208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09DC1-FC1F-438E-A323-FFD980DA77BF}"/>
              </a:ext>
            </a:extLst>
          </p:cNvPr>
          <p:cNvSpPr>
            <a:spLocks noGrp="1"/>
          </p:cNvSpPr>
          <p:nvPr>
            <p:ph idx="1"/>
          </p:nvPr>
        </p:nvSpPr>
        <p:spPr>
          <a:xfrm>
            <a:off x="4281488" y="815975"/>
            <a:ext cx="5099050" cy="4024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975D33-B19B-47D1-A56B-5D2F960E5599}"/>
              </a:ext>
            </a:extLst>
          </p:cNvPr>
          <p:cNvSpPr>
            <a:spLocks noGrp="1"/>
          </p:cNvSpPr>
          <p:nvPr>
            <p:ph type="body" sz="half" idx="2"/>
          </p:nvPr>
        </p:nvSpPr>
        <p:spPr>
          <a:xfrm>
            <a:off x="693738" y="1698625"/>
            <a:ext cx="3248025" cy="3148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FB88F-DD55-423B-9FE5-1A28D636E300}"/>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6" name="Footer Placeholder 5">
            <a:extLst>
              <a:ext uri="{FF2B5EF4-FFF2-40B4-BE49-F238E27FC236}">
                <a16:creationId xmlns:a16="http://schemas.microsoft.com/office/drawing/2014/main" id="{A4B01101-AC98-43C9-BAB8-2B7A26FC0D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C81DCF-060B-44D8-9918-19FF7E424F3C}"/>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34013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022C-8E28-416B-B62E-857A889C1023}"/>
              </a:ext>
            </a:extLst>
          </p:cNvPr>
          <p:cNvSpPr>
            <a:spLocks noGrp="1"/>
          </p:cNvSpPr>
          <p:nvPr>
            <p:ph type="title"/>
          </p:nvPr>
        </p:nvSpPr>
        <p:spPr>
          <a:xfrm>
            <a:off x="693738" y="377825"/>
            <a:ext cx="3248025" cy="13208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18767-5CDE-433E-B004-D345F045BA7C}"/>
              </a:ext>
            </a:extLst>
          </p:cNvPr>
          <p:cNvSpPr>
            <a:spLocks noGrp="1"/>
          </p:cNvSpPr>
          <p:nvPr>
            <p:ph type="pic" idx="1"/>
          </p:nvPr>
        </p:nvSpPr>
        <p:spPr>
          <a:xfrm>
            <a:off x="4281488" y="815975"/>
            <a:ext cx="5099050" cy="40243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313D17-4E20-4FAA-8E15-4878AFCCDD79}"/>
              </a:ext>
            </a:extLst>
          </p:cNvPr>
          <p:cNvSpPr>
            <a:spLocks noGrp="1"/>
          </p:cNvSpPr>
          <p:nvPr>
            <p:ph type="body" sz="half" idx="2"/>
          </p:nvPr>
        </p:nvSpPr>
        <p:spPr>
          <a:xfrm>
            <a:off x="693738" y="1698625"/>
            <a:ext cx="3248025" cy="3148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571CD-2EF3-430A-AECF-CB005B9C1B5F}"/>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6" name="Footer Placeholder 5">
            <a:extLst>
              <a:ext uri="{FF2B5EF4-FFF2-40B4-BE49-F238E27FC236}">
                <a16:creationId xmlns:a16="http://schemas.microsoft.com/office/drawing/2014/main" id="{8583ECD9-FA0A-415A-8402-C6DE85542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5E4DD3-CF00-4E0C-AC26-15F7299FC84F}"/>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426094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8970-766F-4389-9597-AEB8AF51A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8D4A67-2BB7-4F38-BC26-6AF076A69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B5BC2-C56C-48E3-99D6-4C00E03FEF77}"/>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5" name="Footer Placeholder 4">
            <a:extLst>
              <a:ext uri="{FF2B5EF4-FFF2-40B4-BE49-F238E27FC236}">
                <a16:creationId xmlns:a16="http://schemas.microsoft.com/office/drawing/2014/main" id="{E4DE7C7C-BAA7-4FE5-A437-5B3E1FC2F6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25EC6A-E03A-4311-B10F-8A52549E094E}"/>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151727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41369-8B9C-44BC-A87E-169B72EC5AA4}"/>
              </a:ext>
            </a:extLst>
          </p:cNvPr>
          <p:cNvSpPr>
            <a:spLocks noGrp="1"/>
          </p:cNvSpPr>
          <p:nvPr>
            <p:ph type="title" orient="vert"/>
          </p:nvPr>
        </p:nvSpPr>
        <p:spPr>
          <a:xfrm>
            <a:off x="7207250" y="301625"/>
            <a:ext cx="2171700" cy="480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7CFE96-C95A-4665-B991-6A70BF768192}"/>
              </a:ext>
            </a:extLst>
          </p:cNvPr>
          <p:cNvSpPr>
            <a:spLocks noGrp="1"/>
          </p:cNvSpPr>
          <p:nvPr>
            <p:ph type="body" orient="vert" idx="1"/>
          </p:nvPr>
        </p:nvSpPr>
        <p:spPr>
          <a:xfrm>
            <a:off x="692150" y="301625"/>
            <a:ext cx="63627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2FB10-C114-4DF1-8420-780694462312}"/>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5" name="Footer Placeholder 4">
            <a:extLst>
              <a:ext uri="{FF2B5EF4-FFF2-40B4-BE49-F238E27FC236}">
                <a16:creationId xmlns:a16="http://schemas.microsoft.com/office/drawing/2014/main" id="{A26552AE-546B-451C-9592-F3B51B7B9C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618DA3-E272-497A-88F5-52AB2B3AE76B}"/>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359837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Slide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rPr dirty="0"/>
              <a:t>Title Text</a:t>
            </a:r>
          </a:p>
        </p:txBody>
      </p:sp>
      <p:sp>
        <p:nvSpPr>
          <p:cNvPr id="28" name="Body Level One…"/>
          <p:cNvSpPr txBox="1">
            <a:spLocks noGrp="1"/>
          </p:cNvSpPr>
          <p:nvPr>
            <p:ph type="body" idx="1"/>
          </p:nvPr>
        </p:nvSpPr>
        <p:spPr>
          <a:xfrm>
            <a:off x="346243" y="1005839"/>
            <a:ext cx="9491178" cy="4266356"/>
          </a:xfrm>
          <a:prstGeom prst="rect">
            <a:avLst/>
          </a:prstGeom>
        </p:spPr>
        <p:txBody>
          <a:bodyPr/>
          <a:lstStyle>
            <a:lvl1pPr marL="285750" indent="-285750">
              <a:lnSpc>
                <a:spcPct val="120000"/>
              </a:lnSpc>
              <a:spcBef>
                <a:spcPts val="1200"/>
              </a:spcBef>
              <a:spcAft>
                <a:spcPts val="1200"/>
              </a:spcAft>
              <a:buSzTx/>
              <a:buFont typeface="Arial" panose="020B0604020202020204" pitchFamily="34" charset="0"/>
              <a:buChar char="•"/>
              <a:defRPr sz="1800">
                <a:solidFill>
                  <a:srgbClr val="FFFFFF"/>
                </a:solidFill>
                <a:latin typeface="+mj-lt"/>
                <a:ea typeface="+mj-ea"/>
                <a:cs typeface="+mj-cs"/>
                <a:sym typeface="Helvetica"/>
              </a:defRPr>
            </a:lvl1pPr>
            <a:lvl2pPr marL="914400" indent="-285750">
              <a:lnSpc>
                <a:spcPct val="120000"/>
              </a:lnSpc>
              <a:spcBef>
                <a:spcPts val="0"/>
              </a:spcBef>
              <a:spcAft>
                <a:spcPts val="0"/>
              </a:spcAft>
              <a:buSzTx/>
              <a:buFont typeface="Wingdings" panose="05000000000000000000" pitchFamily="2" charset="2"/>
              <a:buChar char="§"/>
              <a:defRPr sz="1800">
                <a:solidFill>
                  <a:srgbClr val="FFFFFF"/>
                </a:solidFill>
                <a:latin typeface="+mj-lt"/>
                <a:ea typeface="+mj-ea"/>
                <a:cs typeface="+mj-cs"/>
                <a:sym typeface="Helvetica"/>
              </a:defRPr>
            </a:lvl2pPr>
            <a:lvl3pPr>
              <a:lnSpc>
                <a:spcPct val="120000"/>
              </a:lnSpc>
              <a:buSzTx/>
              <a:buFontTx/>
              <a:buNone/>
              <a:defRPr sz="1800">
                <a:solidFill>
                  <a:srgbClr val="FFFFFF"/>
                </a:solidFill>
                <a:latin typeface="+mj-lt"/>
                <a:ea typeface="+mj-ea"/>
                <a:cs typeface="+mj-cs"/>
                <a:sym typeface="Helvetica"/>
              </a:defRPr>
            </a:lvl3pPr>
            <a:lvl4pPr>
              <a:lnSpc>
                <a:spcPct val="120000"/>
              </a:lnSpc>
              <a:buSzTx/>
              <a:buFontTx/>
              <a:buNone/>
              <a:defRPr sz="1800">
                <a:solidFill>
                  <a:srgbClr val="FFFFFF"/>
                </a:solidFill>
                <a:latin typeface="+mj-lt"/>
                <a:ea typeface="+mj-ea"/>
                <a:cs typeface="+mj-cs"/>
                <a:sym typeface="Helvetica"/>
              </a:defRPr>
            </a:lvl4pPr>
            <a:lvl5pPr>
              <a:lnSpc>
                <a:spcPct val="120000"/>
              </a:lnSpc>
              <a:buSzTx/>
              <a:buFontTx/>
              <a:buNone/>
              <a:defRPr sz="1800">
                <a:solidFill>
                  <a:srgbClr val="FFFFFF"/>
                </a:solidFill>
                <a:latin typeface="+mj-lt"/>
                <a:ea typeface="+mj-ea"/>
                <a:cs typeface="+mj-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9" name="Slide Number"/>
          <p:cNvSpPr txBox="1">
            <a:spLocks noGrp="1"/>
          </p:cNvSpPr>
          <p:nvPr>
            <p:ph type="sldNum" sz="quarter" idx="2"/>
          </p:nvPr>
        </p:nvSpPr>
        <p:spPr>
          <a:xfrm>
            <a:off x="9683750" y="5433475"/>
            <a:ext cx="387350" cy="262034"/>
          </a:xfrm>
          <a:prstGeom prst="rect">
            <a:avLst/>
          </a:prstGeom>
        </p:spPr>
        <p:txBody>
          <a:bodyPr wrap="square"/>
          <a:lstStyle>
            <a:lvl1pPr algn="ctr">
              <a:defRPr sz="1000">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82765" y="182727"/>
            <a:ext cx="8224055" cy="660764"/>
          </a:xfrm>
          <a:prstGeom prst="rect">
            <a:avLst/>
          </a:prstGeom>
        </p:spPr>
        <p:txBody>
          <a:bodyPr lIns="0" tIns="0" rIns="0" bIns="0" anchor="ctr"/>
          <a:lstStyle/>
          <a:p>
            <a:pPr algn="ctr"/>
            <a:endParaRPr/>
          </a:p>
        </p:txBody>
      </p:sp>
      <p:sp>
        <p:nvSpPr>
          <p:cNvPr id="43" name="PlaceHolder 2"/>
          <p:cNvSpPr>
            <a:spLocks noGrp="1"/>
          </p:cNvSpPr>
          <p:nvPr>
            <p:ph type="body"/>
          </p:nvPr>
        </p:nvSpPr>
        <p:spPr>
          <a:xfrm>
            <a:off x="182765" y="1004995"/>
            <a:ext cx="9686173" cy="4293709"/>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CBD5-E505-4332-8F74-894B6017F8CE}"/>
              </a:ext>
            </a:extLst>
          </p:cNvPr>
          <p:cNvSpPr>
            <a:spLocks noGrp="1"/>
          </p:cNvSpPr>
          <p:nvPr>
            <p:ph type="ctrTitle"/>
          </p:nvPr>
        </p:nvSpPr>
        <p:spPr>
          <a:xfrm>
            <a:off x="1258888" y="927100"/>
            <a:ext cx="7553325" cy="19716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ABE7D-23C7-4945-8C65-019D460AD6E4}"/>
              </a:ext>
            </a:extLst>
          </p:cNvPr>
          <p:cNvSpPr>
            <a:spLocks noGrp="1"/>
          </p:cNvSpPr>
          <p:nvPr>
            <p:ph type="subTitle" idx="1"/>
          </p:nvPr>
        </p:nvSpPr>
        <p:spPr>
          <a:xfrm>
            <a:off x="1258888" y="2974975"/>
            <a:ext cx="7553325"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BFA05-72FE-431A-943F-58A85B28CA6A}"/>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5" name="Footer Placeholder 4">
            <a:extLst>
              <a:ext uri="{FF2B5EF4-FFF2-40B4-BE49-F238E27FC236}">
                <a16:creationId xmlns:a16="http://schemas.microsoft.com/office/drawing/2014/main" id="{7754A644-78DA-4085-9BCE-0BAD6EC079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AE891-5E26-40EB-AC51-FEED7584A79D}"/>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151776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51D0-3A7B-4F31-9749-60E299C2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14D29-BA3C-4F39-B3DA-58A6027C2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74D01-DC8D-4156-AA9C-B335A07E6088}"/>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5" name="Footer Placeholder 4">
            <a:extLst>
              <a:ext uri="{FF2B5EF4-FFF2-40B4-BE49-F238E27FC236}">
                <a16:creationId xmlns:a16="http://schemas.microsoft.com/office/drawing/2014/main" id="{F20C34BF-B3AF-4574-87A7-0332060A3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52289-9446-4353-9C67-3F13399A9FB8}"/>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56628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81A-86C6-4B59-8CE9-F87AF37AAD89}"/>
              </a:ext>
            </a:extLst>
          </p:cNvPr>
          <p:cNvSpPr>
            <a:spLocks noGrp="1"/>
          </p:cNvSpPr>
          <p:nvPr>
            <p:ph type="title"/>
          </p:nvPr>
        </p:nvSpPr>
        <p:spPr>
          <a:xfrm>
            <a:off x="687388" y="1412875"/>
            <a:ext cx="8686800" cy="23558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72861-F64D-4284-84F2-8C8AEE62E025}"/>
              </a:ext>
            </a:extLst>
          </p:cNvPr>
          <p:cNvSpPr>
            <a:spLocks noGrp="1"/>
          </p:cNvSpPr>
          <p:nvPr>
            <p:ph type="body" idx="1"/>
          </p:nvPr>
        </p:nvSpPr>
        <p:spPr>
          <a:xfrm>
            <a:off x="687388" y="3790950"/>
            <a:ext cx="8686800"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FA1146-063C-4032-BAEF-E9661D3ED507}"/>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5" name="Footer Placeholder 4">
            <a:extLst>
              <a:ext uri="{FF2B5EF4-FFF2-40B4-BE49-F238E27FC236}">
                <a16:creationId xmlns:a16="http://schemas.microsoft.com/office/drawing/2014/main" id="{22E64413-1463-40FD-B7F0-F63D56A2C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364B8-39A7-4F0B-AFD4-5B78AA212867}"/>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260524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E13A-A1CB-40EC-AC81-2CAABB54C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68CA4-28BC-44F4-A009-677AE10CFDE9}"/>
              </a:ext>
            </a:extLst>
          </p:cNvPr>
          <p:cNvSpPr>
            <a:spLocks noGrp="1"/>
          </p:cNvSpPr>
          <p:nvPr>
            <p:ph sz="half" idx="1"/>
          </p:nvPr>
        </p:nvSpPr>
        <p:spPr>
          <a:xfrm>
            <a:off x="692150" y="1508125"/>
            <a:ext cx="4267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4D065-641E-4453-BC9F-79ADA6F5C417}"/>
              </a:ext>
            </a:extLst>
          </p:cNvPr>
          <p:cNvSpPr>
            <a:spLocks noGrp="1"/>
          </p:cNvSpPr>
          <p:nvPr>
            <p:ph sz="half" idx="2"/>
          </p:nvPr>
        </p:nvSpPr>
        <p:spPr>
          <a:xfrm>
            <a:off x="5111750" y="1508125"/>
            <a:ext cx="4267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EB6A9-ED48-41DD-A521-F2B9E93DF88A}"/>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6" name="Footer Placeholder 5">
            <a:extLst>
              <a:ext uri="{FF2B5EF4-FFF2-40B4-BE49-F238E27FC236}">
                <a16:creationId xmlns:a16="http://schemas.microsoft.com/office/drawing/2014/main" id="{3BC20EC9-3F66-4F12-A4BC-D94E963EFF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0427DE-295F-4337-AAA9-231E3F533FA2}"/>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240010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F843-074E-4927-81AD-B07B6E6FAEEF}"/>
              </a:ext>
            </a:extLst>
          </p:cNvPr>
          <p:cNvSpPr>
            <a:spLocks noGrp="1"/>
          </p:cNvSpPr>
          <p:nvPr>
            <p:ph type="title"/>
          </p:nvPr>
        </p:nvSpPr>
        <p:spPr>
          <a:xfrm>
            <a:off x="693738" y="301625"/>
            <a:ext cx="8686800" cy="10953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07391-E682-4B51-B121-7C9361C9FF7E}"/>
              </a:ext>
            </a:extLst>
          </p:cNvPr>
          <p:cNvSpPr>
            <a:spLocks noGrp="1"/>
          </p:cNvSpPr>
          <p:nvPr>
            <p:ph type="body" idx="1"/>
          </p:nvPr>
        </p:nvSpPr>
        <p:spPr>
          <a:xfrm>
            <a:off x="693738" y="1389063"/>
            <a:ext cx="4260850"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6A4E1-0654-4A01-9E7B-20AD3761D1A6}"/>
              </a:ext>
            </a:extLst>
          </p:cNvPr>
          <p:cNvSpPr>
            <a:spLocks noGrp="1"/>
          </p:cNvSpPr>
          <p:nvPr>
            <p:ph sz="half" idx="2"/>
          </p:nvPr>
        </p:nvSpPr>
        <p:spPr>
          <a:xfrm>
            <a:off x="693738" y="2068513"/>
            <a:ext cx="4260850" cy="304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719F9C-9CB4-4258-8575-8A1427278D66}"/>
              </a:ext>
            </a:extLst>
          </p:cNvPr>
          <p:cNvSpPr>
            <a:spLocks noGrp="1"/>
          </p:cNvSpPr>
          <p:nvPr>
            <p:ph type="body" sz="quarter" idx="3"/>
          </p:nvPr>
        </p:nvSpPr>
        <p:spPr>
          <a:xfrm>
            <a:off x="5099050" y="1389063"/>
            <a:ext cx="42814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D4F52-726D-44C3-B2E7-BD357403343B}"/>
              </a:ext>
            </a:extLst>
          </p:cNvPr>
          <p:cNvSpPr>
            <a:spLocks noGrp="1"/>
          </p:cNvSpPr>
          <p:nvPr>
            <p:ph sz="quarter" idx="4"/>
          </p:nvPr>
        </p:nvSpPr>
        <p:spPr>
          <a:xfrm>
            <a:off x="5099050" y="2068513"/>
            <a:ext cx="4281488" cy="304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AB34D-7DA1-4874-B1B7-72EA272A24FC}"/>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8" name="Footer Placeholder 7">
            <a:extLst>
              <a:ext uri="{FF2B5EF4-FFF2-40B4-BE49-F238E27FC236}">
                <a16:creationId xmlns:a16="http://schemas.microsoft.com/office/drawing/2014/main" id="{93C977A3-99DC-41E0-A02E-DAE5D4D806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1ACE20-EFB7-4DA1-8149-9F9DDB9FF5A6}"/>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43348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9FE1-F515-4225-BAC5-3F1841DBD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E2CF30-C1AC-47FD-BB75-1A5F6CF4B906}"/>
              </a:ext>
            </a:extLst>
          </p:cNvPr>
          <p:cNvSpPr>
            <a:spLocks noGrp="1"/>
          </p:cNvSpPr>
          <p:nvPr>
            <p:ph type="dt" sz="half" idx="10"/>
          </p:nvPr>
        </p:nvSpPr>
        <p:spPr/>
        <p:txBody>
          <a:bodyPr/>
          <a:lstStyle/>
          <a:p>
            <a:fld id="{1D9671D6-6C3A-448C-8738-6E4AC85D9C56}" type="datetimeFigureOut">
              <a:rPr lang="en-US" smtClean="0"/>
              <a:t>4/26/2022</a:t>
            </a:fld>
            <a:endParaRPr lang="en-US" dirty="0"/>
          </a:p>
        </p:txBody>
      </p:sp>
      <p:sp>
        <p:nvSpPr>
          <p:cNvPr id="4" name="Footer Placeholder 3">
            <a:extLst>
              <a:ext uri="{FF2B5EF4-FFF2-40B4-BE49-F238E27FC236}">
                <a16:creationId xmlns:a16="http://schemas.microsoft.com/office/drawing/2014/main" id="{4B272F6C-4AFA-4556-98BF-6A35561858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126881-F353-48C7-A7EC-4E9D671AEEDF}"/>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457156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3555" y="76047"/>
            <a:ext cx="9063990" cy="124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r>
              <a:rPr lang="en-US" dirty="0"/>
              <a:t>Title Text</a:t>
            </a:r>
          </a:p>
        </p:txBody>
      </p:sp>
      <p:sp>
        <p:nvSpPr>
          <p:cNvPr id="3" name="Body Level One…"/>
          <p:cNvSpPr txBox="1">
            <a:spLocks noGrp="1"/>
          </p:cNvSpPr>
          <p:nvPr>
            <p:ph type="body" idx="1"/>
          </p:nvPr>
        </p:nvSpPr>
        <p:spPr>
          <a:xfrm>
            <a:off x="503555" y="1321646"/>
            <a:ext cx="9063990" cy="4342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7217621" y="5065174"/>
            <a:ext cx="2349924" cy="369401"/>
          </a:xfrm>
          <a:prstGeom prst="rect">
            <a:avLst/>
          </a:prstGeom>
          <a:ln w="12700">
            <a:miter lim="400000"/>
          </a:ln>
        </p:spPr>
        <p:txBody>
          <a:bodyPr wrap="none" lIns="44999" tIns="44999" rIns="44999" bIns="44999" anchor="ctr">
            <a:spAutoFit/>
          </a:bodyPr>
          <a:lstStyle>
            <a:lvl1pPr>
              <a:defRPr>
                <a:latin typeface="+mj-lt"/>
                <a:ea typeface="+mj-ea"/>
                <a:cs typeface="+mj-cs"/>
                <a:sym typeface="Helvetica"/>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9pPr>
    </p:titleStyle>
    <p:bodyStyle>
      <a:lvl1pPr marL="0" marR="0" indent="0" algn="l" defTabSz="914400" rtl="0" latinLnBrk="0">
        <a:lnSpc>
          <a:spcPct val="100000"/>
        </a:lnSpc>
        <a:spcBef>
          <a:spcPts val="0"/>
        </a:spcBef>
        <a:spcAft>
          <a:spcPts val="0"/>
        </a:spcAft>
        <a:buClrTx/>
        <a:buSzPct val="45000"/>
        <a:buFontTx/>
        <a:buChar char="●"/>
        <a:tabLst/>
        <a:defRPr sz="2800" b="0" i="0" u="none" strike="noStrike" cap="none" spc="0" baseline="0">
          <a:solidFill>
            <a:srgbClr val="000000"/>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21D91-6AFB-4442-9E6E-6B7ABFE7513D}"/>
              </a:ext>
            </a:extLst>
          </p:cNvPr>
          <p:cNvSpPr>
            <a:spLocks noGrp="1"/>
          </p:cNvSpPr>
          <p:nvPr>
            <p:ph type="title"/>
          </p:nvPr>
        </p:nvSpPr>
        <p:spPr>
          <a:xfrm>
            <a:off x="692150" y="301625"/>
            <a:ext cx="8686800" cy="1095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4B168-3147-4B5D-8D2A-F83B82E1C573}"/>
              </a:ext>
            </a:extLst>
          </p:cNvPr>
          <p:cNvSpPr>
            <a:spLocks noGrp="1"/>
          </p:cNvSpPr>
          <p:nvPr>
            <p:ph type="body" idx="1"/>
          </p:nvPr>
        </p:nvSpPr>
        <p:spPr>
          <a:xfrm>
            <a:off x="692150" y="1508125"/>
            <a:ext cx="8686800" cy="359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4EBD-6A31-4BE6-8380-4EB3D3EC2279}"/>
              </a:ext>
            </a:extLst>
          </p:cNvPr>
          <p:cNvSpPr>
            <a:spLocks noGrp="1"/>
          </p:cNvSpPr>
          <p:nvPr>
            <p:ph type="dt" sz="half" idx="2"/>
          </p:nvPr>
        </p:nvSpPr>
        <p:spPr>
          <a:xfrm>
            <a:off x="692150" y="5249863"/>
            <a:ext cx="2266950"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671D6-6C3A-448C-8738-6E4AC85D9C56}" type="datetimeFigureOut">
              <a:rPr lang="en-US" smtClean="0"/>
              <a:t>4/26/2022</a:t>
            </a:fld>
            <a:endParaRPr lang="en-US" dirty="0"/>
          </a:p>
        </p:txBody>
      </p:sp>
      <p:sp>
        <p:nvSpPr>
          <p:cNvPr id="5" name="Footer Placeholder 4">
            <a:extLst>
              <a:ext uri="{FF2B5EF4-FFF2-40B4-BE49-F238E27FC236}">
                <a16:creationId xmlns:a16="http://schemas.microsoft.com/office/drawing/2014/main" id="{EE57BEBF-2C41-4EF4-923E-EA487D03863C}"/>
              </a:ext>
            </a:extLst>
          </p:cNvPr>
          <p:cNvSpPr>
            <a:spLocks noGrp="1"/>
          </p:cNvSpPr>
          <p:nvPr>
            <p:ph type="ftr" sz="quarter" idx="3"/>
          </p:nvPr>
        </p:nvSpPr>
        <p:spPr>
          <a:xfrm>
            <a:off x="3335338" y="5249863"/>
            <a:ext cx="340042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833135-F356-4411-B0F1-E782E58D0026}"/>
              </a:ext>
            </a:extLst>
          </p:cNvPr>
          <p:cNvSpPr>
            <a:spLocks noGrp="1"/>
          </p:cNvSpPr>
          <p:nvPr>
            <p:ph type="sldNum" sz="quarter" idx="4"/>
          </p:nvPr>
        </p:nvSpPr>
        <p:spPr>
          <a:xfrm>
            <a:off x="7112000" y="5249863"/>
            <a:ext cx="2266950"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B7E76-57AD-4BEA-A6D5-7038528D0C79}" type="slidenum">
              <a:rPr lang="en-US" smtClean="0"/>
              <a:t>‹#›</a:t>
            </a:fld>
            <a:endParaRPr lang="en-US" dirty="0"/>
          </a:p>
        </p:txBody>
      </p:sp>
    </p:spTree>
    <p:extLst>
      <p:ext uri="{BB962C8B-B14F-4D97-AF65-F5344CB8AC3E}">
        <p14:creationId xmlns:p14="http://schemas.microsoft.com/office/powerpoint/2010/main" val="410762370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idley.com/~/media/uploads/best-practices-calendar.pd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meridiancp.com/wp-content/uploads/2020/09/Compensation-Committee-Calendar.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rivatedirectorsymposium.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rivatedirectorsymposium.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linkedin.com/in/elainejeisenm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inkedin.com/in/jonathanfriedland/" TargetMode="External"/><Relationship Id="rId2" Type="http://schemas.openxmlformats.org/officeDocument/2006/relationships/hyperlink" Target="mailto:jfriedland@sfgh.co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linkedin.com/in/AllanGrafma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linkedin.com/in/loritaubermarc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inancialpoise.com/" TargetMode="External"/><Relationship Id="rId7" Type="http://schemas.openxmlformats.org/officeDocument/2006/relationships/hyperlink" Target="https://www.chamberwise.org/" TargetMode="External"/><Relationship Id="rId2" Type="http://schemas.openxmlformats.org/officeDocument/2006/relationships/hyperlink" Target="https://www.privatedirectorsassociation.org/" TargetMode="External"/><Relationship Id="rId1" Type="http://schemas.openxmlformats.org/officeDocument/2006/relationships/slideLayout" Target="../slideLayouts/slideLayout2.xml"/><Relationship Id="rId6" Type="http://schemas.openxmlformats.org/officeDocument/2006/relationships/hyperlink" Target="https://privatedirectorsymposium.org/" TargetMode="External"/><Relationship Id="rId5" Type="http://schemas.openxmlformats.org/officeDocument/2006/relationships/hyperlink" Target="https://www.vistage.com/" TargetMode="External"/><Relationship Id="rId4" Type="http://schemas.openxmlformats.org/officeDocument/2006/relationships/hyperlink" Target="http://www.executiveforum.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privatedirectorsassociation.org/chapters"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ww.executiveforum.org/"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financialpoise.com/financial-poise-weekly-newsletter-signup/" TargetMode="External"/><Relationship Id="rId2" Type="http://schemas.openxmlformats.org/officeDocument/2006/relationships/hyperlink" Target="https://www.financialpoise.com/" TargetMode="External"/><Relationship Id="rId1" Type="http://schemas.openxmlformats.org/officeDocument/2006/relationships/slideLayout" Target="../slideLayouts/slideLayout1.xml"/><Relationship Id="rId6" Type="http://schemas.openxmlformats.org/officeDocument/2006/relationships/hyperlink" Target="mailto:info@financialpoise.com" TargetMode="External"/><Relationship Id="rId5" Type="http://schemas.openxmlformats.org/officeDocument/2006/relationships/hyperlink" Target="https://www.financialpoise.com/financial-poise-on-demand-webinar-series/" TargetMode="External"/><Relationship Id="rId4" Type="http://schemas.openxmlformats.org/officeDocument/2006/relationships/hyperlink" Target="https://www.financialpoise.com/contribute-content/"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privatedirectorsymposium.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privatedirectorsymposium.org/bare-bone-board-basics-for-the-private-company-webinar-series-20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weil.com/-/media/files/pdfs/2022/january/requirements_for_public_company_boards_including_ipo_transition_rul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5E9CF7-B6D7-4FAF-8FFD-BE96B3B995C2}"/>
              </a:ext>
            </a:extLst>
          </p:cNvPr>
          <p:cNvSpPr>
            <a:spLocks noGrp="1"/>
          </p:cNvSpPr>
          <p:nvPr>
            <p:ph type="body" idx="1"/>
          </p:nvPr>
        </p:nvSpPr>
        <p:spPr>
          <a:xfrm>
            <a:off x="158114" y="583352"/>
            <a:ext cx="9754871" cy="4497495"/>
          </a:xfrm>
        </p:spPr>
        <p:txBody>
          <a:bodyPr/>
          <a:lstStyle/>
          <a:p>
            <a:pPr marL="0" marR="0" indent="0" algn="ctr">
              <a:lnSpc>
                <a:spcPct val="107000"/>
              </a:lnSpc>
              <a:spcBef>
                <a:spcPts val="0"/>
              </a:spcBef>
              <a:spcAft>
                <a:spcPts val="0"/>
              </a:spcAft>
              <a:buNone/>
            </a:pPr>
            <a:r>
              <a:rPr lang="en-US" sz="2800" dirty="0">
                <a:solidFill>
                  <a:srgbClr val="123461"/>
                </a:solidFill>
                <a:effectLst/>
                <a:latin typeface="Georgia" panose="02040502050405020303" pitchFamily="18" charset="0"/>
                <a:ea typeface="Calibri" panose="020F0502020204030204" pitchFamily="34" charset="0"/>
                <a:cs typeface="Times New Roman" panose="02020603050405020304" pitchFamily="18" charset="0"/>
              </a:rPr>
              <a:t>Bare Bone Board Basics - for the Private Company </a:t>
            </a:r>
          </a:p>
          <a:p>
            <a:pPr marL="0" marR="0" indent="0" algn="ctr">
              <a:lnSpc>
                <a:spcPct val="107000"/>
              </a:lnSpc>
              <a:spcBef>
                <a:spcPts val="0"/>
              </a:spcBef>
              <a:spcAft>
                <a:spcPts val="0"/>
              </a:spcAft>
              <a:buNone/>
            </a:pPr>
            <a:r>
              <a:rPr lang="en-US" sz="2400" dirty="0">
                <a:effectLst/>
                <a:latin typeface="Georgia" panose="02040502050405020303" pitchFamily="18" charset="0"/>
                <a:ea typeface="Calibri" panose="020F0502020204030204" pitchFamily="34" charset="0"/>
                <a:cs typeface="Times New Roman" panose="02020603050405020304" pitchFamily="18" charset="0"/>
              </a:rPr>
              <a:t>Episode #5 – Committees of a Board &amp; Work Between Board Meetings</a:t>
            </a:r>
          </a:p>
          <a:p>
            <a:pPr marL="0" marR="0" indent="0" algn="ctr">
              <a:lnSpc>
                <a:spcPct val="107000"/>
              </a:lnSpc>
              <a:spcBef>
                <a:spcPts val="0"/>
              </a:spcBef>
              <a:spcAft>
                <a:spcPts val="0"/>
              </a:spcAft>
              <a:buNone/>
            </a:pPr>
            <a:r>
              <a:rPr lang="en-US" sz="2200" b="1" i="1" dirty="0">
                <a:latin typeface="Georgia" panose="02040502050405020303" pitchFamily="18" charset="0"/>
                <a:ea typeface="Calibri" panose="020F0502020204030204" pitchFamily="34" charset="0"/>
                <a:cs typeface="Times New Roman" panose="02020603050405020304" pitchFamily="18" charset="0"/>
              </a:rPr>
              <a:t>April</a:t>
            </a:r>
            <a:r>
              <a:rPr lang="en-US" sz="2200" b="1" i="1" dirty="0">
                <a:effectLst/>
                <a:latin typeface="Georgia" panose="02040502050405020303" pitchFamily="18" charset="0"/>
                <a:ea typeface="Calibri" panose="020F0502020204030204" pitchFamily="34" charset="0"/>
                <a:cs typeface="Times New Roman" panose="02020603050405020304" pitchFamily="18" charset="0"/>
              </a:rPr>
              <a:t> 27, 2022</a:t>
            </a:r>
          </a:p>
          <a:p>
            <a:pPr marL="457200" marR="0" algn="ctr">
              <a:lnSpc>
                <a:spcPct val="107000"/>
              </a:lnSpc>
              <a:spcBef>
                <a:spcPts val="0"/>
              </a:spcBef>
              <a:spcAft>
                <a:spcPts val="0"/>
              </a:spcAft>
            </a:pPr>
            <a:endParaRPr lang="en-US" sz="2000" b="1" i="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chemeClr val="bg1"/>
                </a:solidFill>
                <a:effectLst/>
                <a:uLnTx/>
                <a:uFillTx/>
                <a:latin typeface="Georgia" panose="02040502050405020303" pitchFamily="18"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dirty="0">
              <a:ln>
                <a:noFill/>
              </a:ln>
              <a:solidFill>
                <a:schemeClr val="bg1"/>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rPr>
              <a:t>Jonathan Friedland  •  Allan Grafman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rPr>
              <a:t>Lori Marcus • Elaine Eisenman</a:t>
            </a:r>
            <a:endParaRPr lang="en-US" dirty="0"/>
          </a:p>
        </p:txBody>
      </p:sp>
      <p:pic>
        <p:nvPicPr>
          <p:cNvPr id="6" name="Picture 5">
            <a:extLst>
              <a:ext uri="{FF2B5EF4-FFF2-40B4-BE49-F238E27FC236}">
                <a16:creationId xmlns:a16="http://schemas.microsoft.com/office/drawing/2014/main" id="{A45974B2-9519-40B2-86DC-2C8419BEA112}"/>
              </a:ext>
            </a:extLst>
          </p:cNvPr>
          <p:cNvPicPr/>
          <p:nvPr/>
        </p:nvPicPr>
        <p:blipFill>
          <a:blip r:embed="rId2"/>
          <a:stretch/>
        </p:blipFill>
        <p:spPr>
          <a:xfrm>
            <a:off x="155171" y="4430599"/>
            <a:ext cx="2114385" cy="7625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B6F6299-5F69-476E-8C60-FD3513EF4584}"/>
              </a:ext>
            </a:extLst>
          </p:cNvPr>
          <p:cNvPicPr/>
          <p:nvPr/>
        </p:nvPicPr>
        <p:blipFill>
          <a:blip r:embed="rId3"/>
          <a:stretch/>
        </p:blipFill>
        <p:spPr>
          <a:xfrm>
            <a:off x="2397108" y="4430599"/>
            <a:ext cx="2499290" cy="762559"/>
          </a:xfrm>
          <a:prstGeom prst="rect">
            <a:avLst/>
          </a:prstGeom>
          <a:ln>
            <a:noFill/>
          </a:ln>
        </p:spPr>
      </p:pic>
      <p:pic>
        <p:nvPicPr>
          <p:cNvPr id="8" name="Picture 7">
            <a:extLst>
              <a:ext uri="{FF2B5EF4-FFF2-40B4-BE49-F238E27FC236}">
                <a16:creationId xmlns:a16="http://schemas.microsoft.com/office/drawing/2014/main" id="{7E968822-E58A-46B0-92F4-45F5DB57B4E4}"/>
              </a:ext>
            </a:extLst>
          </p:cNvPr>
          <p:cNvPicPr/>
          <p:nvPr/>
        </p:nvPicPr>
        <p:blipFill>
          <a:blip r:embed="rId4"/>
          <a:stretch/>
        </p:blipFill>
        <p:spPr>
          <a:xfrm>
            <a:off x="5035549" y="4432020"/>
            <a:ext cx="2956220" cy="762558"/>
          </a:xfrm>
          <a:prstGeom prst="rect">
            <a:avLst/>
          </a:prstGeom>
          <a:ln>
            <a:noFill/>
          </a:ln>
        </p:spPr>
      </p:pic>
      <p:pic>
        <p:nvPicPr>
          <p:cNvPr id="9" name="Picture 2" descr="Vistage Releases Report on Small Businesses and Artificial Intelligence">
            <a:extLst>
              <a:ext uri="{FF2B5EF4-FFF2-40B4-BE49-F238E27FC236}">
                <a16:creationId xmlns:a16="http://schemas.microsoft.com/office/drawing/2014/main" id="{0840EAA5-15B4-44A0-BE97-A5638D19BF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687" y="4432021"/>
            <a:ext cx="1838109" cy="76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855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219C81-2250-47E7-B10C-823557085119}"/>
              </a:ext>
            </a:extLst>
          </p:cNvPr>
          <p:cNvSpPr>
            <a:spLocks noGrp="1"/>
          </p:cNvSpPr>
          <p:nvPr>
            <p:ph type="body" idx="1"/>
          </p:nvPr>
        </p:nvSpPr>
        <p:spPr/>
        <p:txBody>
          <a:bodyPr/>
          <a:lstStyle/>
          <a:p>
            <a:pPr marL="283464" marR="0" lvl="1" indent="-283464">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Committees often serve several different functions, including:</a:t>
            </a:r>
          </a:p>
          <a:p>
            <a:pPr marL="914400" marR="0" lvl="2">
              <a:spcBef>
                <a:spcPts val="1200"/>
              </a:spcBef>
              <a:spcAft>
                <a:spcPts val="12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Governance</a:t>
            </a:r>
            <a:r>
              <a:rPr lang="en-US" sz="1800" dirty="0">
                <a:effectLst/>
              </a:rPr>
              <a:t> </a:t>
            </a:r>
          </a:p>
          <a:p>
            <a:pPr marL="914400" marR="0" lvl="2">
              <a:spcBef>
                <a:spcPts val="1200"/>
              </a:spcBef>
              <a:spcAft>
                <a:spcPts val="12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Coordination</a:t>
            </a:r>
            <a:r>
              <a:rPr lang="en-US" sz="1800" dirty="0">
                <a:effectLst/>
              </a:rPr>
              <a:t> </a:t>
            </a:r>
          </a:p>
          <a:p>
            <a:pPr marL="914400" marR="0" lvl="2">
              <a:spcBef>
                <a:spcPts val="1200"/>
              </a:spcBef>
              <a:spcAft>
                <a:spcPts val="12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Research and recommendations</a:t>
            </a:r>
          </a:p>
          <a:p>
            <a:pPr marL="742950" marR="0" lvl="2">
              <a:lnSpc>
                <a:spcPct val="107000"/>
              </a:lnSpc>
              <a:spcBef>
                <a:spcPts val="0"/>
              </a:spcBef>
              <a:spcAft>
                <a:spcPts val="0"/>
              </a:spcAft>
              <a:buFont typeface="Wingdings" panose="05000000000000000000" pitchFamily="2" charset="2"/>
              <a:buChar char="§"/>
            </a:pPr>
            <a:endParaRPr lang="en-US" dirty="0">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75F6CF4-7390-4CBC-AAC7-694169A27A3C}"/>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
        <p:nvSpPr>
          <p:cNvPr id="7" name="Title 1">
            <a:extLst>
              <a:ext uri="{FF2B5EF4-FFF2-40B4-BE49-F238E27FC236}">
                <a16:creationId xmlns:a16="http://schemas.microsoft.com/office/drawing/2014/main" id="{1C038AE9-376F-4C09-9B1A-0134527FC2B1}"/>
              </a:ext>
            </a:extLst>
          </p:cNvPr>
          <p:cNvSpPr>
            <a:spLocks noGrp="1"/>
          </p:cNvSpPr>
          <p:nvPr>
            <p:ph type="title"/>
          </p:nvPr>
        </p:nvSpPr>
        <p:spPr>
          <a:xfrm>
            <a:off x="342900" y="182563"/>
            <a:ext cx="8040688" cy="661987"/>
          </a:xfrm>
        </p:spPr>
        <p:txBody>
          <a:bodyPr>
            <a:norm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Need for Board Committees (cont’d)</a:t>
            </a:r>
            <a:endParaRPr lang="en-US" dirty="0">
              <a:latin typeface="Georgia" panose="02040502050405020303" pitchFamily="18" charset="0"/>
            </a:endParaRPr>
          </a:p>
        </p:txBody>
      </p:sp>
    </p:spTree>
    <p:extLst>
      <p:ext uri="{BB962C8B-B14F-4D97-AF65-F5344CB8AC3E}">
        <p14:creationId xmlns:p14="http://schemas.microsoft.com/office/powerpoint/2010/main" val="29521827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DCC-17B3-49B5-A141-61FEE4D02F2C}"/>
              </a:ext>
            </a:extLst>
          </p:cNvPr>
          <p:cNvSpPr>
            <a:spLocks noGrp="1"/>
          </p:cNvSpPr>
          <p:nvPr>
            <p:ph type="title"/>
          </p:nvPr>
        </p:nvSpPr>
        <p:spPr>
          <a:xfrm>
            <a:off x="342820" y="182879"/>
            <a:ext cx="9112330" cy="661681"/>
          </a:xfrm>
        </p:spPr>
        <p:txBody>
          <a:bodyPr>
            <a:no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Advantages &amp; Disadvantages of Board Committees</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4127C7E3-7F1C-4ABD-8E1B-5CF1D5F3A5A9}"/>
              </a:ext>
            </a:extLst>
          </p:cNvPr>
          <p:cNvSpPr>
            <a:spLocks noGrp="1"/>
          </p:cNvSpPr>
          <p:nvPr>
            <p:ph type="body" idx="1"/>
          </p:nvPr>
        </p:nvSpPr>
        <p:spPr>
          <a:xfrm>
            <a:off x="342820" y="1003300"/>
            <a:ext cx="9491178" cy="4266356"/>
          </a:xfrm>
        </p:spPr>
        <p:txBody>
          <a:bodyPr/>
          <a:lstStyle/>
          <a:p>
            <a:pPr marL="283464" lvl="1" indent="-283464">
              <a:spcBef>
                <a:spcPts val="1200"/>
              </a:spcBef>
              <a:spcAft>
                <a:spcPts val="1200"/>
              </a:spcAft>
              <a:buFont typeface="Arial" panose="020B0604020202020204" pitchFamily="34" charset="0"/>
              <a:buChar char="•"/>
            </a:pPr>
            <a:r>
              <a:rPr lang="en-US" sz="1800" dirty="0">
                <a:cs typeface="Times New Roman" panose="02020603050405020304" pitchFamily="18" charset="0"/>
              </a:rPr>
              <a:t>Advantages</a:t>
            </a:r>
          </a:p>
          <a:p>
            <a:pPr marL="914400" marR="0" lvl="2">
              <a:spcBef>
                <a:spcPts val="1200"/>
              </a:spcBef>
              <a:spcAft>
                <a:spcPts val="12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Knowledge specialization </a:t>
            </a:r>
          </a:p>
          <a:p>
            <a:pPr marL="914400" marR="0" lvl="2">
              <a:spcBef>
                <a:spcPts val="1200"/>
              </a:spcBef>
              <a:spcAft>
                <a:spcPts val="12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Task division efficiency  </a:t>
            </a:r>
          </a:p>
          <a:p>
            <a:pPr marL="914400" marR="0" lvl="2">
              <a:spcBef>
                <a:spcPts val="1200"/>
              </a:spcBef>
              <a:spcAft>
                <a:spcPts val="12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Accountability</a:t>
            </a:r>
          </a:p>
          <a:p>
            <a:pPr>
              <a:spcBef>
                <a:spcPts val="1200"/>
              </a:spcBef>
              <a:spcAft>
                <a:spcPts val="1200"/>
              </a:spcAft>
            </a:pPr>
            <a:r>
              <a:rPr lang="en-US" dirty="0">
                <a:effectLst/>
                <a:ea typeface="Calibri" panose="020F0502020204030204" pitchFamily="34" charset="0"/>
                <a:cs typeface="Times New Roman" panose="02020603050405020304" pitchFamily="18" charset="0"/>
              </a:rPr>
              <a:t>Disadvantages </a:t>
            </a:r>
          </a:p>
          <a:p>
            <a:pPr marL="914400">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Increase in specialization </a:t>
            </a:r>
            <a:r>
              <a:rPr lang="en-US" dirty="0">
                <a:effectLst/>
                <a:ea typeface="Calibri" panose="020F0502020204030204" pitchFamily="34" charset="0"/>
                <a:cs typeface="Times New Roman" panose="02020603050405020304" pitchFamily="18" charset="0"/>
                <a:sym typeface="Wingdings" panose="05000000000000000000" pitchFamily="2" charset="2"/>
              </a:rPr>
              <a:t></a:t>
            </a:r>
            <a:r>
              <a:rPr lang="en-US" dirty="0">
                <a:effectLst/>
                <a:ea typeface="Calibri" panose="020F0502020204030204" pitchFamily="34" charset="0"/>
                <a:cs typeface="Times New Roman" panose="02020603050405020304" pitchFamily="18" charset="0"/>
              </a:rPr>
              <a:t> information segregation </a:t>
            </a:r>
          </a:p>
          <a:p>
            <a:endParaRPr lang="en-US" dirty="0"/>
          </a:p>
        </p:txBody>
      </p:sp>
      <p:sp>
        <p:nvSpPr>
          <p:cNvPr id="5" name="Slide Number Placeholder 4">
            <a:extLst>
              <a:ext uri="{FF2B5EF4-FFF2-40B4-BE49-F238E27FC236}">
                <a16:creationId xmlns:a16="http://schemas.microsoft.com/office/drawing/2014/main" id="{347D591C-A20F-4935-B089-36DCCB6F4220}"/>
              </a:ext>
            </a:extLst>
          </p:cNvPr>
          <p:cNvSpPr>
            <a:spLocks noGrp="1"/>
          </p:cNvSpPr>
          <p:nvPr>
            <p:ph type="sldNum" sz="quarter" idx="2"/>
          </p:nvPr>
        </p:nvSpPr>
        <p:spPr/>
        <p:txBody>
          <a:bodyPr/>
          <a:lstStyle/>
          <a:p>
            <a:fld id="{86CB4B4D-7CA3-9044-876B-883B54F8677D}" type="slidenum">
              <a:rPr lang="en-US" smtClean="0"/>
              <a:pPr/>
              <a:t>11</a:t>
            </a:fld>
            <a:endParaRPr lang="en-US" dirty="0"/>
          </a:p>
        </p:txBody>
      </p:sp>
    </p:spTree>
    <p:extLst>
      <p:ext uri="{BB962C8B-B14F-4D97-AF65-F5344CB8AC3E}">
        <p14:creationId xmlns:p14="http://schemas.microsoft.com/office/powerpoint/2010/main" val="31563271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p:txBody>
          <a:bodyPr/>
          <a:lstStyle/>
          <a:p>
            <a:r>
              <a:rPr lang="en-US" dirty="0"/>
              <a:t>The Limits of Delegation </a:t>
            </a:r>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p:txBody>
          <a:bodyPr/>
          <a:lstStyle/>
          <a:p>
            <a:pPr lvl="1">
              <a:spcBef>
                <a:spcPts val="1200"/>
              </a:spcBef>
              <a:spcAft>
                <a:spcPts val="1200"/>
              </a:spcAft>
            </a:pPr>
            <a:r>
              <a:rPr lang="en-US" sz="1800" dirty="0"/>
              <a:t>State law generally permits most of the functions of the board of directors to be delegated to committees</a:t>
            </a:r>
          </a:p>
          <a:p>
            <a:pPr marL="914400" lvl="2">
              <a:spcBef>
                <a:spcPts val="1200"/>
              </a:spcBef>
              <a:spcAft>
                <a:spcPts val="1200"/>
              </a:spcAft>
              <a:buFont typeface="Wingdings" panose="05000000000000000000" pitchFamily="2" charset="2"/>
              <a:buChar char="§"/>
            </a:pPr>
            <a:r>
              <a:rPr lang="en-US" sz="1800" dirty="0"/>
              <a:t>Even in the absence of a statute, the board “may delegate the management of its affairs to a committee, or even to an individual, in furtherance of the convenient dispatch of the business as a whole.” </a:t>
            </a:r>
            <a:r>
              <a:rPr lang="en-US" sz="1800" i="1" dirty="0"/>
              <a:t>See</a:t>
            </a:r>
            <a:r>
              <a:rPr lang="en-US" sz="1800" dirty="0"/>
              <a:t> </a:t>
            </a:r>
            <a:r>
              <a:rPr lang="en-US" sz="1800" u="sng" dirty="0"/>
              <a:t>Ford v. Magee</a:t>
            </a:r>
            <a:r>
              <a:rPr lang="en-US" sz="1800" dirty="0"/>
              <a:t>, 160 F.2d 457, 460 (2d Cir.), cert. denied, 332 U.S. 759 (1947); </a:t>
            </a:r>
            <a:r>
              <a:rPr lang="en-US" sz="1800" i="1" dirty="0"/>
              <a:t>see also </a:t>
            </a:r>
            <a:r>
              <a:rPr lang="en-US" sz="1800" u="sng" dirty="0"/>
              <a:t>Jones v. Williams</a:t>
            </a:r>
            <a:r>
              <a:rPr lang="en-US" sz="1800" dirty="0"/>
              <a:t>, 39 S.W. 486, 490 (Mo. 1897) </a:t>
            </a:r>
          </a:p>
          <a:p>
            <a:pPr marL="914400" lvl="4">
              <a:spcBef>
                <a:spcPts val="1200"/>
              </a:spcBef>
              <a:spcAft>
                <a:spcPts val="1200"/>
              </a:spcAft>
              <a:buFont typeface="Wingdings" panose="05000000000000000000" pitchFamily="2" charset="2"/>
              <a:buChar char="§"/>
            </a:pPr>
            <a:r>
              <a:rPr lang="en-US" sz="1800" b="1" i="1" dirty="0"/>
              <a:t>Exception </a:t>
            </a:r>
            <a:r>
              <a:rPr lang="en-US" sz="1800" dirty="0"/>
              <a:t>-  Fundamental corporate changes </a:t>
            </a:r>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12</a:t>
            </a:fld>
            <a:endParaRPr lang="en-US" dirty="0"/>
          </a:p>
        </p:txBody>
      </p:sp>
    </p:spTree>
    <p:extLst>
      <p:ext uri="{BB962C8B-B14F-4D97-AF65-F5344CB8AC3E}">
        <p14:creationId xmlns:p14="http://schemas.microsoft.com/office/powerpoint/2010/main" val="8170338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p:txBody>
          <a:bodyPr/>
          <a:lstStyle/>
          <a:p>
            <a:r>
              <a:rPr lang="en-US" dirty="0"/>
              <a:t>The Limits of Delegation (cont’d)</a:t>
            </a:r>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p:txBody>
          <a:bodyPr/>
          <a:lstStyle/>
          <a:p>
            <a:pPr lvl="1"/>
            <a:r>
              <a:rPr lang="en-US" sz="1800" dirty="0"/>
              <a:t>Delegations must be expressed either through the certificate of incorporation (charter), by-laws, or board resolution</a:t>
            </a:r>
          </a:p>
          <a:p>
            <a:pPr lvl="1"/>
            <a:endParaRPr lang="en-US" sz="1800" dirty="0"/>
          </a:p>
          <a:p>
            <a:pPr lvl="1"/>
            <a:r>
              <a:rPr lang="en-US" sz="1800" dirty="0"/>
              <a:t>Committee authority is advisory unless Board decision-making powers are delegated by the board at large</a:t>
            </a:r>
          </a:p>
          <a:p>
            <a:pPr lvl="1"/>
            <a:endParaRPr lang="en-US" sz="1800" dirty="0"/>
          </a:p>
          <a:p>
            <a:pPr lvl="1"/>
            <a:r>
              <a:rPr lang="en-US" sz="1800" dirty="0"/>
              <a:t>Board may delegate corporate </a:t>
            </a:r>
            <a:r>
              <a:rPr lang="en-US" sz="1800" i="1" dirty="0"/>
              <a:t>authority</a:t>
            </a:r>
            <a:r>
              <a:rPr lang="en-US" sz="1800" dirty="0"/>
              <a:t>, but generally not its </a:t>
            </a:r>
            <a:r>
              <a:rPr lang="en-US" sz="1800" i="1" dirty="0"/>
              <a:t>accountability </a:t>
            </a:r>
          </a:p>
          <a:p>
            <a:pPr marL="0" lvl="1" indent="0">
              <a:buNone/>
            </a:pPr>
            <a:endParaRPr lang="en-US" sz="1800" i="1" dirty="0"/>
          </a:p>
          <a:p>
            <a:pPr marL="914400" lvl="2">
              <a:buFont typeface="Wingdings" panose="05000000000000000000" pitchFamily="2" charset="2"/>
              <a:buChar char="§"/>
            </a:pPr>
            <a:r>
              <a:rPr lang="en-US" sz="1800" i="1" dirty="0"/>
              <a:t>See </a:t>
            </a:r>
            <a:r>
              <a:rPr lang="en-US" sz="1800" u="sng" dirty="0"/>
              <a:t>In re Ultimate Escapes Holdings, LLC</a:t>
            </a:r>
            <a:r>
              <a:rPr lang="en-US" sz="1800" i="1" dirty="0"/>
              <a:t>, </a:t>
            </a:r>
            <a:r>
              <a:rPr lang="en-US" sz="1800" dirty="0"/>
              <a:t>551 B.R. 749, 761 (D. Del. 2016) </a:t>
            </a:r>
          </a:p>
          <a:p>
            <a:pPr marL="914400" lvl="2"/>
            <a:endParaRPr lang="en-US" sz="1800" i="1" dirty="0"/>
          </a:p>
          <a:p>
            <a:pPr marL="914400" lvl="2"/>
            <a:endParaRPr lang="en-US" sz="1800" i="1"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26553928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p:txBody>
          <a:bodyPr>
            <a:noAutofit/>
          </a:bodyPr>
          <a:lstStyle/>
          <a:p>
            <a:br>
              <a:rPr lang="en-US" sz="3300" dirty="0"/>
            </a:br>
            <a:r>
              <a:rPr lang="en-US" i="1" dirty="0"/>
              <a:t>Should</a:t>
            </a:r>
            <a:r>
              <a:rPr lang="en-US" dirty="0"/>
              <a:t> the Board Delegate?</a:t>
            </a:r>
            <a:br>
              <a:rPr lang="en-US" dirty="0"/>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p:txBody>
          <a:bodyPr/>
          <a:lstStyle/>
          <a:p>
            <a:pPr marL="285750" lvl="1" indent="-285750">
              <a:spcBef>
                <a:spcPts val="1200"/>
              </a:spcBef>
              <a:spcAft>
                <a:spcPts val="1200"/>
              </a:spcAft>
              <a:buFont typeface="Arial" panose="020B0604020202020204" pitchFamily="34" charset="0"/>
              <a:buChar char="•"/>
            </a:pPr>
            <a:r>
              <a:rPr lang="en-US" dirty="0"/>
              <a:t>Consider - </a:t>
            </a:r>
          </a:p>
          <a:p>
            <a:pPr marL="914400" lvl="2" indent="-285750">
              <a:spcBef>
                <a:spcPts val="1200"/>
              </a:spcBef>
              <a:spcAft>
                <a:spcPts val="1200"/>
              </a:spcAft>
              <a:buFont typeface="Wingdings" panose="05000000000000000000" pitchFamily="2" charset="2"/>
              <a:buChar char="§"/>
            </a:pPr>
            <a:r>
              <a:rPr lang="en-US" dirty="0"/>
              <a:t>General business of the Board </a:t>
            </a:r>
          </a:p>
          <a:p>
            <a:pPr marL="914400" lvl="2" indent="-285750">
              <a:spcBef>
                <a:spcPts val="1200"/>
              </a:spcBef>
              <a:spcAft>
                <a:spcPts val="1200"/>
              </a:spcAft>
              <a:buFont typeface="Wingdings" panose="05000000000000000000" pitchFamily="2" charset="2"/>
              <a:buChar char="§"/>
            </a:pPr>
            <a:r>
              <a:rPr lang="en-US" dirty="0"/>
              <a:t>Inconvenience involved in convening special meetings of the entire Board</a:t>
            </a:r>
          </a:p>
          <a:p>
            <a:pPr marL="914400" lvl="2" indent="-285750">
              <a:spcBef>
                <a:spcPts val="1200"/>
              </a:spcBef>
              <a:spcAft>
                <a:spcPts val="1200"/>
              </a:spcAft>
              <a:buFont typeface="Wingdings" panose="05000000000000000000" pitchFamily="2" charset="2"/>
              <a:buChar char="§"/>
            </a:pPr>
            <a:r>
              <a:rPr lang="en-US" dirty="0"/>
              <a:t>Comfort among members of the Board</a:t>
            </a:r>
          </a:p>
          <a:p>
            <a:pPr marL="285750" lvl="1" indent="-285750">
              <a:buFont typeface="Arial" panose="020B0604020202020204" pitchFamily="34" charset="0"/>
              <a:buChar char="•"/>
            </a:pPr>
            <a:r>
              <a:rPr lang="en-US" dirty="0"/>
              <a:t>Case law indicating that formation of a “special committee” will support fulfillment of board’s fiduciary duty</a:t>
            </a:r>
          </a:p>
          <a:p>
            <a:pPr lvl="1"/>
            <a:endParaRPr lang="en-US" dirty="0"/>
          </a:p>
          <a:p>
            <a:pPr lvl="1"/>
            <a:r>
              <a:rPr lang="en-US" dirty="0"/>
              <a:t> </a:t>
            </a:r>
            <a:r>
              <a:rPr lang="en-US" i="1" dirty="0"/>
              <a:t>See</a:t>
            </a:r>
            <a:r>
              <a:rPr lang="en-US" dirty="0"/>
              <a:t> </a:t>
            </a:r>
            <a:r>
              <a:rPr lang="en-US" u="sng" dirty="0"/>
              <a:t>In re MFW Shareholders Litigation</a:t>
            </a:r>
            <a:r>
              <a:rPr lang="en-US" dirty="0"/>
              <a:t>, 67 A.3d 496 (Del. Ch. 2013)</a:t>
            </a:r>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12129661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11DE-EED3-44B4-A51B-2C774163E5FA}"/>
              </a:ext>
            </a:extLst>
          </p:cNvPr>
          <p:cNvSpPr>
            <a:spLocks noGrp="1"/>
          </p:cNvSpPr>
          <p:nvPr>
            <p:ph type="title"/>
          </p:nvPr>
        </p:nvSpPr>
        <p:spPr/>
        <p:txBody>
          <a:bodyPr>
            <a:norm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Must the Board Delegate?</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7E57B4FA-33E4-4E30-9885-74966224B448}"/>
              </a:ext>
            </a:extLst>
          </p:cNvPr>
          <p:cNvSpPr>
            <a:spLocks noGrp="1"/>
          </p:cNvSpPr>
          <p:nvPr>
            <p:ph type="body" idx="1"/>
          </p:nvPr>
        </p:nvSpPr>
        <p:spPr>
          <a:xfrm>
            <a:off x="387350" y="1003300"/>
            <a:ext cx="9491178" cy="4266356"/>
          </a:xfrm>
        </p:spPr>
        <p:txBody>
          <a:bodyPr/>
          <a:lstStyle/>
          <a:p>
            <a:pPr marL="283464" indent="-283464">
              <a:buFont typeface="Arial" panose="020B0604020202020204" pitchFamily="34" charset="0"/>
              <a:buChar char="•"/>
            </a:pPr>
            <a:r>
              <a:rPr lang="en-US" dirty="0">
                <a:ea typeface="Calibri" panose="020F0502020204030204" pitchFamily="34" charset="0"/>
                <a:cs typeface="Times New Roman" panose="02020603050405020304" pitchFamily="18" charset="0"/>
              </a:rPr>
              <a:t>S</a:t>
            </a:r>
            <a:r>
              <a:rPr lang="en-US" sz="1800" dirty="0">
                <a:effectLst/>
                <a:ea typeface="Calibri" panose="020F0502020204030204" pitchFamily="34" charset="0"/>
                <a:cs typeface="Times New Roman" panose="02020603050405020304" pitchFamily="18" charset="0"/>
              </a:rPr>
              <a:t>pecial committees to deal with conflict issues </a:t>
            </a:r>
          </a:p>
          <a:p>
            <a:pPr marL="914400" indent="-283464">
              <a:buFont typeface="Arial" panose="020B0604020202020204" pitchFamily="34" charset="0"/>
              <a:buChar char="•"/>
            </a:pPr>
            <a:r>
              <a:rPr lang="en-US" sz="1800" i="1" dirty="0">
                <a:effectLst/>
                <a:ea typeface="Calibri" panose="020F0502020204030204" pitchFamily="34" charset="0"/>
                <a:cs typeface="Times New Roman" panose="02020603050405020304" pitchFamily="18" charset="0"/>
              </a:rPr>
              <a:t>See</a:t>
            </a:r>
            <a:r>
              <a:rPr lang="en-US" sz="1800" dirty="0">
                <a:effectLst/>
                <a:ea typeface="Calibri" panose="020F0502020204030204" pitchFamily="34" charset="0"/>
                <a:cs typeface="Times New Roman" panose="02020603050405020304" pitchFamily="18" charset="0"/>
              </a:rPr>
              <a:t> </a:t>
            </a:r>
            <a:r>
              <a:rPr lang="en-US" sz="1800" u="sng" dirty="0">
                <a:effectLst/>
                <a:ea typeface="Calibri" panose="020F0502020204030204" pitchFamily="34" charset="0"/>
                <a:cs typeface="Times New Roman" panose="02020603050405020304" pitchFamily="18" charset="0"/>
              </a:rPr>
              <a:t>Weinberger v. UOP Inc.</a:t>
            </a:r>
            <a:r>
              <a:rPr lang="en-US" sz="1800" dirty="0">
                <a:effectLst/>
                <a:ea typeface="Calibri" panose="020F0502020204030204" pitchFamily="34" charset="0"/>
                <a:cs typeface="Times New Roman" panose="02020603050405020304" pitchFamily="18" charset="0"/>
              </a:rPr>
              <a:t>, 457 A.2d 701 (Del. 1983); </a:t>
            </a:r>
            <a:r>
              <a:rPr lang="en-US" sz="1800" i="1" dirty="0">
                <a:effectLst/>
                <a:ea typeface="Calibri" panose="020F0502020204030204" pitchFamily="34" charset="0"/>
                <a:cs typeface="Times New Roman" panose="02020603050405020304" pitchFamily="18" charset="0"/>
              </a:rPr>
              <a:t>see also </a:t>
            </a:r>
            <a:r>
              <a:rPr lang="en-US" sz="1800" u="sng" dirty="0">
                <a:effectLst/>
                <a:ea typeface="Calibri" panose="020F0502020204030204" pitchFamily="34" charset="0"/>
                <a:cs typeface="Times New Roman" panose="02020603050405020304" pitchFamily="18" charset="0"/>
              </a:rPr>
              <a:t>Kahn v. M&amp;F Worldwide Corp</a:t>
            </a:r>
            <a:r>
              <a:rPr lang="en-US" sz="1800" dirty="0">
                <a:effectLst/>
                <a:ea typeface="Calibri" panose="020F0502020204030204" pitchFamily="34" charset="0"/>
                <a:cs typeface="Times New Roman" panose="02020603050405020304" pitchFamily="18" charset="0"/>
              </a:rPr>
              <a:t>., 88 A.3d 635 (Del. 2014) </a:t>
            </a:r>
          </a:p>
        </p:txBody>
      </p:sp>
      <p:sp>
        <p:nvSpPr>
          <p:cNvPr id="4" name="Slide Number Placeholder 3">
            <a:extLst>
              <a:ext uri="{FF2B5EF4-FFF2-40B4-BE49-F238E27FC236}">
                <a16:creationId xmlns:a16="http://schemas.microsoft.com/office/drawing/2014/main" id="{0D4A5C3C-F597-4392-87B8-58737FD271B4}"/>
              </a:ext>
            </a:extLst>
          </p:cNvPr>
          <p:cNvSpPr>
            <a:spLocks noGrp="1"/>
          </p:cNvSpPr>
          <p:nvPr>
            <p:ph type="sldNum" sz="quarter" idx="2"/>
          </p:nvPr>
        </p:nvSpPr>
        <p:spPr/>
        <p:txBody>
          <a:body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10381883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5BD0-31D7-4DA5-8DB0-DC9F0984C5EF}"/>
              </a:ext>
            </a:extLst>
          </p:cNvPr>
          <p:cNvSpPr>
            <a:spLocks noGrp="1"/>
          </p:cNvSpPr>
          <p:nvPr>
            <p:ph type="title"/>
          </p:nvPr>
        </p:nvSpPr>
        <p:spPr/>
        <p:txBody>
          <a:bodyPr>
            <a:norm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Board Committee Structures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78122793-27B3-45E0-AD6F-CAD79A057BC4}"/>
              </a:ext>
            </a:extLst>
          </p:cNvPr>
          <p:cNvSpPr>
            <a:spLocks noGrp="1"/>
          </p:cNvSpPr>
          <p:nvPr>
            <p:ph type="body" idx="1"/>
          </p:nvPr>
        </p:nvSpPr>
        <p:spPr/>
        <p:txBody>
          <a:bodyPr/>
          <a:lstStyle/>
          <a:p>
            <a:pPr marL="283464" marR="0" lvl="1" indent="-283464">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Committee structures should be unique to each corporation </a:t>
            </a:r>
          </a:p>
          <a:p>
            <a:pPr marL="283464" marR="0" indent="-283464">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marL="283464" marR="0" lvl="1" indent="-283464">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Structure of a committee should be reviewed and re-evaluated each year - these questions should be asked:</a:t>
            </a:r>
          </a:p>
          <a:p>
            <a:pPr marL="914400" marR="0" lvl="2" indent="-283464">
              <a:lnSpc>
                <a:spcPct val="107000"/>
              </a:lnSpc>
              <a:spcBef>
                <a:spcPts val="0"/>
              </a:spcBef>
              <a:spcAft>
                <a:spcPts val="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Is special knowledge or effort still required for this issue/activity?</a:t>
            </a:r>
          </a:p>
          <a:p>
            <a:pPr marL="914400" marR="0" indent="-283464">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marL="914400" marR="0" lvl="2" indent="-283464">
              <a:lnSpc>
                <a:spcPct val="107000"/>
              </a:lnSpc>
              <a:spcBef>
                <a:spcPts val="0"/>
              </a:spcBef>
              <a:spcAft>
                <a:spcPts val="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Can the work of any committees be combined? </a:t>
            </a:r>
          </a:p>
          <a:p>
            <a:pPr marL="914400" marR="0" indent="-283464">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marL="914400" marR="0" lvl="2" indent="-283464">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Should the work of the committee be expanded?</a:t>
            </a:r>
          </a:p>
          <a:p>
            <a:pPr marL="283464" marR="0" lvl="1" indent="-283464">
              <a:lnSpc>
                <a:spcPct val="107000"/>
              </a:lnSpc>
              <a:spcBef>
                <a:spcPts val="1200"/>
              </a:spcBef>
            </a:pPr>
            <a:r>
              <a:rPr lang="en-US" sz="1800" dirty="0">
                <a:effectLst/>
                <a:ea typeface="Calibri" panose="020F0502020204030204" pitchFamily="34" charset="0"/>
                <a:cs typeface="Times New Roman" panose="02020603050405020304" pitchFamily="18" charset="0"/>
              </a:rPr>
              <a:t>Standing v. special committees </a:t>
            </a:r>
          </a:p>
          <a:p>
            <a:endParaRPr lang="en-US" dirty="0"/>
          </a:p>
        </p:txBody>
      </p:sp>
    </p:spTree>
    <p:extLst>
      <p:ext uri="{BB962C8B-B14F-4D97-AF65-F5344CB8AC3E}">
        <p14:creationId xmlns:p14="http://schemas.microsoft.com/office/powerpoint/2010/main" val="21109046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7683-2F13-477A-B795-2461CE87B91C}"/>
              </a:ext>
            </a:extLst>
          </p:cNvPr>
          <p:cNvSpPr>
            <a:spLocks noGrp="1"/>
          </p:cNvSpPr>
          <p:nvPr>
            <p:ph type="title"/>
          </p:nvPr>
        </p:nvSpPr>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300" dirty="0">
                <a:effectLst/>
                <a:latin typeface="Georgia" panose="02040502050405020303" pitchFamily="18" charset="0"/>
                <a:ea typeface="Calibri" panose="020F0502020204030204" pitchFamily="34" charset="0"/>
                <a:cs typeface="Times New Roman" panose="02020603050405020304" pitchFamily="18" charset="0"/>
              </a:rPr>
              <a:t>Standing Committees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70304D61-5236-4C54-BF11-4A906FCA4321}"/>
              </a:ext>
            </a:extLst>
          </p:cNvPr>
          <p:cNvSpPr>
            <a:spLocks noGrp="1"/>
          </p:cNvSpPr>
          <p:nvPr>
            <p:ph type="body" idx="1"/>
          </p:nvPr>
        </p:nvSpPr>
        <p:spPr/>
        <p:txBody>
          <a:bodyPr/>
          <a:lstStyle/>
          <a:p>
            <a:pPr marL="228600" lvl="1" indent="-228600">
              <a:lnSpc>
                <a:spcPct val="107000"/>
              </a:lnSpc>
            </a:pPr>
            <a:r>
              <a:rPr lang="en-US" sz="1800" dirty="0">
                <a:effectLst/>
                <a:ea typeface="Calibri" panose="020F0502020204030204" pitchFamily="34" charset="0"/>
                <a:cs typeface="Times New Roman" panose="02020603050405020304" pitchFamily="18" charset="0"/>
              </a:rPr>
              <a:t>Established on a permanent basis  </a:t>
            </a:r>
          </a:p>
          <a:p>
            <a:pPr marL="0" marR="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marL="228600" lvl="1" indent="-228600">
              <a:lnSpc>
                <a:spcPct val="107000"/>
              </a:lnSpc>
            </a:pPr>
            <a:r>
              <a:rPr lang="en-US" sz="1800" dirty="0">
                <a:effectLst/>
                <a:ea typeface="Calibri" panose="020F0502020204030204" pitchFamily="34" charset="0"/>
                <a:cs typeface="Times New Roman" panose="02020603050405020304" pitchFamily="18" charset="0"/>
              </a:rPr>
              <a:t>Typically established in corporation’s bylaws </a:t>
            </a:r>
          </a:p>
          <a:p>
            <a:pPr marL="0" marR="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marL="228600" lvl="1" indent="-228600">
              <a:lnSpc>
                <a:spcPct val="100000"/>
              </a:lnSpc>
            </a:pPr>
            <a:r>
              <a:rPr lang="en-US" sz="1800" dirty="0">
                <a:effectLst/>
                <a:ea typeface="Calibri" panose="020F0502020204030204" pitchFamily="34" charset="0"/>
                <a:cs typeface="Times New Roman" panose="02020603050405020304" pitchFamily="18" charset="0"/>
              </a:rPr>
              <a:t>Common standing committees:  </a:t>
            </a:r>
          </a:p>
          <a:p>
            <a:pPr marL="0" lvl="1" indent="0">
              <a:lnSpc>
                <a:spcPct val="100000"/>
              </a:lnSpc>
              <a:buNone/>
            </a:pPr>
            <a:endParaRPr lang="en-US" sz="1800" dirty="0">
              <a:effectLst/>
              <a:ea typeface="Calibri" panose="020F0502020204030204" pitchFamily="34" charset="0"/>
              <a:cs typeface="Times New Roman" panose="02020603050405020304" pitchFamily="18" charset="0"/>
            </a:endParaRPr>
          </a:p>
          <a:p>
            <a:pPr marL="822960" marR="0" lvl="2" indent="-411480">
              <a:lnSpc>
                <a:spcPct val="107000"/>
              </a:lnSpc>
              <a:spcBef>
                <a:spcPts val="600"/>
              </a:spcBef>
              <a:spcAft>
                <a:spcPts val="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Executive committee </a:t>
            </a:r>
          </a:p>
          <a:p>
            <a:pPr marL="822960" marR="0" lvl="2" indent="-411480">
              <a:lnSpc>
                <a:spcPct val="107000"/>
              </a:lnSpc>
              <a:spcBef>
                <a:spcPts val="600"/>
              </a:spcBef>
              <a:spcAft>
                <a:spcPts val="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Audit committee </a:t>
            </a:r>
          </a:p>
          <a:p>
            <a:pPr marL="822960" marR="0" lvl="2" indent="-411480">
              <a:lnSpc>
                <a:spcPct val="107000"/>
              </a:lnSpc>
              <a:spcBef>
                <a:spcPts val="600"/>
              </a:spcBef>
              <a:spcAft>
                <a:spcPts val="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Compensation committee </a:t>
            </a:r>
          </a:p>
          <a:p>
            <a:pPr marL="822960" marR="0" lvl="2" indent="-411480">
              <a:lnSpc>
                <a:spcPct val="107000"/>
              </a:lnSpc>
              <a:spcBef>
                <a:spcPts val="60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Nominating/governance committee</a:t>
            </a:r>
          </a:p>
          <a:p>
            <a:pPr marL="283464" marR="0" lvl="2">
              <a:lnSpc>
                <a:spcPct val="107000"/>
              </a:lnSpc>
              <a:spcBef>
                <a:spcPts val="600"/>
              </a:spcBef>
              <a:spcAft>
                <a:spcPts val="800"/>
              </a:spcAft>
              <a:buFont typeface="Wingdings" panose="05000000000000000000" pitchFamily="2" charset="2"/>
              <a:buChar char="v"/>
            </a:pPr>
            <a:r>
              <a:rPr lang="en-US" sz="1800" i="1" dirty="0">
                <a:ea typeface="Calibri" panose="020F0502020204030204" pitchFamily="34" charset="0"/>
                <a:cs typeface="Times New Roman" panose="02020603050405020304" pitchFamily="18" charset="0"/>
              </a:rPr>
              <a:t>C</a:t>
            </a:r>
            <a:r>
              <a:rPr lang="en-US" sz="1800" i="1" dirty="0">
                <a:effectLst/>
                <a:ea typeface="Calibri" panose="020F0502020204030204" pitchFamily="34" charset="0"/>
                <a:cs typeface="Times New Roman" panose="02020603050405020304" pitchFamily="18" charset="0"/>
              </a:rPr>
              <a:t>orporations are increasingly creating cybersecurity, risk and ESG standing committees to address the increasingly complex risk and regulations landscape in these areas </a:t>
            </a:r>
          </a:p>
          <a:p>
            <a:endParaRPr lang="en-US" dirty="0"/>
          </a:p>
        </p:txBody>
      </p:sp>
    </p:spTree>
    <p:extLst>
      <p:ext uri="{BB962C8B-B14F-4D97-AF65-F5344CB8AC3E}">
        <p14:creationId xmlns:p14="http://schemas.microsoft.com/office/powerpoint/2010/main" val="26420452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AF2-B852-4E49-BB67-04CA1DF71C97}"/>
              </a:ext>
            </a:extLst>
          </p:cNvPr>
          <p:cNvSpPr>
            <a:spLocks noGrp="1"/>
          </p:cNvSpPr>
          <p:nvPr>
            <p:ph type="title"/>
          </p:nvPr>
        </p:nvSpPr>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300" dirty="0">
                <a:effectLst/>
                <a:latin typeface="Georgia" panose="02040502050405020303" pitchFamily="18" charset="0"/>
                <a:ea typeface="Calibri" panose="020F0502020204030204" pitchFamily="34" charset="0"/>
                <a:cs typeface="Times New Roman" panose="02020603050405020304" pitchFamily="18" charset="0"/>
              </a:rPr>
              <a:t>Special &amp; Other Committees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AC6A9EF9-A719-4239-861A-2330F3B139E4}"/>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Committees created (from time to time) for the specific purpose of undertaking a specific project or responsibility - created through Board resolutions</a:t>
            </a:r>
          </a:p>
          <a:p>
            <a:pPr marR="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Disbands when it fulfills its specific purpose </a:t>
            </a:r>
          </a:p>
          <a:p>
            <a:pPr marR="0" lvl="1">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Examples of scenarios where special committees are frequently used:</a:t>
            </a:r>
          </a:p>
          <a:p>
            <a:pPr marL="822960" marR="0" lvl="2" indent="-411480">
              <a:lnSpc>
                <a:spcPct val="107000"/>
              </a:lnSpc>
              <a:spcBef>
                <a:spcPts val="80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Conflict of interest transactions (special negotiation committee)  </a:t>
            </a:r>
          </a:p>
          <a:p>
            <a:pPr marL="822960" marR="0" lvl="2" indent="-411480">
              <a:lnSpc>
                <a:spcPct val="107000"/>
              </a:lnSpc>
              <a:spcBef>
                <a:spcPts val="80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Shareholder derivative lawsuits (special litigation committees) </a:t>
            </a:r>
          </a:p>
          <a:p>
            <a:pPr marL="822960" marR="0" lvl="2" indent="-411480">
              <a:lnSpc>
                <a:spcPct val="107000"/>
              </a:lnSpc>
              <a:spcBef>
                <a:spcPts val="80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Other sensitive matters  (internal investigations)  </a:t>
            </a:r>
          </a:p>
          <a:p>
            <a:pPr marL="822960" marR="0" lvl="2" indent="-411480">
              <a:lnSpc>
                <a:spcPct val="107000"/>
              </a:lnSpc>
              <a:spcBef>
                <a:spcPts val="80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CEO succession  </a:t>
            </a:r>
          </a:p>
          <a:p>
            <a:pPr marL="822960" marR="0" lvl="2" indent="-411480">
              <a:lnSpc>
                <a:spcPct val="107000"/>
              </a:lnSpc>
              <a:spcBef>
                <a:spcPts val="80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Specialized scientific-or-industry-related committees </a:t>
            </a:r>
          </a:p>
          <a:p>
            <a:endParaRPr lang="en-US" dirty="0"/>
          </a:p>
        </p:txBody>
      </p:sp>
      <p:sp>
        <p:nvSpPr>
          <p:cNvPr id="4" name="Slide Number Placeholder 3">
            <a:extLst>
              <a:ext uri="{FF2B5EF4-FFF2-40B4-BE49-F238E27FC236}">
                <a16:creationId xmlns:a16="http://schemas.microsoft.com/office/drawing/2014/main" id="{A79FA4D5-4D13-4580-AB0C-E35690FACB98}"/>
              </a:ext>
            </a:extLst>
          </p:cNvPr>
          <p:cNvSpPr>
            <a:spLocks noGrp="1"/>
          </p:cNvSpPr>
          <p:nvPr>
            <p:ph type="sldNum" sz="quarter" idx="2"/>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40039637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0EED-A92D-4E87-8AD3-35D3B5A16764}"/>
              </a:ext>
            </a:extLst>
          </p:cNvPr>
          <p:cNvSpPr>
            <a:spLocks noGrp="1"/>
          </p:cNvSpPr>
          <p:nvPr>
            <p:ph type="title"/>
          </p:nvPr>
        </p:nvSpPr>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300" dirty="0">
                <a:effectLst/>
                <a:latin typeface="Georgia" panose="02040502050405020303" pitchFamily="18" charset="0"/>
                <a:ea typeface="Calibri" panose="020F0502020204030204" pitchFamily="34" charset="0"/>
                <a:cs typeface="Times New Roman" panose="02020603050405020304" pitchFamily="18" charset="0"/>
              </a:rPr>
              <a:t>Appointing a Committee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AA042B5-AA73-45C2-8A51-805EF14D9F2B}"/>
              </a:ext>
            </a:extLst>
          </p:cNvPr>
          <p:cNvSpPr>
            <a:spLocks noGrp="1"/>
          </p:cNvSpPr>
          <p:nvPr>
            <p:ph type="body" idx="1"/>
          </p:nvPr>
        </p:nvSpPr>
        <p:spPr>
          <a:xfrm>
            <a:off x="342820" y="1003300"/>
            <a:ext cx="9491178" cy="4266356"/>
          </a:xfrm>
        </p:spPr>
        <p:txBody>
          <a:bodyPr/>
          <a:lstStyle/>
          <a:p>
            <a:pPr marL="228600" marR="0" lvl="1" indent="-228600">
              <a:lnSpc>
                <a:spcPct val="100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Board may appoint a committee chairman, or the committee members can choose/elect the chairman - chairman is the key to an effective committee</a:t>
            </a:r>
          </a:p>
          <a:p>
            <a:pPr marR="0">
              <a:lnSpc>
                <a:spcPct val="100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228600" marR="0" lvl="1" indent="-228600">
              <a:lnSpc>
                <a:spcPct val="100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Committee members may be appointed by the board or committee chairman </a:t>
            </a:r>
          </a:p>
          <a:p>
            <a:pPr marR="0">
              <a:lnSpc>
                <a:spcPct val="100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228600" marR="0" lvl="1" indent="-228600">
              <a:lnSpc>
                <a:spcPct val="100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Committee members must be selected using criteria appropriate to the committee's purpose and in compliance with any applicable laws and listing standards of any applicable national securities exchange (if a public company) </a:t>
            </a:r>
          </a:p>
          <a:p>
            <a:pPr marL="228600" marR="0" lvl="1" indent="-228600">
              <a:lnSpc>
                <a:spcPct val="100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8DD9E38-04A9-41EA-9C71-51F3099AD5D1}"/>
              </a:ext>
            </a:extLst>
          </p:cNvPr>
          <p:cNvSpPr>
            <a:spLocks noGrp="1"/>
          </p:cNvSpPr>
          <p:nvPr>
            <p:ph type="sldNum" sz="quarter" idx="2"/>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7966714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bout The Faculty"/>
          <p:cNvSpPr txBox="1">
            <a:spLocks noGrp="1"/>
          </p:cNvSpPr>
          <p:nvPr>
            <p:ph type="title"/>
          </p:nvPr>
        </p:nvSpPr>
        <p:spPr>
          <a:xfrm>
            <a:off x="342820" y="182879"/>
            <a:ext cx="8045530" cy="1201421"/>
          </a:xfrm>
          <a:prstGeom prst="rect">
            <a:avLst/>
          </a:prstGeom>
        </p:spPr>
        <p:txBody>
          <a:bodyPr>
            <a:normAutofit fontScale="90000"/>
          </a:bodyPr>
          <a:lstStyle/>
          <a:p>
            <a:r>
              <a:rPr lang="en-US" sz="3300" dirty="0">
                <a:effectLst/>
                <a:latin typeface="Georgia" panose="02040502050405020303" pitchFamily="18" charset="0"/>
                <a:ea typeface="Calibri" panose="020F0502020204030204" pitchFamily="34" charset="0"/>
                <a:cs typeface="Times New Roman" panose="02020603050405020304" pitchFamily="18" charset="0"/>
              </a:rPr>
              <a:t>About the Episode - Divide &amp; Conquer the Corporate Way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u="sng" dirty="0"/>
          </a:p>
        </p:txBody>
      </p:sp>
      <p:sp>
        <p:nvSpPr>
          <p:cNvPr id="73" name="Steve Starzyk - sstarzyk@financialpoise.com…"/>
          <p:cNvSpPr txBox="1">
            <a:spLocks noGrp="1"/>
          </p:cNvSpPr>
          <p:nvPr>
            <p:ph type="body" idx="1"/>
          </p:nvPr>
        </p:nvSpPr>
        <p:spPr>
          <a:xfrm>
            <a:off x="342820" y="1155700"/>
            <a:ext cx="9448800" cy="4037756"/>
          </a:xfrm>
          <a:prstGeom prst="rect">
            <a:avLst/>
          </a:prstGeom>
        </p:spPr>
        <p:txBody>
          <a:bodyPr/>
          <a:lstStyle/>
          <a:p>
            <a:pPr marL="283464" marR="0" lvl="1" indent="-283464">
              <a:spcBef>
                <a:spcPts val="0"/>
              </a:spcBef>
              <a:spcAft>
                <a:spcPts val="0"/>
              </a:spcAft>
            </a:pPr>
            <a:r>
              <a:rPr lang="en-US" sz="1500" dirty="0"/>
              <a:t>Much</a:t>
            </a:r>
            <a:r>
              <a:rPr lang="en-US" sz="1500" dirty="0">
                <a:effectLst/>
                <a:ea typeface="Calibri" panose="020F0502020204030204" pitchFamily="34" charset="0"/>
                <a:cs typeface="Times New Roman" panose="02020603050405020304" pitchFamily="18" charset="0"/>
              </a:rPr>
              <a:t> of the work of a corporate board of directors happens not at board meetings but, rather, in between them - at committee meetings. Among other things, they perform much of the oversight and advising tasks that boards are responsible for. </a:t>
            </a:r>
          </a:p>
          <a:p>
            <a:pPr marL="283464" marR="0" indent="-283464">
              <a:spcBef>
                <a:spcPts val="0"/>
              </a:spcBef>
              <a:spcAft>
                <a:spcPts val="0"/>
              </a:spcAft>
              <a:buNone/>
            </a:pPr>
            <a:r>
              <a:rPr lang="en-US" sz="1500" dirty="0">
                <a:effectLst/>
                <a:ea typeface="Calibri" panose="020F0502020204030204" pitchFamily="34" charset="0"/>
                <a:cs typeface="Times New Roman" panose="02020603050405020304" pitchFamily="18" charset="0"/>
              </a:rPr>
              <a:t> </a:t>
            </a:r>
          </a:p>
          <a:p>
            <a:pPr marL="283464" marR="0" lvl="1" indent="-283464">
              <a:spcBef>
                <a:spcPts val="0"/>
              </a:spcBef>
              <a:spcAft>
                <a:spcPts val="0"/>
              </a:spcAft>
            </a:pPr>
            <a:r>
              <a:rPr lang="en-US" sz="1500" dirty="0">
                <a:effectLst/>
                <a:ea typeface="Calibri" panose="020F0502020204030204" pitchFamily="34" charset="0"/>
                <a:cs typeface="Times New Roman" panose="02020603050405020304" pitchFamily="18" charset="0"/>
              </a:rPr>
              <a:t>As pointed out by Kevin D. Chen of the University of Pennsylvania and Andy Wu of Harvard Business School in their 2016 Working Paper, titled, The Structure of Board Committees, board committees provide three basic benefits: (a) through the process of decentralization, committees allow for knowledge specialization; (b) such specialization allows for a more efficient task allocation to directors; and (c) they tend to increase accountability of individual directors. Best corporate governance practices, therefore, usually include the critical work done by committees in between full board meetings.</a:t>
            </a:r>
          </a:p>
          <a:p>
            <a:pPr marL="283464" marR="0" indent="-283464">
              <a:spcBef>
                <a:spcPts val="0"/>
              </a:spcBef>
              <a:spcAft>
                <a:spcPts val="0"/>
              </a:spcAft>
              <a:buNone/>
            </a:pPr>
            <a:r>
              <a:rPr lang="en-US" sz="1500" dirty="0">
                <a:effectLst/>
                <a:ea typeface="Calibri" panose="020F0502020204030204" pitchFamily="34" charset="0"/>
                <a:cs typeface="Times New Roman" panose="02020603050405020304" pitchFamily="18" charset="0"/>
              </a:rPr>
              <a:t> </a:t>
            </a:r>
          </a:p>
          <a:p>
            <a:pPr marL="283464" marR="0" lvl="1" indent="-283464">
              <a:spcBef>
                <a:spcPts val="0"/>
              </a:spcBef>
              <a:spcAft>
                <a:spcPts val="800"/>
              </a:spcAft>
            </a:pPr>
            <a:r>
              <a:rPr lang="en-US" sz="1500" dirty="0">
                <a:effectLst/>
                <a:ea typeface="Calibri" panose="020F0502020204030204" pitchFamily="34" charset="0"/>
                <a:cs typeface="Times New Roman" panose="02020603050405020304" pitchFamily="18" charset="0"/>
              </a:rPr>
              <a:t>Episode #5</a:t>
            </a:r>
            <a:r>
              <a:rPr lang="en-US" sz="1500" i="1" dirty="0">
                <a:effectLst/>
                <a:ea typeface="Calibri" panose="020F0502020204030204" pitchFamily="34" charset="0"/>
                <a:cs typeface="Times New Roman" panose="02020603050405020304" pitchFamily="18" charset="0"/>
              </a:rPr>
              <a:t> </a:t>
            </a:r>
            <a:r>
              <a:rPr lang="en-US" sz="1500" dirty="0">
                <a:effectLst/>
                <a:ea typeface="Calibri" panose="020F0502020204030204" pitchFamily="34" charset="0"/>
                <a:cs typeface="Times New Roman" panose="02020603050405020304" pitchFamily="18" charset="0"/>
              </a:rPr>
              <a:t>of </a:t>
            </a:r>
            <a:r>
              <a:rPr lang="en-US" sz="1500" i="1" dirty="0">
                <a:effectLst/>
                <a:ea typeface="Calibri" panose="020F0502020204030204" pitchFamily="34" charset="0"/>
                <a:cs typeface="Times New Roman" panose="02020603050405020304" pitchFamily="18" charset="0"/>
              </a:rPr>
              <a:t>Bare Bone Board Basics</a:t>
            </a:r>
            <a:r>
              <a:rPr lang="en-US" sz="1500" dirty="0">
                <a:effectLst/>
                <a:ea typeface="Calibri" panose="020F0502020204030204" pitchFamily="34" charset="0"/>
                <a:cs typeface="Times New Roman" panose="02020603050405020304" pitchFamily="18" charset="0"/>
              </a:rPr>
              <a:t>, “Committees of a Board &amp; Work Between Board Meetings,” sketches out the basic committees of a board; discusses best practices regarding how committees should be structured, operate, and interface with the Board as a whole; and suggests how committees should be comprised.</a:t>
            </a:r>
          </a:p>
          <a:p>
            <a:pPr algn="just">
              <a:lnSpc>
                <a:spcPct val="100000"/>
              </a:lnSpc>
            </a:pPr>
            <a:endParaRPr lang="en-US" sz="1800" dirty="0">
              <a:effectLst/>
              <a:ea typeface="Calibri" panose="020F0502020204030204" pitchFamily="34" charset="0"/>
            </a:endParaRPr>
          </a:p>
          <a:p>
            <a:pPr marL="0" marR="0">
              <a:spcBef>
                <a:spcPts val="0"/>
              </a:spcBef>
              <a:spcAft>
                <a:spcPts val="0"/>
              </a:spcAft>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u="sng" dirty="0"/>
          </a:p>
        </p:txBody>
      </p:sp>
      <p:sp>
        <p:nvSpPr>
          <p:cNvPr id="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a:t>
            </a:fld>
            <a:endParaRPr dirty="0"/>
          </a:p>
        </p:txBody>
      </p:sp>
    </p:spTree>
    <p:extLst>
      <p:ext uri="{BB962C8B-B14F-4D97-AF65-F5344CB8AC3E}">
        <p14:creationId xmlns:p14="http://schemas.microsoft.com/office/powerpoint/2010/main" val="248128205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0EED-A92D-4E87-8AD3-35D3B5A16764}"/>
              </a:ext>
            </a:extLst>
          </p:cNvPr>
          <p:cNvSpPr>
            <a:spLocks noGrp="1"/>
          </p:cNvSpPr>
          <p:nvPr>
            <p:ph type="title"/>
          </p:nvPr>
        </p:nvSpPr>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300" dirty="0">
                <a:effectLst/>
                <a:latin typeface="Georgia" panose="02040502050405020303" pitchFamily="18" charset="0"/>
                <a:ea typeface="Calibri" panose="020F0502020204030204" pitchFamily="34" charset="0"/>
                <a:cs typeface="Times New Roman" panose="02020603050405020304" pitchFamily="18" charset="0"/>
              </a:rPr>
              <a:t>Appointing a Committee (cont’d)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AA042B5-AA73-45C2-8A51-805EF14D9F2B}"/>
              </a:ext>
            </a:extLst>
          </p:cNvPr>
          <p:cNvSpPr>
            <a:spLocks noGrp="1"/>
          </p:cNvSpPr>
          <p:nvPr>
            <p:ph type="body" idx="1"/>
          </p:nvPr>
        </p:nvSpPr>
        <p:spPr>
          <a:xfrm>
            <a:off x="342820" y="1003300"/>
            <a:ext cx="9491178" cy="4266356"/>
          </a:xfrm>
        </p:spPr>
        <p:txBody>
          <a:bodyPr/>
          <a:lstStyle/>
          <a:p>
            <a:pPr marL="228600" marR="0" lvl="1" indent="-228600">
              <a:lnSpc>
                <a:spcPct val="100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Committee membership criteria may include:</a:t>
            </a:r>
          </a:p>
          <a:p>
            <a:pPr marR="0" lvl="1">
              <a:lnSpc>
                <a:spcPct val="100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822960" marR="0" lvl="2" indent="-411480">
              <a:lnSpc>
                <a:spcPct val="170000"/>
              </a:lnSpc>
              <a:spcBef>
                <a:spcPts val="0"/>
              </a:spcBef>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Experience relevant to committee responsibilities</a:t>
            </a:r>
          </a:p>
          <a:p>
            <a:pPr marL="822960" marR="0" lvl="2" indent="-411480">
              <a:lnSpc>
                <a:spcPct val="170000"/>
              </a:lnSpc>
              <a:spcBef>
                <a:spcPts val="0"/>
              </a:spcBef>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Subject matter expertise that will assist the committee in its work</a:t>
            </a:r>
          </a:p>
          <a:p>
            <a:pPr marL="822960" marR="0" lvl="2" indent="-411480">
              <a:lnSpc>
                <a:spcPct val="170000"/>
              </a:lnSpc>
              <a:spcBef>
                <a:spcPts val="0"/>
              </a:spcBef>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Ability to meet required time commitments</a:t>
            </a:r>
          </a:p>
          <a:p>
            <a:pPr marL="822960" marR="0" lvl="2" indent="-411480">
              <a:lnSpc>
                <a:spcPct val="170000"/>
              </a:lnSpc>
              <a:spcBef>
                <a:spcPts val="0"/>
              </a:spcBef>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Disinterest in the committee's subject matter</a:t>
            </a:r>
          </a:p>
          <a:p>
            <a:pPr marL="822960" marR="0" lvl="2" indent="-411480">
              <a:lnSpc>
                <a:spcPct val="170000"/>
              </a:lnSpc>
              <a:spcBef>
                <a:spcPts val="0"/>
              </a:spcBef>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Refreshment and diversity </a:t>
            </a:r>
          </a:p>
          <a:p>
            <a:pPr marL="822960" marR="0" lvl="2" indent="-411480">
              <a:lnSpc>
                <a:spcPct val="170000"/>
              </a:lnSpc>
              <a:spcBef>
                <a:spcPts val="0"/>
              </a:spcBef>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Independence from management</a:t>
            </a:r>
          </a:p>
          <a:p>
            <a:pPr marR="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8DD9E38-04A9-41EA-9C71-51F3099AD5D1}"/>
              </a:ext>
            </a:extLst>
          </p:cNvPr>
          <p:cNvSpPr>
            <a:spLocks noGrp="1"/>
          </p:cNvSpPr>
          <p:nvPr>
            <p:ph type="sldNum" sz="quarter" idx="2"/>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8967637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3661-2E83-4EF8-A2CE-87E244930CFE}"/>
              </a:ext>
            </a:extLst>
          </p:cNvPr>
          <p:cNvSpPr>
            <a:spLocks noGrp="1"/>
          </p:cNvSpPr>
          <p:nvPr>
            <p:ph type="title"/>
          </p:nvPr>
        </p:nvSpPr>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300" dirty="0">
                <a:effectLst/>
                <a:latin typeface="Georgia" panose="02040502050405020303" pitchFamily="18" charset="0"/>
                <a:ea typeface="Calibri" panose="020F0502020204030204" pitchFamily="34" charset="0"/>
                <a:cs typeface="Times New Roman" panose="02020603050405020304" pitchFamily="18" charset="0"/>
              </a:rPr>
              <a:t>Committee Interface with Board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E447C92-9FD0-47F1-B331-D48B4EF7C86F}"/>
              </a:ext>
            </a:extLst>
          </p:cNvPr>
          <p:cNvSpPr>
            <a:spLocks noGrp="1"/>
          </p:cNvSpPr>
          <p:nvPr>
            <p:ph type="body" idx="1"/>
          </p:nvPr>
        </p:nvSpPr>
        <p:spPr/>
        <p:txBody>
          <a:bodyPr/>
          <a:lstStyle/>
          <a:p>
            <a:pPr marL="285750" indent="-2857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Reporting to the Board </a:t>
            </a:r>
          </a:p>
          <a:p>
            <a:pPr marL="822960" indent="-411480">
              <a:lnSpc>
                <a:spcPct val="100000"/>
              </a:lnSpc>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Standing committees should provide reports at regularly scheduled board meetings and make available to all directors committee agendas, minutes, and written reports</a:t>
            </a:r>
          </a:p>
          <a:p>
            <a:pPr marL="283464" marR="0" lvl="1" indent="-283464">
              <a:spcBef>
                <a:spcPts val="120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Periodic review by the Board</a:t>
            </a:r>
          </a:p>
          <a:p>
            <a:pPr marL="283464" indent="-283464">
              <a:spcBef>
                <a:spcPts val="120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Committee self-assessment</a:t>
            </a:r>
            <a:endParaRPr lang="en-US" dirty="0"/>
          </a:p>
        </p:txBody>
      </p:sp>
      <p:sp>
        <p:nvSpPr>
          <p:cNvPr id="4" name="Slide Number Placeholder 3">
            <a:extLst>
              <a:ext uri="{FF2B5EF4-FFF2-40B4-BE49-F238E27FC236}">
                <a16:creationId xmlns:a16="http://schemas.microsoft.com/office/drawing/2014/main" id="{9501B1A8-C635-4698-9504-650FB5ECF008}"/>
              </a:ext>
            </a:extLst>
          </p:cNvPr>
          <p:cNvSpPr>
            <a:spLocks noGrp="1"/>
          </p:cNvSpPr>
          <p:nvPr>
            <p:ph type="sldNum" sz="quarter" idx="2"/>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11825185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DBB9-4C0B-4395-8944-F39BCDF24E72}"/>
              </a:ext>
            </a:extLst>
          </p:cNvPr>
          <p:cNvSpPr>
            <a:spLocks noGrp="1"/>
          </p:cNvSpPr>
          <p:nvPr>
            <p:ph type="title"/>
          </p:nvPr>
        </p:nvSpPr>
        <p:spPr/>
        <p:txBody>
          <a:bodyPr>
            <a:norm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Committee Charter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0FC622F6-1674-4B28-A5D2-5ABA7AC441C7}"/>
              </a:ext>
            </a:extLst>
          </p:cNvPr>
          <p:cNvSpPr>
            <a:spLocks noGrp="1"/>
          </p:cNvSpPr>
          <p:nvPr>
            <p:ph type="body" idx="1"/>
          </p:nvPr>
        </p:nvSpPr>
        <p:spPr/>
        <p:txBody>
          <a:bodyPr/>
          <a:lstStyle/>
          <a:p>
            <a:pPr marL="283464" indent="-283464">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 committee charter is a written founding document that helps committees deliver and uphold effective governance</a:t>
            </a:r>
          </a:p>
          <a:p>
            <a:pPr marL="914400" marR="0" lvl="2" indent="-283464">
              <a:lnSpc>
                <a:spcPct val="100000"/>
              </a:lnSpc>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Submitted to the Board for approval (similar to mission statement - acts as blueprint for committee’s work)</a:t>
            </a:r>
          </a:p>
          <a:p>
            <a:pPr marL="914400" indent="-283464">
              <a:lnSpc>
                <a:spcPct val="100000"/>
              </a:lnSpc>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Should be revised by Board as appropriate</a:t>
            </a:r>
          </a:p>
          <a:p>
            <a:pPr marL="285750"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Committee charter should clearly articulate the roles and responsibilities, as well as the mission, composition, responsibilities, and standard protocols of a committee</a:t>
            </a:r>
          </a:p>
          <a:p>
            <a:pPr marL="822960" indent="-411480">
              <a:lnSpc>
                <a:spcPct val="100000"/>
              </a:lnSpc>
              <a:spcBef>
                <a:spcPts val="1200"/>
              </a:spcBef>
              <a:spcAft>
                <a:spcPts val="12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06C9B3-26F2-420B-84F3-D0E9117E4E55}"/>
              </a:ext>
            </a:extLst>
          </p:cNvPr>
          <p:cNvSpPr>
            <a:spLocks noGrp="1"/>
          </p:cNvSpPr>
          <p:nvPr>
            <p:ph type="sldNum" sz="quarter" idx="2"/>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27626101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7E92-777E-448B-ADE3-E50717E34AA4}"/>
              </a:ext>
            </a:extLst>
          </p:cNvPr>
          <p:cNvSpPr>
            <a:spLocks noGrp="1"/>
          </p:cNvSpPr>
          <p:nvPr>
            <p:ph type="title"/>
          </p:nvPr>
        </p:nvSpPr>
        <p:spPr/>
        <p:txBody>
          <a:bodyPr>
            <a:noAutofit/>
          </a:bodyPr>
          <a:lstStyle/>
          <a:p>
            <a:br>
              <a:rPr lang="en-US" dirty="0">
                <a:effectLst/>
                <a:latin typeface="Georgia" panose="02040502050405020303" pitchFamily="18" charset="0"/>
                <a:ea typeface="Calibri" panose="020F0502020204030204" pitchFamily="34" charset="0"/>
                <a:cs typeface="Times New Roman" panose="02020603050405020304" pitchFamily="18" charset="0"/>
              </a:rPr>
            </a:br>
            <a:r>
              <a:rPr lang="en-US" dirty="0">
                <a:effectLst/>
                <a:latin typeface="Georgia" panose="02040502050405020303" pitchFamily="18" charset="0"/>
                <a:ea typeface="Calibri" panose="020F0502020204030204" pitchFamily="34" charset="0"/>
                <a:cs typeface="Times New Roman" panose="02020603050405020304" pitchFamily="18" charset="0"/>
              </a:rPr>
              <a:t>How Committees Function</a:t>
            </a:r>
            <a:br>
              <a:rPr lang="en-US" dirty="0">
                <a:effectLst/>
                <a:latin typeface="Georgia" panose="02040502050405020303" pitchFamily="18" charset="0"/>
                <a:ea typeface="Calibri" panose="020F0502020204030204" pitchFamily="34" charset="0"/>
                <a:cs typeface="Times New Roman" panose="02020603050405020304" pitchFamily="18" charset="0"/>
              </a:rPr>
            </a:b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269A7286-E2FC-4E96-AE6A-ED10A3C35676}"/>
              </a:ext>
            </a:extLst>
          </p:cNvPr>
          <p:cNvSpPr>
            <a:spLocks noGrp="1"/>
          </p:cNvSpPr>
          <p:nvPr>
            <p:ph type="body" idx="1"/>
          </p:nvPr>
        </p:nvSpPr>
        <p:spPr/>
        <p:txBody>
          <a:bodyPr/>
          <a:lstStyle/>
          <a:p>
            <a:pPr marL="228600" indent="-228600">
              <a:lnSpc>
                <a:spcPct val="100000"/>
              </a:lnSpc>
              <a:spcAft>
                <a:spcPts val="1200"/>
              </a:spcAft>
              <a:buFont typeface="Arial" panose="020B0604020202020204" pitchFamily="34" charset="0"/>
              <a:buChar char="•"/>
            </a:pPr>
            <a:r>
              <a:rPr lang="en-US" sz="1500" dirty="0">
                <a:effectLst/>
                <a:ea typeface="Calibri" panose="020F0502020204030204" pitchFamily="34" charset="0"/>
                <a:cs typeface="Times New Roman" panose="02020603050405020304" pitchFamily="18" charset="0"/>
              </a:rPr>
              <a:t>Minutes / agenda</a:t>
            </a:r>
          </a:p>
          <a:p>
            <a:pPr marL="822960" marR="0" lvl="2" indent="-411480">
              <a:lnSpc>
                <a:spcPct val="100000"/>
              </a:lnSpc>
              <a:spcBef>
                <a:spcPts val="600"/>
              </a:spcBef>
              <a:spcAft>
                <a:spcPts val="600"/>
              </a:spcAft>
              <a:buFont typeface="Wingdings" panose="05000000000000000000" pitchFamily="2" charset="2"/>
              <a:buChar char="§"/>
            </a:pPr>
            <a:r>
              <a:rPr lang="en-US" sz="1500" dirty="0">
                <a:effectLst/>
                <a:ea typeface="Calibri" panose="020F0502020204030204" pitchFamily="34" charset="0"/>
                <a:cs typeface="Times New Roman" panose="02020603050405020304" pitchFamily="18" charset="0"/>
              </a:rPr>
              <a:t>Establish committee agenda + agenda for every committee meeting  </a:t>
            </a:r>
          </a:p>
          <a:p>
            <a:pPr marL="822960" marR="0" lvl="2" indent="-411480">
              <a:lnSpc>
                <a:spcPct val="100000"/>
              </a:lnSpc>
              <a:spcBef>
                <a:spcPts val="600"/>
              </a:spcBef>
              <a:spcAft>
                <a:spcPts val="600"/>
              </a:spcAft>
              <a:buFont typeface="Wingdings" panose="05000000000000000000" pitchFamily="2" charset="2"/>
              <a:buChar char="§"/>
            </a:pPr>
            <a:r>
              <a:rPr lang="en-US" sz="1500" dirty="0">
                <a:effectLst/>
                <a:ea typeface="Calibri" panose="020F0502020204030204" pitchFamily="34" charset="0"/>
                <a:cs typeface="Times New Roman" panose="02020603050405020304" pitchFamily="18" charset="0"/>
              </a:rPr>
              <a:t>Minutes</a:t>
            </a:r>
          </a:p>
          <a:p>
            <a:pPr marL="1188720" marR="0" lvl="3" indent="-365760">
              <a:lnSpc>
                <a:spcPct val="107000"/>
              </a:lnSpc>
              <a:spcBef>
                <a:spcPts val="600"/>
              </a:spcBef>
              <a:spcAft>
                <a:spcPts val="600"/>
              </a:spcAft>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Minutes need to reflect the process to get to those decisions and not the decisions themselves </a:t>
            </a:r>
          </a:p>
          <a:p>
            <a:pPr marL="1188720" marR="0" lvl="3" indent="-365760">
              <a:lnSpc>
                <a:spcPct val="107000"/>
              </a:lnSpc>
              <a:spcBef>
                <a:spcPts val="600"/>
              </a:spcBef>
              <a:spcAft>
                <a:spcPts val="600"/>
              </a:spcAft>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Minutes should at minimum cover: </a:t>
            </a:r>
          </a:p>
          <a:p>
            <a:pPr marL="1908810" marR="0" lvl="4" indent="-400050">
              <a:lnSpc>
                <a:spcPct val="100000"/>
              </a:lnSpc>
              <a:spcBef>
                <a:spcPts val="0"/>
              </a:spcBef>
              <a:spcAft>
                <a:spcPts val="600"/>
              </a:spcAft>
              <a:buFont typeface="Wingdings" panose="05000000000000000000" pitchFamily="2" charset="2"/>
              <a:buChar char="Ø"/>
            </a:pPr>
            <a:r>
              <a:rPr lang="en-US" sz="1500" dirty="0">
                <a:effectLst/>
                <a:ea typeface="Calibri" panose="020F0502020204030204" pitchFamily="34" charset="0"/>
                <a:cs typeface="Times New Roman" panose="02020603050405020304" pitchFamily="18" charset="0"/>
              </a:rPr>
              <a:t>The date and location of the meeting</a:t>
            </a:r>
          </a:p>
          <a:p>
            <a:pPr marL="1908810" marR="0" lvl="4" indent="-400050">
              <a:lnSpc>
                <a:spcPct val="100000"/>
              </a:lnSpc>
              <a:spcBef>
                <a:spcPts val="0"/>
              </a:spcBef>
              <a:spcAft>
                <a:spcPts val="600"/>
              </a:spcAft>
              <a:buFont typeface="Wingdings" panose="05000000000000000000" pitchFamily="2" charset="2"/>
              <a:buChar char="Ø"/>
            </a:pPr>
            <a:r>
              <a:rPr lang="en-US" sz="1500" dirty="0">
                <a:effectLst/>
                <a:ea typeface="Calibri" panose="020F0502020204030204" pitchFamily="34" charset="0"/>
                <a:cs typeface="Times New Roman" panose="02020603050405020304" pitchFamily="18" charset="0"/>
              </a:rPr>
              <a:t>Who is in attendance and what their titles are (while also reflecting when people leave or join)</a:t>
            </a:r>
          </a:p>
          <a:p>
            <a:pPr marL="1908810" marR="0" lvl="4" indent="-400050">
              <a:lnSpc>
                <a:spcPct val="100000"/>
              </a:lnSpc>
              <a:spcBef>
                <a:spcPts val="0"/>
              </a:spcBef>
              <a:spcAft>
                <a:spcPts val="600"/>
              </a:spcAft>
              <a:buFont typeface="Wingdings" panose="05000000000000000000" pitchFamily="2" charset="2"/>
              <a:buChar char="Ø"/>
            </a:pPr>
            <a:r>
              <a:rPr lang="en-US" sz="1500" dirty="0">
                <a:effectLst/>
                <a:ea typeface="Calibri" panose="020F0502020204030204" pitchFamily="34" charset="0"/>
                <a:cs typeface="Times New Roman" panose="02020603050405020304" pitchFamily="18" charset="0"/>
              </a:rPr>
              <a:t>If the meeting or any participants were in-person or on the phone</a:t>
            </a:r>
          </a:p>
          <a:p>
            <a:pPr marL="1908810" marR="0" lvl="4" indent="-400050">
              <a:lnSpc>
                <a:spcPct val="100000"/>
              </a:lnSpc>
              <a:spcBef>
                <a:spcPts val="0"/>
              </a:spcBef>
              <a:spcAft>
                <a:spcPts val="600"/>
              </a:spcAft>
              <a:buFont typeface="Wingdings" panose="05000000000000000000" pitchFamily="2" charset="2"/>
              <a:buChar char="Ø"/>
            </a:pPr>
            <a:r>
              <a:rPr lang="en-US" sz="1500" dirty="0">
                <a:effectLst/>
                <a:ea typeface="Calibri" panose="020F0502020204030204" pitchFamily="34" charset="0"/>
                <a:cs typeface="Times New Roman" panose="02020603050405020304" pitchFamily="18" charset="0"/>
              </a:rPr>
              <a:t>The presentations made</a:t>
            </a:r>
          </a:p>
          <a:p>
            <a:pPr marL="1908810" marR="0" lvl="4" indent="-400050">
              <a:lnSpc>
                <a:spcPct val="100000"/>
              </a:lnSpc>
              <a:spcBef>
                <a:spcPts val="0"/>
              </a:spcBef>
              <a:spcAft>
                <a:spcPts val="600"/>
              </a:spcAft>
              <a:buFont typeface="Wingdings" panose="05000000000000000000" pitchFamily="2" charset="2"/>
              <a:buChar char="Ø"/>
            </a:pPr>
            <a:r>
              <a:rPr lang="en-US" sz="1500" dirty="0">
                <a:effectLst/>
                <a:ea typeface="Calibri" panose="020F0502020204030204" pitchFamily="34" charset="0"/>
                <a:cs typeface="Times New Roman" panose="02020603050405020304" pitchFamily="18" charset="0"/>
              </a:rPr>
              <a:t>Summary of areas of questions that were asked and answered and notes that a discussion and deliberations occurred   </a:t>
            </a:r>
          </a:p>
          <a:p>
            <a:pPr marL="1908810" marR="0" lvl="4" indent="-400050">
              <a:lnSpc>
                <a:spcPct val="100000"/>
              </a:lnSpc>
              <a:spcBef>
                <a:spcPts val="0"/>
              </a:spcBef>
              <a:spcAft>
                <a:spcPts val="600"/>
              </a:spcAft>
              <a:buFont typeface="Wingdings" panose="05000000000000000000" pitchFamily="2" charset="2"/>
              <a:buChar char="Ø"/>
            </a:pPr>
            <a:r>
              <a:rPr lang="en-US" sz="1500" dirty="0">
                <a:effectLst/>
                <a:ea typeface="Calibri" panose="020F0502020204030204" pitchFamily="34" charset="0"/>
                <a:cs typeface="Times New Roman" panose="02020603050405020304" pitchFamily="18" charset="0"/>
              </a:rPr>
              <a:t>A clear indication of actions taken and opposing or abstaining members (if relevant) </a:t>
            </a:r>
          </a:p>
          <a:p>
            <a:pPr marL="1188720" marR="0" lvl="3" indent="-365760">
              <a:lnSpc>
                <a:spcPct val="107000"/>
              </a:lnSpc>
              <a:spcBef>
                <a:spcPts val="600"/>
              </a:spcBef>
              <a:spcAft>
                <a:spcPts val="600"/>
              </a:spcAft>
              <a:buFont typeface="+mj-lt"/>
              <a:buAutoNum type="romanLcPeriod"/>
            </a:pPr>
            <a:endParaRPr lang="en-US" sz="1100" dirty="0">
              <a:effectLst/>
              <a:ea typeface="Calibri" panose="020F0502020204030204" pitchFamily="34" charset="0"/>
              <a:cs typeface="Times New Roman" panose="02020603050405020304" pitchFamily="18" charset="0"/>
            </a:endParaRPr>
          </a:p>
          <a:p>
            <a:pPr marL="228600" indent="-228600">
              <a:lnSpc>
                <a:spcPct val="100000"/>
              </a:lnSpc>
              <a:spcAft>
                <a:spcPts val="1200"/>
              </a:spcAft>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E571756-3563-4D98-A4EF-5A7690FDA229}"/>
              </a:ext>
            </a:extLst>
          </p:cNvPr>
          <p:cNvSpPr>
            <a:spLocks noGrp="1"/>
          </p:cNvSpPr>
          <p:nvPr>
            <p:ph type="sldNum" sz="quarter" idx="2"/>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28810118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0B6A-A340-4780-B92A-B236112AC8DE}"/>
              </a:ext>
            </a:extLst>
          </p:cNvPr>
          <p:cNvSpPr>
            <a:spLocks noGrp="1"/>
          </p:cNvSpPr>
          <p:nvPr>
            <p:ph type="title"/>
          </p:nvPr>
        </p:nvSpPr>
        <p:spPr>
          <a:xfrm>
            <a:off x="342820" y="182879"/>
            <a:ext cx="9340930" cy="661681"/>
          </a:xfrm>
        </p:spPr>
        <p:txBody>
          <a:bodyPr>
            <a:no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Frequency of Meetings/Committee </a:t>
            </a:r>
            <a:r>
              <a:rPr lang="en-US" dirty="0">
                <a:latin typeface="Georgia" panose="02040502050405020303" pitchFamily="18" charset="0"/>
                <a:ea typeface="Calibri" panose="020F0502020204030204" pitchFamily="34" charset="0"/>
                <a:cs typeface="Times New Roman" panose="02020603050405020304" pitchFamily="18" charset="0"/>
              </a:rPr>
              <a:t>A</a:t>
            </a:r>
            <a:r>
              <a:rPr lang="en-US" dirty="0">
                <a:effectLst/>
                <a:latin typeface="Georgia" panose="02040502050405020303" pitchFamily="18" charset="0"/>
                <a:ea typeface="Calibri" panose="020F0502020204030204" pitchFamily="34" charset="0"/>
                <a:cs typeface="Times New Roman" panose="02020603050405020304" pitchFamily="18" charset="0"/>
              </a:rPr>
              <a:t>nnual </a:t>
            </a:r>
            <a:r>
              <a:rPr lang="en-US" dirty="0">
                <a:latin typeface="Georgia" panose="02040502050405020303" pitchFamily="18" charset="0"/>
                <a:ea typeface="Calibri" panose="020F0502020204030204" pitchFamily="34" charset="0"/>
                <a:cs typeface="Times New Roman" panose="02020603050405020304" pitchFamily="18" charset="0"/>
              </a:rPr>
              <a:t>C</a:t>
            </a:r>
            <a:r>
              <a:rPr lang="en-US" dirty="0">
                <a:effectLst/>
                <a:latin typeface="Georgia" panose="02040502050405020303" pitchFamily="18" charset="0"/>
                <a:ea typeface="Calibri" panose="020F0502020204030204" pitchFamily="34" charset="0"/>
                <a:cs typeface="Times New Roman" panose="02020603050405020304" pitchFamily="18" charset="0"/>
              </a:rPr>
              <a:t>alendars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AAF4C353-C323-4D74-BAD5-EE006E55E1DD}"/>
              </a:ext>
            </a:extLst>
          </p:cNvPr>
          <p:cNvSpPr>
            <a:spLocks noGrp="1"/>
          </p:cNvSpPr>
          <p:nvPr>
            <p:ph type="body" idx="1"/>
          </p:nvPr>
        </p:nvSpPr>
        <p:spPr/>
        <p:txBody>
          <a:bodyPr/>
          <a:lstStyle/>
          <a:p>
            <a:pPr marL="283464" indent="-283464">
              <a:spcBef>
                <a:spcPts val="1200"/>
              </a:spcBef>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Meet more regularly than full Board </a:t>
            </a:r>
          </a:p>
          <a:p>
            <a:pPr marL="914400" indent="-283464">
              <a:spcBef>
                <a:spcPts val="1200"/>
              </a:spcBef>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Board might meet once a month (if that) </a:t>
            </a:r>
          </a:p>
          <a:p>
            <a:pPr marL="285750" indent="-285750">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73BF791-A5C2-46B6-869D-2E35AE18930D}"/>
              </a:ext>
            </a:extLst>
          </p:cNvPr>
          <p:cNvSpPr>
            <a:spLocks noGrp="1"/>
          </p:cNvSpPr>
          <p:nvPr>
            <p:ph type="sldNum" sz="quarter" idx="2"/>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16215118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6902-E9E4-4424-9E15-16458D204187}"/>
              </a:ext>
            </a:extLst>
          </p:cNvPr>
          <p:cNvSpPr>
            <a:spLocks noGrp="1"/>
          </p:cNvSpPr>
          <p:nvPr>
            <p:ph type="title"/>
          </p:nvPr>
        </p:nvSpPr>
        <p:spPr/>
        <p:txBody>
          <a:bodyPr>
            <a:normAutofit fontScale="90000"/>
          </a:bodyPr>
          <a:lstStyle/>
          <a:p>
            <a:r>
              <a:rPr lang="en-US" sz="3300" dirty="0">
                <a:effectLst/>
                <a:latin typeface="Georgia" panose="02040502050405020303" pitchFamily="18" charset="0"/>
                <a:ea typeface="Calibri" panose="020F0502020204030204" pitchFamily="34" charset="0"/>
                <a:cs typeface="Times New Roman" panose="02020603050405020304" pitchFamily="18" charset="0"/>
              </a:rPr>
              <a:t>Sample Calendar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B0314C92-1252-4402-8A4B-C581FA76F0AD}"/>
              </a:ext>
            </a:extLst>
          </p:cNvPr>
          <p:cNvSpPr>
            <a:spLocks noGrp="1"/>
          </p:cNvSpPr>
          <p:nvPr>
            <p:ph type="sldNum" sz="quarter" idx="2"/>
          </p:nvPr>
        </p:nvSpPr>
        <p:spPr/>
        <p:txBody>
          <a:bodyPr/>
          <a:lstStyle/>
          <a:p>
            <a:fld id="{86CB4B4D-7CA3-9044-876B-883B54F8677D}" type="slidenum">
              <a:rPr lang="en-US" smtClean="0"/>
              <a:pPr/>
              <a:t>25</a:t>
            </a:fld>
            <a:endParaRPr lang="en-US" dirty="0"/>
          </a:p>
        </p:txBody>
      </p:sp>
      <p:pic>
        <p:nvPicPr>
          <p:cNvPr id="5" name="Picture 4" descr="Calendar&#10;&#10;Description automatically generated">
            <a:extLst>
              <a:ext uri="{FF2B5EF4-FFF2-40B4-BE49-F238E27FC236}">
                <a16:creationId xmlns:a16="http://schemas.microsoft.com/office/drawing/2014/main" id="{AF5785B5-47CA-4B7E-B687-CD3E4FB7DB50}"/>
              </a:ext>
            </a:extLst>
          </p:cNvPr>
          <p:cNvPicPr>
            <a:picLocks noChangeAspect="1"/>
          </p:cNvPicPr>
          <p:nvPr/>
        </p:nvPicPr>
        <p:blipFill>
          <a:blip r:embed="rId2"/>
          <a:stretch>
            <a:fillRect/>
          </a:stretch>
        </p:blipFill>
        <p:spPr>
          <a:xfrm>
            <a:off x="1911350" y="698500"/>
            <a:ext cx="5943600" cy="3670300"/>
          </a:xfrm>
          <a:prstGeom prst="rect">
            <a:avLst/>
          </a:prstGeom>
        </p:spPr>
      </p:pic>
      <p:sp>
        <p:nvSpPr>
          <p:cNvPr id="6" name="TextBox 5">
            <a:extLst>
              <a:ext uri="{FF2B5EF4-FFF2-40B4-BE49-F238E27FC236}">
                <a16:creationId xmlns:a16="http://schemas.microsoft.com/office/drawing/2014/main" id="{881A86C7-3177-442B-9261-8A81581E2D66}"/>
              </a:ext>
            </a:extLst>
          </p:cNvPr>
          <p:cNvSpPr txBox="1"/>
          <p:nvPr/>
        </p:nvSpPr>
        <p:spPr>
          <a:xfrm>
            <a:off x="1301750" y="4584700"/>
            <a:ext cx="7550150" cy="366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algn="ctr">
              <a:lnSpc>
                <a:spcPct val="107000"/>
              </a:lnSpc>
              <a:spcBef>
                <a:spcPts val="0"/>
              </a:spcBef>
              <a:spcAft>
                <a:spcPts val="80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a:t>
            </a:r>
            <a:r>
              <a:rPr lang="en-US" sz="16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https://www.sidley.com/~/media/uploads/best-practices-calendar.pdf</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3FB77A75-7288-4BAF-8E12-A0E066DD6B53}"/>
              </a:ext>
            </a:extLst>
          </p:cNvPr>
          <p:cNvSpPr txBox="1"/>
          <p:nvPr/>
        </p:nvSpPr>
        <p:spPr>
          <a:xfrm>
            <a:off x="1301750" y="4889500"/>
            <a:ext cx="74676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Another example of a Compensation Committee Annual Calendar is available </a:t>
            </a:r>
            <a:r>
              <a:rPr lang="en-US" sz="16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bg1"/>
              </a:solidFill>
            </a:endParaRPr>
          </a:p>
        </p:txBody>
      </p:sp>
    </p:spTree>
    <p:extLst>
      <p:ext uri="{BB962C8B-B14F-4D97-AF65-F5344CB8AC3E}">
        <p14:creationId xmlns:p14="http://schemas.microsoft.com/office/powerpoint/2010/main" val="5190586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1048-7BD1-4D82-A236-7502FA1858E6}"/>
              </a:ext>
            </a:extLst>
          </p:cNvPr>
          <p:cNvSpPr>
            <a:spLocks noGrp="1"/>
          </p:cNvSpPr>
          <p:nvPr>
            <p:ph type="title"/>
          </p:nvPr>
        </p:nvSpPr>
        <p:spPr/>
        <p:txBody>
          <a:bodyPr>
            <a:normAutofit/>
          </a:bodyPr>
          <a:lstStyle/>
          <a:p>
            <a:r>
              <a:rPr lang="en-US" dirty="0"/>
              <a:t>Interaction with Management &amp; Legal Counsel </a:t>
            </a:r>
          </a:p>
        </p:txBody>
      </p:sp>
      <p:sp>
        <p:nvSpPr>
          <p:cNvPr id="3" name="Text Placeholder 2">
            <a:extLst>
              <a:ext uri="{FF2B5EF4-FFF2-40B4-BE49-F238E27FC236}">
                <a16:creationId xmlns:a16="http://schemas.microsoft.com/office/drawing/2014/main" id="{4B175552-4AE9-4B29-B2FE-C1DC00C2429F}"/>
              </a:ext>
            </a:extLst>
          </p:cNvPr>
          <p:cNvSpPr>
            <a:spLocks noGrp="1"/>
          </p:cNvSpPr>
          <p:nvPr>
            <p:ph type="body" idx="1"/>
          </p:nvPr>
        </p:nvSpPr>
        <p:spPr/>
        <p:txBody>
          <a:bodyPr/>
          <a:lstStyle/>
          <a:p>
            <a:pPr marL="285750" indent="-285750">
              <a:buFont typeface="Arial" panose="020B0604020202020204" pitchFamily="34" charset="0"/>
              <a:buChar char="•"/>
            </a:pPr>
            <a:r>
              <a:rPr lang="en-US" i="1" dirty="0"/>
              <a:t>e.g</a:t>
            </a:r>
            <a:r>
              <a:rPr lang="en-US" dirty="0"/>
              <a:t>., CFO speaking with the Audit or Finance Committee Chair about an upcoming financing</a:t>
            </a:r>
          </a:p>
          <a:p>
            <a:pPr marL="914400" indent="-285750">
              <a:buFont typeface="Wingdings" panose="05000000000000000000" pitchFamily="2" charset="2"/>
              <a:buChar char="§"/>
            </a:pPr>
            <a:r>
              <a:rPr lang="en-US" dirty="0"/>
              <a:t>Certain officers may act as liaison between committee chair and management</a:t>
            </a:r>
          </a:p>
          <a:p>
            <a:pPr marL="914400" indent="-285750">
              <a:buFont typeface="Wingdings" panose="05000000000000000000" pitchFamily="2" charset="2"/>
              <a:buChar char="§"/>
            </a:pPr>
            <a:r>
              <a:rPr lang="en-US" dirty="0"/>
              <a:t>Committee meetings may have legal support </a:t>
            </a:r>
          </a:p>
          <a:p>
            <a:pPr marL="285750" indent="-285750">
              <a:buFont typeface="Arial" panose="020B0604020202020204" pitchFamily="34" charset="0"/>
              <a:buChar char="•"/>
            </a:pPr>
            <a:r>
              <a:rPr lang="en-US" dirty="0"/>
              <a:t>Calling of an executive session</a:t>
            </a:r>
          </a:p>
          <a:p>
            <a:pPr marL="914400" indent="-285750">
              <a:buFont typeface="Wingdings" panose="05000000000000000000" pitchFamily="2" charset="2"/>
              <a:buChar char="§"/>
            </a:pPr>
            <a:r>
              <a:rPr lang="en-US" dirty="0"/>
              <a:t>Some committees like to have their own "executive sessions" with a particular company executives (i.e. audit committee)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487220-66DF-4330-8ADE-DD386D04E6C9}"/>
              </a:ext>
            </a:extLst>
          </p:cNvPr>
          <p:cNvSpPr>
            <a:spLocks noGrp="1"/>
          </p:cNvSpPr>
          <p:nvPr>
            <p:ph type="sldNum" sz="quarter" idx="2"/>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15821849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C850-D2F8-44B4-9835-832687BB381E}"/>
              </a:ext>
            </a:extLst>
          </p:cNvPr>
          <p:cNvSpPr>
            <a:spLocks noGrp="1"/>
          </p:cNvSpPr>
          <p:nvPr>
            <p:ph type="title"/>
          </p:nvPr>
        </p:nvSpPr>
        <p:spPr/>
        <p:txBody>
          <a:bodyPr/>
          <a:lstStyle/>
          <a:p>
            <a:r>
              <a:rPr lang="en-US" dirty="0"/>
              <a:t>Best Practices </a:t>
            </a:r>
          </a:p>
        </p:txBody>
      </p:sp>
      <p:sp>
        <p:nvSpPr>
          <p:cNvPr id="3" name="Text Placeholder 2">
            <a:extLst>
              <a:ext uri="{FF2B5EF4-FFF2-40B4-BE49-F238E27FC236}">
                <a16:creationId xmlns:a16="http://schemas.microsoft.com/office/drawing/2014/main" id="{19C2CA7C-2150-459E-BAAF-1C85BA7EFEFF}"/>
              </a:ext>
            </a:extLst>
          </p:cNvPr>
          <p:cNvSpPr>
            <a:spLocks noGrp="1"/>
          </p:cNvSpPr>
          <p:nvPr>
            <p:ph type="body" idx="1"/>
          </p:nvPr>
        </p:nvSpPr>
        <p:spPr/>
        <p:txBody>
          <a:bodyPr/>
          <a:lstStyle/>
          <a:p>
            <a:pPr marL="285750" indent="-285750">
              <a:buFont typeface="Arial" panose="020B0604020202020204" pitchFamily="34" charset="0"/>
              <a:buChar char="•"/>
            </a:pPr>
            <a:r>
              <a:rPr lang="en-US" dirty="0"/>
              <a:t>An annual committee calendar should be prepared and finalized for all the major activities during the year</a:t>
            </a:r>
          </a:p>
          <a:p>
            <a:pPr marL="914400" indent="-285750">
              <a:buFont typeface="Wingdings" panose="05000000000000000000" pitchFamily="2" charset="2"/>
              <a:buChar char="§"/>
            </a:pPr>
            <a:r>
              <a:rPr lang="en-US" dirty="0"/>
              <a:t>The committee calendar should be in line with the overall annual Board calendar so that efforts are unified and coordinated for maximum benefit</a:t>
            </a:r>
          </a:p>
          <a:p>
            <a:pPr marL="914400" indent="-285750">
              <a:buFont typeface="Wingdings" panose="05000000000000000000" pitchFamily="2" charset="2"/>
              <a:buChar char="§"/>
            </a:pPr>
            <a:r>
              <a:rPr lang="en-US" dirty="0"/>
              <a:t>In addition to this, scheduling regular meetings of the committee in advance also helps members plan far enough in advance to assure good attendance</a:t>
            </a:r>
          </a:p>
          <a:p>
            <a:pPr marL="285750" indent="-285750">
              <a:buFont typeface="Arial" panose="020B0604020202020204" pitchFamily="34" charset="0"/>
              <a:buChar char="•"/>
            </a:pPr>
            <a:r>
              <a:rPr lang="en-US" dirty="0"/>
              <a:t>Each committee should have either a specific charter or a specific list of duties and responsibilities with a timetable to complete each duty/responsibility </a:t>
            </a:r>
          </a:p>
          <a:p>
            <a:pPr marL="285750" indent="-285750">
              <a:buFont typeface="Arial" panose="020B0604020202020204" pitchFamily="34" charset="0"/>
              <a:buChar char="•"/>
            </a:pPr>
            <a:r>
              <a:rPr lang="en-US" dirty="0"/>
              <a:t>Staffing assistance to committees </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BB89724-E5C5-49FC-932A-24F7797915AF}"/>
              </a:ext>
            </a:extLst>
          </p:cNvPr>
          <p:cNvSpPr>
            <a:spLocks noGrp="1"/>
          </p:cNvSpPr>
          <p:nvPr>
            <p:ph type="sldNum" sz="quarter" idx="2"/>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18130655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pisodes in this Series"/>
          <p:cNvSpPr txBox="1">
            <a:spLocks noGrp="1"/>
          </p:cNvSpPr>
          <p:nvPr>
            <p:ph type="title"/>
          </p:nvPr>
        </p:nvSpPr>
        <p:spPr>
          <a:xfrm>
            <a:off x="342820" y="2399019"/>
            <a:ext cx="8040540" cy="661681"/>
          </a:xfrm>
          <a:prstGeom prst="rect">
            <a:avLst/>
          </a:prstGeom>
        </p:spPr>
        <p:txBody>
          <a:bodyPr>
            <a:normAutofit fontScale="90000"/>
          </a:bodyPr>
          <a:lstStyle/>
          <a:p>
            <a:r>
              <a:rPr lang="en-US" dirty="0"/>
              <a:t>Part II: Summary Information about Specific Committees</a:t>
            </a:r>
          </a:p>
        </p:txBody>
      </p:sp>
      <p:sp>
        <p:nvSpPr>
          <p:cNvPr id="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28</a:t>
            </a:fld>
            <a:endParaRPr dirty="0"/>
          </a:p>
        </p:txBody>
      </p:sp>
    </p:spTree>
    <p:extLst>
      <p:ext uri="{BB962C8B-B14F-4D97-AF65-F5344CB8AC3E}">
        <p14:creationId xmlns:p14="http://schemas.microsoft.com/office/powerpoint/2010/main" val="203601276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p:txBody>
          <a:bodyPr/>
          <a:lstStyle/>
          <a:p>
            <a:r>
              <a:rPr lang="en-US" dirty="0"/>
              <a:t>Executive Committee</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p:txBody>
          <a:bodyPr/>
          <a:lstStyle/>
          <a:p>
            <a:pPr marL="285750" indent="-285750">
              <a:buFont typeface="Arial" panose="020B0604020202020204" pitchFamily="34" charset="0"/>
              <a:buChar char="•"/>
            </a:pPr>
            <a:r>
              <a:rPr lang="en-US" dirty="0"/>
              <a:t>Can be a flexible resource to monitor a wide range of developments on a continuous basis</a:t>
            </a:r>
          </a:p>
          <a:p>
            <a:pPr marL="285750" indent="-285750">
              <a:buFont typeface="Arial" panose="020B0604020202020204" pitchFamily="34" charset="0"/>
              <a:buChar char="•"/>
            </a:pPr>
            <a:r>
              <a:rPr lang="en-US" dirty="0"/>
              <a:t>Functions as a standby resource to act in emergency situations (i.e. can expedite the authorization of important matters) </a:t>
            </a:r>
          </a:p>
          <a:p>
            <a:pPr marL="285750" indent="-285750">
              <a:buFont typeface="Arial" panose="020B0604020202020204" pitchFamily="34" charset="0"/>
              <a:buChar char="•"/>
            </a:pPr>
            <a:r>
              <a:rPr lang="en-US" dirty="0"/>
              <a:t>Typical composition:</a:t>
            </a:r>
          </a:p>
          <a:p>
            <a:pPr marL="914400" indent="-285750">
              <a:spcBef>
                <a:spcPts val="0"/>
              </a:spcBef>
              <a:spcAft>
                <a:spcPts val="0"/>
              </a:spcAft>
              <a:buFont typeface="Wingdings" panose="05000000000000000000" pitchFamily="2" charset="2"/>
              <a:buChar char="§"/>
            </a:pPr>
            <a:r>
              <a:rPr lang="en-US" dirty="0"/>
              <a:t>Chair</a:t>
            </a:r>
          </a:p>
          <a:p>
            <a:pPr marL="914400" indent="-285750">
              <a:spcBef>
                <a:spcPts val="0"/>
              </a:spcBef>
              <a:spcAft>
                <a:spcPts val="0"/>
              </a:spcAft>
              <a:buFont typeface="Wingdings" panose="05000000000000000000" pitchFamily="2" charset="2"/>
              <a:buChar char="§"/>
            </a:pPr>
            <a:r>
              <a:rPr lang="en-US" dirty="0"/>
              <a:t>CEO and/or President </a:t>
            </a:r>
          </a:p>
          <a:p>
            <a:pPr marL="914400" indent="-285750">
              <a:spcBef>
                <a:spcPts val="0"/>
              </a:spcBef>
              <a:spcAft>
                <a:spcPts val="0"/>
              </a:spcAft>
              <a:buFont typeface="Wingdings" panose="05000000000000000000" pitchFamily="2" charset="2"/>
              <a:buChar char="§"/>
            </a:pPr>
            <a:r>
              <a:rPr lang="en-US" dirty="0"/>
              <a:t>VP, Secretary, and Treasurer </a:t>
            </a:r>
          </a:p>
          <a:p>
            <a:pPr marL="914400" indent="-285750">
              <a:spcBef>
                <a:spcPts val="0"/>
              </a:spcBef>
              <a:spcAft>
                <a:spcPts val="0"/>
              </a:spcAft>
              <a:buFont typeface="Wingdings" panose="05000000000000000000" pitchFamily="2" charset="2"/>
              <a:buChar char="§"/>
            </a:pPr>
            <a:r>
              <a:rPr lang="en-US" dirty="0"/>
              <a:t>Outside directors</a:t>
            </a:r>
          </a:p>
          <a:p>
            <a:pPr marL="914400" indent="-285750">
              <a:spcBef>
                <a:spcPts val="0"/>
              </a:spcBef>
              <a:spcAft>
                <a:spcPts val="0"/>
              </a:spcAft>
              <a:buFont typeface="Wingdings" panose="05000000000000000000" pitchFamily="2" charset="2"/>
              <a:buChar char="§"/>
            </a:pPr>
            <a:r>
              <a:rPr lang="en-US" dirty="0"/>
              <a:t>Other officers who might serve as directors </a:t>
            </a: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8039079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bout This Series"/>
          <p:cNvSpPr txBox="1">
            <a:spLocks noGrp="1"/>
          </p:cNvSpPr>
          <p:nvPr>
            <p:ph type="title"/>
          </p:nvPr>
        </p:nvSpPr>
        <p:spPr>
          <a:prstGeom prst="rect">
            <a:avLst/>
          </a:prstGeom>
        </p:spPr>
        <p:txBody>
          <a:bodyPr>
            <a:normAutofit/>
          </a:bodyPr>
          <a:lstStyle/>
          <a:p>
            <a:r>
              <a:rPr lang="en-US" sz="2800" dirty="0"/>
              <a:t>Bare Bone Board Basics - for the Private Company</a:t>
            </a:r>
            <a:endParaRPr sz="2800" dirty="0"/>
          </a:p>
        </p:txBody>
      </p:sp>
      <p:sp>
        <p:nvSpPr>
          <p:cNvPr id="56" name="Enter in the webinar series description here. (Helvetica, 18pt, 1.2 line height)…"/>
          <p:cNvSpPr txBox="1">
            <a:spLocks noGrp="1"/>
          </p:cNvSpPr>
          <p:nvPr>
            <p:ph type="body" idx="1"/>
          </p:nvPr>
        </p:nvSpPr>
        <p:spPr>
          <a:prstGeom prst="rect">
            <a:avLst/>
          </a:prstGeom>
        </p:spPr>
        <p:txBody>
          <a:bodyPr/>
          <a:lstStyle/>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Series Overview / Preview – Welcome to the (Boardroom) Jungle </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Public v. Private &amp; Fiduciary v. Advisory: Different Boards for Different Situations</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Where the Board's Duties Stop &amp; the C-Suite's Duties Begin: An Overview of a Board’s  Functions &amp; Fiduciary Duties</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How to Conduct an Effective Board Meeting</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Committees of a Board &amp; Work Between Board Meetings</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Recruiting &amp; Renumerating Directors &amp; What Directors Should Do Before Saying Yes </a:t>
            </a:r>
          </a:p>
          <a:p>
            <a:pPr marL="283464" marR="0" lvl="1" indent="-283464" algn="just">
              <a:lnSpc>
                <a:spcPct val="100000"/>
              </a:lnSpc>
              <a:spcBef>
                <a:spcPts val="0"/>
              </a:spcBef>
              <a:spcAft>
                <a:spcPts val="0"/>
              </a:spcAft>
              <a:buFont typeface="+mj-lt"/>
              <a:buAutoNum type="arabicPeriod"/>
            </a:pPr>
            <a:endParaRPr lang="en-US" sz="1200" dirty="0">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Special Issues Require Special Attention: Retaining Experts &amp; Conducting Investigations</a:t>
            </a: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Soft Skills Workshop: Leadership, Communication &amp; Trust </a:t>
            </a: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Enterprise Risk Management</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Going into Executive Session</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The Workings of the Audit Committee</a:t>
            </a:r>
            <a:endParaRPr lang="en-US" sz="1200" i="1"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endParaRPr lang="en-US" sz="1200" dirty="0">
              <a:effectLst/>
              <a:ea typeface="Calibri" panose="020F0502020204030204" pitchFamily="34" charset="0"/>
              <a:cs typeface="Times New Roman" panose="02020603050405020304" pitchFamily="18" charset="0"/>
            </a:endParaRPr>
          </a:p>
          <a:p>
            <a:pPr marL="283464" marR="0" lvl="1" indent="-283464" algn="just">
              <a:lnSpc>
                <a:spcPct val="100000"/>
              </a:lnSpc>
              <a:spcBef>
                <a:spcPts val="0"/>
              </a:spcBef>
              <a:spcAft>
                <a:spcPts val="0"/>
              </a:spcAft>
              <a:buFont typeface="+mj-lt"/>
              <a:buAutoNum type="arabicPeriod"/>
            </a:pPr>
            <a:r>
              <a:rPr lang="en-US" sz="1200" dirty="0">
                <a:effectLst/>
                <a:ea typeface="Calibri" panose="020F0502020204030204" pitchFamily="34" charset="0"/>
                <a:cs typeface="Times New Roman" panose="02020603050405020304" pitchFamily="18" charset="0"/>
              </a:rPr>
              <a:t>The Workings of the Compensation Committee</a:t>
            </a:r>
            <a:endParaRPr lang="en-US" sz="1200" i="1" dirty="0">
              <a:effectLst/>
              <a:ea typeface="Calibri" panose="020F0502020204030204" pitchFamily="34" charset="0"/>
              <a:cs typeface="Times New Roman" panose="02020603050405020304" pitchFamily="18" charset="0"/>
            </a:endParaRPr>
          </a:p>
          <a:p>
            <a:pPr marL="457200" marR="0" lvl="1">
              <a:lnSpc>
                <a:spcPct val="100000"/>
              </a:lnSpc>
              <a:spcBef>
                <a:spcPts val="0"/>
              </a:spcBef>
              <a:spcAft>
                <a:spcPts val="800"/>
              </a:spcAft>
            </a:pPr>
            <a:endParaRPr dirty="0"/>
          </a:p>
        </p:txBody>
      </p:sp>
      <p:sp>
        <p:nvSpPr>
          <p:cNvPr id="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p:txBody>
          <a:bodyPr/>
          <a:lstStyle/>
          <a:p>
            <a:r>
              <a:rPr lang="en-US" dirty="0"/>
              <a:t>Executive Committee (cont’d)</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p:txBody>
          <a:bodyPr/>
          <a:lstStyle/>
          <a:p>
            <a:pPr marL="285750" indent="-285750">
              <a:buFont typeface="Arial" panose="020B0604020202020204" pitchFamily="34" charset="0"/>
              <a:buChar char="•"/>
            </a:pPr>
            <a:r>
              <a:rPr lang="en-US" dirty="0"/>
              <a:t>Activities/functions </a:t>
            </a:r>
          </a:p>
          <a:p>
            <a:pPr marL="914400" indent="-285750">
              <a:buFont typeface="Wingdings" panose="05000000000000000000" pitchFamily="2" charset="2"/>
              <a:buChar char="§"/>
            </a:pPr>
            <a:r>
              <a:rPr lang="en-US" dirty="0"/>
              <a:t>Meets more frequently than full Board </a:t>
            </a:r>
          </a:p>
          <a:p>
            <a:pPr marL="914400" indent="-285750">
              <a:buFont typeface="Wingdings" panose="05000000000000000000" pitchFamily="2" charset="2"/>
              <a:buChar char="§"/>
            </a:pPr>
            <a:r>
              <a:rPr lang="en-US" dirty="0"/>
              <a:t>Carries on work of Board in between meetings </a:t>
            </a:r>
          </a:p>
          <a:p>
            <a:pPr marL="285750" indent="-285750">
              <a:buFont typeface="Arial" panose="020B0604020202020204" pitchFamily="34" charset="0"/>
              <a:buChar char="•"/>
            </a:pPr>
            <a:r>
              <a:rPr lang="en-US" dirty="0"/>
              <a:t>Risks of relying on executive committee </a:t>
            </a:r>
          </a:p>
          <a:p>
            <a:pPr marL="914400" indent="-285750">
              <a:buFont typeface="Wingdings" panose="05000000000000000000" pitchFamily="2" charset="2"/>
              <a:buChar char="§"/>
            </a:pPr>
            <a:r>
              <a:rPr lang="en-US" dirty="0"/>
              <a:t>Control of corporation is in a select group of people’s hands - could easily withhold information and usurp authority from other board members </a:t>
            </a:r>
          </a:p>
          <a:p>
            <a:pPr marL="914400" indent="-285750">
              <a:buFont typeface="Wingdings" panose="05000000000000000000" pitchFamily="2" charset="2"/>
              <a:buChar char="§"/>
            </a:pPr>
            <a:r>
              <a:rPr lang="en-US" dirty="0"/>
              <a:t>Place specific restrictions on EC’s powers and include them in the bylaws or charter </a:t>
            </a: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13400672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4606-642B-4524-8343-6D3E440D8703}"/>
              </a:ext>
            </a:extLst>
          </p:cNvPr>
          <p:cNvSpPr>
            <a:spLocks noGrp="1"/>
          </p:cNvSpPr>
          <p:nvPr>
            <p:ph type="title"/>
          </p:nvPr>
        </p:nvSpPr>
        <p:spPr/>
        <p:txBody>
          <a:bodyPr/>
          <a:lstStyle/>
          <a:p>
            <a:r>
              <a:rPr lang="en-US" dirty="0"/>
              <a:t>Audit Committee</a:t>
            </a:r>
          </a:p>
        </p:txBody>
      </p:sp>
      <p:sp>
        <p:nvSpPr>
          <p:cNvPr id="3" name="Text Placeholder 2">
            <a:extLst>
              <a:ext uri="{FF2B5EF4-FFF2-40B4-BE49-F238E27FC236}">
                <a16:creationId xmlns:a16="http://schemas.microsoft.com/office/drawing/2014/main" id="{F9D2F369-D03D-426B-8D89-B3431D869332}"/>
              </a:ext>
            </a:extLst>
          </p:cNvPr>
          <p:cNvSpPr>
            <a:spLocks noGrp="1"/>
          </p:cNvSpPr>
          <p:nvPr>
            <p:ph type="body" idx="1"/>
          </p:nvPr>
        </p:nvSpPr>
        <p:spPr/>
        <p:txBody>
          <a:bodyPr/>
          <a:lstStyle/>
          <a:p>
            <a:pPr marL="285750" indent="-285750">
              <a:buFont typeface="Arial" panose="020B0604020202020204" pitchFamily="34" charset="0"/>
              <a:buChar char="•"/>
            </a:pPr>
            <a:r>
              <a:rPr lang="en-US" dirty="0"/>
              <a:t>Activities/functions:</a:t>
            </a:r>
          </a:p>
          <a:p>
            <a:pPr marL="914400" indent="-285750">
              <a:spcBef>
                <a:spcPts val="1200"/>
              </a:spcBef>
              <a:spcAft>
                <a:spcPts val="1200"/>
              </a:spcAft>
              <a:buFont typeface="Wingdings" panose="05000000000000000000" pitchFamily="2" charset="2"/>
              <a:buChar char="§"/>
            </a:pPr>
            <a:r>
              <a:rPr lang="en-US" dirty="0"/>
              <a:t>Reviews periodic financial statements and financial reports of operations, assets and liabilities </a:t>
            </a:r>
          </a:p>
          <a:p>
            <a:pPr marL="914400" indent="-285750">
              <a:spcBef>
                <a:spcPts val="1200"/>
              </a:spcBef>
              <a:spcAft>
                <a:spcPts val="1200"/>
              </a:spcAft>
              <a:buFont typeface="Wingdings" panose="05000000000000000000" pitchFamily="2" charset="2"/>
              <a:buChar char="§"/>
            </a:pPr>
            <a:r>
              <a:rPr lang="en-US" dirty="0"/>
              <a:t>Examines the corporation’s internal control over financial reporting (usually with help of external, independent auditors) </a:t>
            </a:r>
          </a:p>
          <a:p>
            <a:pPr marL="914400" indent="-285750">
              <a:spcBef>
                <a:spcPts val="1200"/>
              </a:spcBef>
              <a:spcAft>
                <a:spcPts val="1200"/>
              </a:spcAft>
              <a:buFont typeface="Wingdings" panose="05000000000000000000" pitchFamily="2" charset="2"/>
              <a:buChar char="§"/>
            </a:pPr>
            <a:r>
              <a:rPr lang="en-US" dirty="0"/>
              <a:t>Reviews work of the auditors, especially reports to management about internal controls, alternate reporting options, disagreements with management, and difficulties encountered in performing the audit</a:t>
            </a:r>
          </a:p>
          <a:p>
            <a:pPr marL="914400" indent="-285750">
              <a:spcBef>
                <a:spcPts val="1200"/>
              </a:spcBef>
              <a:spcAft>
                <a:spcPts val="1200"/>
              </a:spcAft>
              <a:buFont typeface="Wingdings" panose="05000000000000000000" pitchFamily="2" charset="2"/>
              <a:buChar char="§"/>
            </a:pPr>
            <a:r>
              <a:rPr lang="en-US" dirty="0"/>
              <a:t>Reviews the annual budget </a:t>
            </a:r>
          </a:p>
          <a:p>
            <a:endParaRPr lang="en-US" dirty="0"/>
          </a:p>
        </p:txBody>
      </p:sp>
      <p:sp>
        <p:nvSpPr>
          <p:cNvPr id="4" name="Slide Number Placeholder 3">
            <a:extLst>
              <a:ext uri="{FF2B5EF4-FFF2-40B4-BE49-F238E27FC236}">
                <a16:creationId xmlns:a16="http://schemas.microsoft.com/office/drawing/2014/main" id="{579092F6-BE10-4414-A8C3-AAF1CB53DE8F}"/>
              </a:ext>
            </a:extLst>
          </p:cNvPr>
          <p:cNvSpPr>
            <a:spLocks noGrp="1"/>
          </p:cNvSpPr>
          <p:nvPr>
            <p:ph type="sldNum" sz="quarter" idx="2"/>
          </p:nvPr>
        </p:nvSpPr>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38400629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4606-642B-4524-8343-6D3E440D8703}"/>
              </a:ext>
            </a:extLst>
          </p:cNvPr>
          <p:cNvSpPr>
            <a:spLocks noGrp="1"/>
          </p:cNvSpPr>
          <p:nvPr>
            <p:ph type="title"/>
          </p:nvPr>
        </p:nvSpPr>
        <p:spPr/>
        <p:txBody>
          <a:bodyPr/>
          <a:lstStyle/>
          <a:p>
            <a:r>
              <a:rPr lang="en-US" dirty="0"/>
              <a:t>Audit Committee (cont’d)</a:t>
            </a:r>
          </a:p>
        </p:txBody>
      </p:sp>
      <p:sp>
        <p:nvSpPr>
          <p:cNvPr id="3" name="Text Placeholder 2">
            <a:extLst>
              <a:ext uri="{FF2B5EF4-FFF2-40B4-BE49-F238E27FC236}">
                <a16:creationId xmlns:a16="http://schemas.microsoft.com/office/drawing/2014/main" id="{F9D2F369-D03D-426B-8D89-B3431D869332}"/>
              </a:ext>
            </a:extLst>
          </p:cNvPr>
          <p:cNvSpPr>
            <a:spLocks noGrp="1"/>
          </p:cNvSpPr>
          <p:nvPr>
            <p:ph type="body" idx="1"/>
          </p:nvPr>
        </p:nvSpPr>
        <p:spPr/>
        <p:txBody>
          <a:bodyPr/>
          <a:lstStyle/>
          <a:p>
            <a:pPr marL="285750" indent="-285750">
              <a:buFont typeface="Arial" panose="020B0604020202020204" pitchFamily="34" charset="0"/>
              <a:buChar char="•"/>
            </a:pPr>
            <a:r>
              <a:rPr lang="en-US" dirty="0"/>
              <a:t>Composition </a:t>
            </a:r>
          </a:p>
          <a:p>
            <a:pPr marL="914400" indent="-285750">
              <a:spcBef>
                <a:spcPts val="1200"/>
              </a:spcBef>
              <a:spcAft>
                <a:spcPts val="1200"/>
              </a:spcAft>
              <a:buFont typeface="Wingdings" panose="05000000000000000000" pitchFamily="2" charset="2"/>
              <a:buChar char="§"/>
            </a:pPr>
            <a:r>
              <a:rPr lang="en-US" dirty="0"/>
              <a:t>Members should have certain financial expertise, at a minimum being “financially literate” (particularly if company is public) </a:t>
            </a:r>
          </a:p>
          <a:p>
            <a:pPr marL="914400" indent="-285750">
              <a:spcBef>
                <a:spcPts val="1200"/>
              </a:spcBef>
              <a:spcAft>
                <a:spcPts val="1200"/>
              </a:spcAft>
              <a:buFont typeface="Wingdings" panose="05000000000000000000" pitchFamily="2" charset="2"/>
              <a:buChar char="§"/>
            </a:pPr>
            <a:r>
              <a:rPr lang="en-US" dirty="0"/>
              <a:t>Members of management shouldn’t serve on audit committee  (CEO + CFO are typical key advisors to this committee) </a:t>
            </a:r>
          </a:p>
          <a:p>
            <a:pPr marL="283464" indent="-285750">
              <a:spcBef>
                <a:spcPts val="1200"/>
              </a:spcBef>
              <a:spcAft>
                <a:spcPts val="1200"/>
              </a:spcAft>
              <a:buFont typeface="Wingdings" panose="05000000000000000000" pitchFamily="2" charset="2"/>
              <a:buChar char="v"/>
            </a:pPr>
            <a:r>
              <a:rPr lang="en-US" i="1" dirty="0"/>
              <a:t>We will dig into audit committees and how they work in Episode 11 of this series, premiering on November 9, 2022. You can learn more and register </a:t>
            </a:r>
            <a:r>
              <a:rPr lang="en-US" i="1" dirty="0">
                <a:hlinkClick r:id="rId2"/>
              </a:rPr>
              <a:t>here</a:t>
            </a:r>
            <a:r>
              <a:rPr lang="en-US" i="1" dirty="0"/>
              <a:t>. </a:t>
            </a:r>
          </a:p>
          <a:p>
            <a:endParaRPr lang="en-US" dirty="0"/>
          </a:p>
        </p:txBody>
      </p:sp>
      <p:sp>
        <p:nvSpPr>
          <p:cNvPr id="4" name="Slide Number Placeholder 3">
            <a:extLst>
              <a:ext uri="{FF2B5EF4-FFF2-40B4-BE49-F238E27FC236}">
                <a16:creationId xmlns:a16="http://schemas.microsoft.com/office/drawing/2014/main" id="{579092F6-BE10-4414-A8C3-AAF1CB53DE8F}"/>
              </a:ext>
            </a:extLst>
          </p:cNvPr>
          <p:cNvSpPr>
            <a:spLocks noGrp="1"/>
          </p:cNvSpPr>
          <p:nvPr>
            <p:ph type="sldNum" sz="quarter" idx="2"/>
          </p:nvPr>
        </p:nvSpPr>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30936998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277D-36EB-46DA-B9B5-D660054FFF4E}"/>
              </a:ext>
            </a:extLst>
          </p:cNvPr>
          <p:cNvSpPr>
            <a:spLocks noGrp="1"/>
          </p:cNvSpPr>
          <p:nvPr>
            <p:ph type="title"/>
          </p:nvPr>
        </p:nvSpPr>
        <p:spPr/>
        <p:txBody>
          <a:bodyPr/>
          <a:lstStyle/>
          <a:p>
            <a:r>
              <a:rPr lang="en-US" dirty="0"/>
              <a:t>Compensation Committee </a:t>
            </a:r>
          </a:p>
        </p:txBody>
      </p:sp>
      <p:sp>
        <p:nvSpPr>
          <p:cNvPr id="3" name="Text Placeholder 2">
            <a:extLst>
              <a:ext uri="{FF2B5EF4-FFF2-40B4-BE49-F238E27FC236}">
                <a16:creationId xmlns:a16="http://schemas.microsoft.com/office/drawing/2014/main" id="{A2172365-7C32-4A2D-A091-B426EA014FD4}"/>
              </a:ext>
            </a:extLst>
          </p:cNvPr>
          <p:cNvSpPr>
            <a:spLocks noGrp="1"/>
          </p:cNvSpPr>
          <p:nvPr>
            <p:ph type="body" idx="1"/>
          </p:nvPr>
        </p:nvSpPr>
        <p:spPr/>
        <p:txBody>
          <a:bodyPr/>
          <a:lstStyle/>
          <a:p>
            <a:pPr marL="285750" indent="-285750">
              <a:buFont typeface="Arial" panose="020B0604020202020204" pitchFamily="34" charset="0"/>
              <a:buChar char="•"/>
            </a:pPr>
            <a:r>
              <a:rPr lang="en-US" dirty="0"/>
              <a:t>Implements and monitors the Company’s overall compensation structure, including, among other things:</a:t>
            </a:r>
          </a:p>
          <a:p>
            <a:pPr marL="914400" indent="-285750">
              <a:spcBef>
                <a:spcPts val="1200"/>
              </a:spcBef>
              <a:spcAft>
                <a:spcPts val="1200"/>
              </a:spcAft>
              <a:buFont typeface="Wingdings" panose="05000000000000000000" pitchFamily="2" charset="2"/>
              <a:buChar char="§"/>
            </a:pPr>
            <a:r>
              <a:rPr lang="en-US" dirty="0"/>
              <a:t>base salaries, fringe benefits and employee plans, particularly the compensation of the corporation’s executive officers</a:t>
            </a:r>
          </a:p>
          <a:p>
            <a:pPr marL="283464" indent="-285750">
              <a:spcBef>
                <a:spcPts val="1200"/>
              </a:spcBef>
              <a:spcAft>
                <a:spcPts val="1200"/>
              </a:spcAft>
              <a:buFont typeface="Wingdings" panose="05000000000000000000" pitchFamily="2" charset="2"/>
              <a:buChar char="v"/>
            </a:pPr>
            <a:r>
              <a:rPr lang="en-US" i="1" dirty="0"/>
              <a:t>We tell you everything you need to know about compensation board committees in the final episode (Episode 12) of this series, premiering on December 14, 2022. </a:t>
            </a:r>
            <a:r>
              <a:rPr kumimoji="0" lang="en-US" sz="1800" b="0" i="1" u="none" strike="noStrike" kern="0" cap="none" spc="0" normalizeH="0" baseline="0" noProof="0" dirty="0">
                <a:ln>
                  <a:noFill/>
                </a:ln>
                <a:solidFill>
                  <a:srgbClr val="FFFFFF"/>
                </a:solidFill>
                <a:effectLst/>
                <a:uLnTx/>
                <a:uFillTx/>
                <a:cs typeface="Helvetica"/>
                <a:sym typeface="Helvetica"/>
              </a:rPr>
              <a:t>You can learn more and register </a:t>
            </a:r>
            <a:r>
              <a:rPr kumimoji="0" lang="en-US" sz="1800" b="0" i="1" u="none" strike="noStrike" kern="0" cap="none" spc="0" normalizeH="0" baseline="0" noProof="0" dirty="0">
                <a:ln>
                  <a:noFill/>
                </a:ln>
                <a:solidFill>
                  <a:srgbClr val="FFFFFF"/>
                </a:solidFill>
                <a:effectLst/>
                <a:uLnTx/>
                <a:uFillTx/>
                <a:cs typeface="Helvetica"/>
                <a:sym typeface="Helvetica"/>
                <a:hlinkClick r:id="rId2"/>
              </a:rPr>
              <a:t>here</a:t>
            </a:r>
            <a:endParaRPr lang="en-US" i="1" dirty="0"/>
          </a:p>
        </p:txBody>
      </p:sp>
      <p:sp>
        <p:nvSpPr>
          <p:cNvPr id="4" name="Slide Number Placeholder 3">
            <a:extLst>
              <a:ext uri="{FF2B5EF4-FFF2-40B4-BE49-F238E27FC236}">
                <a16:creationId xmlns:a16="http://schemas.microsoft.com/office/drawing/2014/main" id="{BB170B24-F653-402E-A9A8-94696825B196}"/>
              </a:ext>
            </a:extLst>
          </p:cNvPr>
          <p:cNvSpPr>
            <a:spLocks noGrp="1"/>
          </p:cNvSpPr>
          <p:nvPr>
            <p:ph type="sldNum" sz="quarter" idx="2"/>
          </p:nvPr>
        </p:nvSpPr>
        <p:spPr/>
        <p:txBody>
          <a:body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184663191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E80D-2A0C-48FF-A649-A66319E14463}"/>
              </a:ext>
            </a:extLst>
          </p:cNvPr>
          <p:cNvSpPr>
            <a:spLocks noGrp="1"/>
          </p:cNvSpPr>
          <p:nvPr>
            <p:ph type="title"/>
          </p:nvPr>
        </p:nvSpPr>
        <p:spPr/>
        <p:txBody>
          <a:bodyPr/>
          <a:lstStyle/>
          <a:p>
            <a:r>
              <a:rPr lang="en-US" dirty="0"/>
              <a:t>Governance/Nominating Committee</a:t>
            </a:r>
          </a:p>
        </p:txBody>
      </p:sp>
      <p:sp>
        <p:nvSpPr>
          <p:cNvPr id="3" name="Text Placeholder 2">
            <a:extLst>
              <a:ext uri="{FF2B5EF4-FFF2-40B4-BE49-F238E27FC236}">
                <a16:creationId xmlns:a16="http://schemas.microsoft.com/office/drawing/2014/main" id="{39FEA1ED-33E9-4301-A318-19927E28EBA9}"/>
              </a:ext>
            </a:extLst>
          </p:cNvPr>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dirty="0"/>
              <a:t>Identifies individuals qualified to become members of the Board and its committees</a:t>
            </a:r>
          </a:p>
          <a:p>
            <a:pPr marL="285750" indent="-285750">
              <a:spcBef>
                <a:spcPts val="1200"/>
              </a:spcBef>
              <a:spcAft>
                <a:spcPts val="1200"/>
              </a:spcAft>
              <a:buFont typeface="Arial" panose="020B0604020202020204" pitchFamily="34" charset="0"/>
              <a:buChar char="•"/>
            </a:pPr>
            <a:r>
              <a:rPr lang="en-US" dirty="0"/>
              <a:t>Establish and implement core governance policies and principles </a:t>
            </a:r>
          </a:p>
          <a:p>
            <a:pPr marL="285750" indent="-285750">
              <a:spcBef>
                <a:spcPts val="1200"/>
              </a:spcBef>
              <a:spcAft>
                <a:spcPts val="1200"/>
              </a:spcAft>
              <a:buFont typeface="Arial" panose="020B0604020202020204" pitchFamily="34" charset="0"/>
              <a:buChar char="•"/>
            </a:pPr>
            <a:r>
              <a:rPr lang="en-US" dirty="0"/>
              <a:t>Oversee the evaluation of the Board </a:t>
            </a:r>
          </a:p>
          <a:p>
            <a:endParaRPr lang="en-US" dirty="0"/>
          </a:p>
        </p:txBody>
      </p:sp>
      <p:sp>
        <p:nvSpPr>
          <p:cNvPr id="4" name="Slide Number Placeholder 3">
            <a:extLst>
              <a:ext uri="{FF2B5EF4-FFF2-40B4-BE49-F238E27FC236}">
                <a16:creationId xmlns:a16="http://schemas.microsoft.com/office/drawing/2014/main" id="{6FAAD7B2-A57D-446F-B6B3-3C85103AF3A4}"/>
              </a:ext>
            </a:extLst>
          </p:cNvPr>
          <p:cNvSpPr>
            <a:spLocks noGrp="1"/>
          </p:cNvSpPr>
          <p:nvPr>
            <p:ph type="sldNum" sz="quarter" idx="2"/>
          </p:nvPr>
        </p:nvSpPr>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188885038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pisodes in this Series"/>
          <p:cNvSpPr txBox="1">
            <a:spLocks noGrp="1"/>
          </p:cNvSpPr>
          <p:nvPr>
            <p:ph type="title"/>
          </p:nvPr>
        </p:nvSpPr>
        <p:spPr>
          <a:xfrm>
            <a:off x="342820" y="2399019"/>
            <a:ext cx="8040540" cy="661681"/>
          </a:xfrm>
          <a:prstGeom prst="rect">
            <a:avLst/>
          </a:prstGeom>
        </p:spPr>
        <p:txBody>
          <a:bodyPr>
            <a:normAutofit/>
          </a:bodyPr>
          <a:lstStyle/>
          <a:p>
            <a:r>
              <a:rPr lang="en-US" dirty="0"/>
              <a:t>About the Faculty</a:t>
            </a:r>
            <a:endParaRPr dirty="0"/>
          </a:p>
        </p:txBody>
      </p:sp>
      <p:sp>
        <p:nvSpPr>
          <p:cNvPr id="6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35</a:t>
            </a:fld>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86A3-514C-47BF-A66A-33F4DC2A6ADF}"/>
              </a:ext>
            </a:extLst>
          </p:cNvPr>
          <p:cNvSpPr>
            <a:spLocks noGrp="1"/>
          </p:cNvSpPr>
          <p:nvPr>
            <p:ph type="title"/>
          </p:nvPr>
        </p:nvSpPr>
        <p:spPr/>
        <p:txBody>
          <a:bodyPr/>
          <a:lstStyle/>
          <a:p>
            <a:r>
              <a:rPr lang="en-US" u="sng" dirty="0"/>
              <a:t>Elaine Eisenman </a:t>
            </a:r>
          </a:p>
        </p:txBody>
      </p:sp>
      <p:sp>
        <p:nvSpPr>
          <p:cNvPr id="3" name="Text Placeholder 2">
            <a:extLst>
              <a:ext uri="{FF2B5EF4-FFF2-40B4-BE49-F238E27FC236}">
                <a16:creationId xmlns:a16="http://schemas.microsoft.com/office/drawing/2014/main" id="{5023AF15-86BD-4527-A841-256DFBF3E890}"/>
              </a:ext>
            </a:extLst>
          </p:cNvPr>
          <p:cNvSpPr>
            <a:spLocks noGrp="1"/>
          </p:cNvSpPr>
          <p:nvPr>
            <p:ph type="body" idx="1"/>
          </p:nvPr>
        </p:nvSpPr>
        <p:spPr/>
        <p:txBody>
          <a:bodyPr/>
          <a:lstStyle/>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Elaine has served on public, private, PE, non-profit, start-up, family and advisory boards for over 20 years. She is an independent director of DBI (NYSE), a vertically integrated shoe manufacturer and retailer, chairs the Compensation Committee and is a member of the Audit Committee. </a:t>
            </a:r>
          </a:p>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She is Managing Director of Saeje Advisors, providing strategic advisory services to private companies, and a faculty member at Entrepreneurship Policy Advisors, developing entrepreneurial ecosystems through growing and scaling companies. She was a senior executive for several global public companies, and a Professor and Dean of Executive and Enterprise Education at Babson College. </a:t>
            </a:r>
          </a:p>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She is the coauthor of </a:t>
            </a:r>
            <a:r>
              <a:rPr lang="en-US" sz="1600" i="1" dirty="0">
                <a:effectLst/>
                <a:ea typeface="Calibri" panose="020F0502020204030204" pitchFamily="34" charset="0"/>
                <a:cs typeface="Calibri" panose="020F0502020204030204" pitchFamily="34" charset="0"/>
              </a:rPr>
              <a:t>Betrayed: A Survival Guide To Lying, Cheating, And Double-dealing</a:t>
            </a:r>
            <a:r>
              <a:rPr lang="en-US" sz="1600" dirty="0">
                <a:effectLst/>
                <a:ea typeface="Calibri" panose="020F0502020204030204" pitchFamily="34" charset="0"/>
                <a:cs typeface="Calibri" panose="020F0502020204030204" pitchFamily="34" charset="0"/>
              </a:rPr>
              <a:t>, and of </a:t>
            </a:r>
            <a:r>
              <a:rPr lang="en-US" sz="1600" i="1" dirty="0">
                <a:effectLst/>
                <a:ea typeface="Calibri" panose="020F0502020204030204" pitchFamily="34" charset="0"/>
                <a:cs typeface="Calibri" panose="020F0502020204030204" pitchFamily="34" charset="0"/>
              </a:rPr>
              <a:t>I Didn't See It Coming: The Only Book You'll Ever Need to Avoid Being Blindsided in Business</a:t>
            </a:r>
            <a:r>
              <a:rPr lang="en-US" sz="1600" dirty="0">
                <a:effectLst/>
                <a:ea typeface="Calibri" panose="020F0502020204030204" pitchFamily="34" charset="0"/>
                <a:cs typeface="Calibri" panose="020F0502020204030204" pitchFamily="34" charset="0"/>
              </a:rPr>
              <a:t>. More </a:t>
            </a:r>
            <a:r>
              <a:rPr lang="en-US" sz="1600" dirty="0">
                <a:solidFill>
                  <a:schemeClr val="bg1"/>
                </a:solidFill>
                <a:effectLst/>
                <a:ea typeface="Calibri" panose="020F0502020204030204" pitchFamily="34" charset="0"/>
                <a:cs typeface="Calibri" panose="020F0502020204030204" pitchFamily="34" charset="0"/>
              </a:rPr>
              <a:t>information </a:t>
            </a:r>
            <a:r>
              <a:rPr lang="en-US" sz="1600" dirty="0">
                <a:solidFill>
                  <a:schemeClr val="bg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r>
              <a:rPr lang="en-US" sz="1600" dirty="0">
                <a:solidFill>
                  <a:schemeClr val="bg1"/>
                </a:solidFill>
                <a:effectLst/>
                <a:ea typeface="Calibri" panose="020F0502020204030204" pitchFamily="34" charset="0"/>
                <a:cs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FC9C08A1-5C00-4F9F-92C3-57A5AB82BD2C}"/>
              </a:ext>
            </a:extLst>
          </p:cNvPr>
          <p:cNvSpPr>
            <a:spLocks noGrp="1"/>
          </p:cNvSpPr>
          <p:nvPr>
            <p:ph type="sldNum" sz="quarter" idx="2"/>
          </p:nvPr>
        </p:nvSpPr>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317842592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Jonathan Friedland</a:t>
            </a:r>
            <a:r>
              <a:rPr lang="en-US" sz="2700" dirty="0">
                <a:solidFill>
                  <a:schemeClr val="bg1"/>
                </a:solidFill>
                <a:effectLst/>
                <a:latin typeface="Georgia" panose="02040502050405020303" pitchFamily="18" charset="0"/>
                <a:ea typeface="Calibri" panose="020F0502020204030204" pitchFamily="34" charset="0"/>
              </a:rPr>
              <a:t>	</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Jonathan Friedland is a partner with the Sugar </a:t>
            </a:r>
            <a:r>
              <a:rPr lang="en-US" dirty="0" err="1">
                <a:solidFill>
                  <a:schemeClr val="bg1"/>
                </a:solidFill>
                <a:effectLst/>
                <a:ea typeface="Calibri" panose="020F0502020204030204" pitchFamily="34" charset="0"/>
                <a:cs typeface="Times New Roman" panose="02020603050405020304" pitchFamily="18" charset="0"/>
              </a:rPr>
              <a:t>Felsenthal</a:t>
            </a:r>
            <a:r>
              <a:rPr lang="en-US" dirty="0">
                <a:solidFill>
                  <a:schemeClr val="bg1"/>
                </a:solidFill>
                <a:ea typeface="Calibri" panose="020F0502020204030204" pitchFamily="34" charset="0"/>
                <a:cs typeface="Times New Roman" panose="02020603050405020304" pitchFamily="18" charset="0"/>
              </a:rPr>
              <a:t> </a:t>
            </a:r>
            <a:r>
              <a:rPr lang="en-US" dirty="0">
                <a:solidFill>
                  <a:schemeClr val="bg1"/>
                </a:solidFill>
                <a:effectLst/>
                <a:ea typeface="Calibri" panose="020F0502020204030204" pitchFamily="34" charset="0"/>
                <a:cs typeface="Times New Roman" panose="02020603050405020304" pitchFamily="18" charset="0"/>
              </a:rPr>
              <a:t>law firm.</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regularly advises boards of directors and owners of companies in financial distress.</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Friedland has been representing companies in out-of-court workouts, chapter 11 bankruptcy, and controlled liquidations for more than 25 years. He also has broad and substantial experience in acting as outside general counsel to clients and in running both a wide variety of corporate transactions, and a wide array of commercial litigation.</a:t>
            </a:r>
          </a:p>
          <a:p>
            <a:pPr marL="228600" marR="0" lvl="1" indent="-22860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is widely recognized as a leading corporate restructuring and insolvency attorney. He has been rated for many years as AV® Preeminent™ by Martindale-Hubbell, 10/10 by AVVO, and 10/10 by </a:t>
            </a:r>
            <a:r>
              <a:rPr lang="en-US" dirty="0" err="1">
                <a:solidFill>
                  <a:schemeClr val="bg1"/>
                </a:solidFill>
                <a:effectLst/>
                <a:ea typeface="Calibri" panose="020F0502020204030204" pitchFamily="34" charset="0"/>
                <a:cs typeface="Times New Roman" panose="02020603050405020304" pitchFamily="18" charset="0"/>
              </a:rPr>
              <a:t>Justia</a:t>
            </a:r>
            <a:r>
              <a:rPr lang="en-US" dirty="0">
                <a:solidFill>
                  <a:schemeClr val="bg1"/>
                </a:solidFill>
                <a:effectLst/>
                <a:ea typeface="Calibri" panose="020F0502020204030204" pitchFamily="34" charset="0"/>
                <a:cs typeface="Times New Roman" panose="02020603050405020304" pitchFamily="18" charset="0"/>
              </a:rPr>
              <a:t>. Jonathan is the principal author of two leading legal treatises, and his scholarship is widely cited by legal scholars. He formerly served stints as an Adjunct Professor of Strategic Management at the University of Chicago’s Graduate School of Business and as a Clayton Center for Entrepreneurial Law Visiting Professor of Business Law at the University of Tennessee College of Law. More information </a:t>
            </a:r>
            <a:r>
              <a:rPr lang="en-US" u="sng" dirty="0">
                <a:solidFill>
                  <a:schemeClr val="bg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105047434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Allan Grafman</a:t>
            </a:r>
            <a:endParaRPr lang="en-US"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Allan Grafman has served on 12 boards, including 4 public, 4 private equity-owned and 4 venture-sponsored. He is currently Chair of the Audit Committee of a public company (IDW) and also Audit Committee member for a REIT, and has served on Compensation and Governance Committees as well. </a:t>
            </a:r>
          </a:p>
          <a:p>
            <a:pPr marL="228600" marR="0" lvl="1" indent="-228600">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Specific past experience includes serving as the Chairman of the Board of a Nasdaq listed video game company and other entertainment, media and consumer focused entities.  He is currently a licensed investment banker raising capital for companies. </a:t>
            </a:r>
          </a:p>
          <a:p>
            <a:pPr marL="228600" marR="0" lvl="1" indent="-228600">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Allan comes to board service building on executive roles at All Media Ventures, Archie Comics, Hallmark, Tribune, ABC and Disney.  He received his BA from Indiana University (PBK), Masters (Fellow) and MBA from Columbia (BGS). More information </a:t>
            </a:r>
            <a:r>
              <a:rPr lang="en-US" dirty="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38</a:t>
            </a:fld>
            <a:endParaRPr lang="en-US" dirty="0"/>
          </a:p>
        </p:txBody>
      </p:sp>
    </p:spTree>
    <p:extLst>
      <p:ext uri="{BB962C8B-B14F-4D97-AF65-F5344CB8AC3E}">
        <p14:creationId xmlns:p14="http://schemas.microsoft.com/office/powerpoint/2010/main" val="38222473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86A3-514C-47BF-A66A-33F4DC2A6ADF}"/>
              </a:ext>
            </a:extLst>
          </p:cNvPr>
          <p:cNvSpPr>
            <a:spLocks noGrp="1"/>
          </p:cNvSpPr>
          <p:nvPr>
            <p:ph type="title"/>
          </p:nvPr>
        </p:nvSpPr>
        <p:spPr/>
        <p:txBody>
          <a:bodyPr/>
          <a:lstStyle/>
          <a:p>
            <a:r>
              <a:rPr lang="en-US" u="sng" dirty="0"/>
              <a:t>Lori Marcus</a:t>
            </a:r>
          </a:p>
        </p:txBody>
      </p:sp>
      <p:sp>
        <p:nvSpPr>
          <p:cNvPr id="3" name="Text Placeholder 2">
            <a:extLst>
              <a:ext uri="{FF2B5EF4-FFF2-40B4-BE49-F238E27FC236}">
                <a16:creationId xmlns:a16="http://schemas.microsoft.com/office/drawing/2014/main" id="{5023AF15-86BD-4527-A841-256DFBF3E890}"/>
              </a:ext>
            </a:extLst>
          </p:cNvPr>
          <p:cNvSpPr>
            <a:spLocks noGrp="1"/>
          </p:cNvSpPr>
          <p:nvPr>
            <p:ph type="body" idx="1"/>
          </p:nvPr>
        </p:nvSpPr>
        <p:spPr/>
        <p:txBody>
          <a:bodyPr/>
          <a:lstStyle/>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Ms. Marcus serves as an independent board director on public and private company boards --  Fresh Del Monte Produce, Inc. (NYSE:  FDP) and 24 Hour Fitness. </a:t>
            </a:r>
          </a:p>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Until recently she also served on the boards of Golub Corporation (</a:t>
            </a:r>
            <a:r>
              <a:rPr lang="en-US" sz="1600" dirty="0" err="1">
                <a:effectLst/>
                <a:ea typeface="Calibri" panose="020F0502020204030204" pitchFamily="34" charset="0"/>
                <a:cs typeface="Calibri" panose="020F0502020204030204" pitchFamily="34" charset="0"/>
              </a:rPr>
              <a:t>d.b.a</a:t>
            </a:r>
            <a:r>
              <a:rPr lang="en-US" sz="1600" dirty="0">
                <a:effectLst/>
                <a:ea typeface="Calibri" panose="020F0502020204030204" pitchFamily="34" charset="0"/>
                <a:cs typeface="Calibri" panose="020F0502020204030204" pitchFamily="34" charset="0"/>
              </a:rPr>
              <a:t> Price Chopper/Market 32 grocery stores), </a:t>
            </a:r>
            <a:r>
              <a:rPr lang="en-US" sz="1600" dirty="0" err="1">
                <a:effectLst/>
                <a:ea typeface="Calibri" panose="020F0502020204030204" pitchFamily="34" charset="0"/>
                <a:cs typeface="Calibri" panose="020F0502020204030204" pitchFamily="34" charset="0"/>
              </a:rPr>
              <a:t>Phunware</a:t>
            </a:r>
            <a:r>
              <a:rPr lang="en-US" sz="1600" dirty="0">
                <a:effectLst/>
                <a:ea typeface="Calibri" panose="020F0502020204030204" pitchFamily="34" charset="0"/>
                <a:cs typeface="Calibri" panose="020F0502020204030204" pitchFamily="34" charset="0"/>
              </a:rPr>
              <a:t> (NASDAQ:  PHUN), DDC (DNA Diagnostics Center), and </a:t>
            </a:r>
            <a:r>
              <a:rPr lang="en-US" sz="1600" dirty="0" err="1">
                <a:effectLst/>
                <a:ea typeface="Calibri" panose="020F0502020204030204" pitchFamily="34" charset="0"/>
                <a:cs typeface="Calibri" panose="020F0502020204030204" pitchFamily="34" charset="0"/>
              </a:rPr>
              <a:t>Talalay</a:t>
            </a:r>
            <a:r>
              <a:rPr lang="en-US" sz="1600" dirty="0">
                <a:effectLst/>
                <a:ea typeface="Calibri" panose="020F0502020204030204" pitchFamily="34" charset="0"/>
                <a:cs typeface="Calibri" panose="020F0502020204030204" pitchFamily="34" charset="0"/>
              </a:rPr>
              <a:t> Global.  </a:t>
            </a:r>
          </a:p>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She is also a board member for SHARE Cancer Support and Vice Chair of the Board for the MMRF (Multiple Myeloma Research Foundation). </a:t>
            </a:r>
          </a:p>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She comes to board work after a long career as a c-suite operating executive in leading consumer companies -- PepsiCo, The Children’s Place Retail Stores, Keurig Green Mountain, and Peloton Interactive. </a:t>
            </a:r>
          </a:p>
          <a:p>
            <a:pPr marL="228600" marR="0" indent="-228600" algn="just">
              <a:spcBef>
                <a:spcPts val="0"/>
              </a:spcBef>
              <a:spcAft>
                <a:spcPts val="600"/>
              </a:spcAft>
              <a:buFont typeface="Arial" panose="020B0604020202020204" pitchFamily="34" charset="0"/>
              <a:buChar char="•"/>
              <a:tabLst>
                <a:tab pos="914400" algn="l"/>
                <a:tab pos="457200" algn="l"/>
              </a:tabLst>
            </a:pPr>
            <a:r>
              <a:rPr lang="en-US" sz="1600" dirty="0">
                <a:effectLst/>
                <a:ea typeface="Calibri" panose="020F0502020204030204" pitchFamily="34" charset="0"/>
                <a:cs typeface="Calibri" panose="020F0502020204030204" pitchFamily="34" charset="0"/>
              </a:rPr>
              <a:t>Ms. Marcus earned her BS degree in Marketing from the Wharton School of Business, University of Pennsylvania. More </a:t>
            </a:r>
            <a:r>
              <a:rPr lang="en-US" sz="1600" dirty="0">
                <a:solidFill>
                  <a:schemeClr val="bg1"/>
                </a:solidFill>
                <a:effectLst/>
                <a:ea typeface="Calibri" panose="020F0502020204030204" pitchFamily="34" charset="0"/>
                <a:cs typeface="Calibri" panose="020F0502020204030204" pitchFamily="34" charset="0"/>
              </a:rPr>
              <a:t>information </a:t>
            </a:r>
            <a:r>
              <a:rPr lang="en-US" sz="1600" dirty="0">
                <a:solidFill>
                  <a:schemeClr val="bg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r>
              <a:rPr lang="en-US" sz="1600" dirty="0">
                <a:solidFill>
                  <a:schemeClr val="bg1"/>
                </a:solidFill>
                <a:effectLst/>
                <a:ea typeface="Calibri" panose="020F0502020204030204" pitchFamily="34" charset="0"/>
                <a:cs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FC9C08A1-5C00-4F9F-92C3-57A5AB82BD2C}"/>
              </a:ext>
            </a:extLst>
          </p:cNvPr>
          <p:cNvSpPr>
            <a:spLocks noGrp="1"/>
          </p:cNvSpPr>
          <p:nvPr>
            <p:ph type="sldNum" sz="quarter" idx="2"/>
          </p:nvPr>
        </p:nvSpPr>
        <p:spPr/>
        <p:txBody>
          <a:bodyPr/>
          <a:lstStyle/>
          <a:p>
            <a:fld id="{86CB4B4D-7CA3-9044-876B-883B54F8677D}" type="slidenum">
              <a:rPr lang="en-US" smtClean="0"/>
              <a:pPr/>
              <a:t>39</a:t>
            </a:fld>
            <a:endParaRPr lang="en-US" dirty="0"/>
          </a:p>
        </p:txBody>
      </p:sp>
    </p:spTree>
    <p:extLst>
      <p:ext uri="{BB962C8B-B14F-4D97-AF65-F5344CB8AC3E}">
        <p14:creationId xmlns:p14="http://schemas.microsoft.com/office/powerpoint/2010/main" val="15334691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sclaimer"/>
          <p:cNvSpPr txBox="1">
            <a:spLocks noGrp="1"/>
          </p:cNvSpPr>
          <p:nvPr>
            <p:ph type="title"/>
          </p:nvPr>
        </p:nvSpPr>
        <p:spPr>
          <a:prstGeom prst="rect">
            <a:avLst/>
          </a:prstGeom>
        </p:spPr>
        <p:txBody>
          <a:bodyPr/>
          <a:lstStyle/>
          <a:p>
            <a:r>
              <a:rPr dirty="0"/>
              <a:t>Disclaimer</a:t>
            </a:r>
          </a:p>
        </p:txBody>
      </p:sp>
      <p:sp>
        <p:nvSpPr>
          <p:cNvPr id="44"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p:cNvSpPr txBox="1">
            <a:spLocks noGrp="1"/>
          </p:cNvSpPr>
          <p:nvPr>
            <p:ph type="body" idx="1"/>
          </p:nvPr>
        </p:nvSpPr>
        <p:spPr>
          <a:prstGeom prst="rect">
            <a:avLst/>
          </a:prstGeom>
        </p:spPr>
        <p:txBody>
          <a:bodyPr/>
          <a:lstStyle>
            <a:lvl1pPr>
              <a:defRPr sz="1800"/>
            </a:lvl1pPr>
          </a:lstStyle>
          <a:p>
            <a:pPr marL="0" indent="0">
              <a:buNone/>
            </a:pPr>
            <a:r>
              <a:rPr lang="en-US" dirty="0"/>
              <a:t>The material in this webinar is for informational purposes only. It should not be considered</a:t>
            </a:r>
          </a:p>
          <a:p>
            <a:pPr marL="0" indent="0">
              <a:buNone/>
            </a:pPr>
            <a:r>
              <a:rPr lang="en-US" dirty="0"/>
              <a:t>legal, financial or other professional advice. You should consult with an attorney or other</a:t>
            </a:r>
          </a:p>
          <a:p>
            <a:pPr marL="0" indent="0">
              <a:buNone/>
            </a:pPr>
            <a:r>
              <a:rPr lang="en-US" dirty="0"/>
              <a:t>appropriate professional to determine what may be best for your individual needs. While the</a:t>
            </a:r>
          </a:p>
          <a:p>
            <a:pPr marL="0" indent="0">
              <a:buNone/>
            </a:pPr>
            <a:r>
              <a:rPr lang="en-US" dirty="0"/>
              <a:t>webinar producers and speakers take reasonable steps to ensure that information presented</a:t>
            </a:r>
          </a:p>
          <a:p>
            <a:pPr marL="0" indent="0">
              <a:buNone/>
            </a:pPr>
            <a:r>
              <a:rPr lang="en-US" dirty="0"/>
              <a:t>is accurate, they make no guaranty in this (or any) regard.</a:t>
            </a:r>
          </a:p>
        </p:txBody>
      </p:sp>
      <p:sp>
        <p:nvSpPr>
          <p:cNvPr id="4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9BC-C3D3-4D3D-88FE-4C12AEA96A87}"/>
              </a:ext>
            </a:extLst>
          </p:cNvPr>
          <p:cNvSpPr>
            <a:spLocks noGrp="1"/>
          </p:cNvSpPr>
          <p:nvPr>
            <p:ph type="title"/>
          </p:nvPr>
        </p:nvSpPr>
        <p:spPr/>
        <p:txBody>
          <a:bodyPr>
            <a:normAutofit/>
          </a:bodyPr>
          <a:lstStyle/>
          <a:p>
            <a:r>
              <a:rPr lang="en-US" dirty="0"/>
              <a:t>About the Co-Producers</a:t>
            </a:r>
          </a:p>
        </p:txBody>
      </p:sp>
      <p:sp>
        <p:nvSpPr>
          <p:cNvPr id="3" name="Text Placeholder 2">
            <a:extLst>
              <a:ext uri="{FF2B5EF4-FFF2-40B4-BE49-F238E27FC236}">
                <a16:creationId xmlns:a16="http://schemas.microsoft.com/office/drawing/2014/main" id="{C93F3996-CE23-42FC-B473-472FE9BE724A}"/>
              </a:ext>
            </a:extLst>
          </p:cNvPr>
          <p:cNvSpPr>
            <a:spLocks noGrp="1"/>
          </p:cNvSpPr>
          <p:nvPr>
            <p:ph type="body" idx="1"/>
          </p:nvPr>
        </p:nvSpPr>
        <p:spPr/>
        <p:txBody>
          <a:bodyPr/>
          <a:lstStyle/>
          <a:p>
            <a:pPr marR="0">
              <a:lnSpc>
                <a:spcPct val="107000"/>
              </a:lnSpc>
              <a:spcBef>
                <a:spcPts val="0"/>
              </a:spcBef>
            </a:pPr>
            <a:r>
              <a:rPr lang="en-US" sz="1800" dirty="0">
                <a:effectLst/>
                <a:ea typeface="Calibri" panose="020F0502020204030204" pitchFamily="34" charset="0"/>
                <a:cs typeface="Times New Roman" panose="02020603050405020304" pitchFamily="18" charset="0"/>
              </a:rPr>
              <a:t>This is the </a:t>
            </a:r>
            <a:r>
              <a:rPr lang="en-US" dirty="0">
                <a:effectLst/>
                <a:ea typeface="Calibri" panose="020F0502020204030204" pitchFamily="34" charset="0"/>
                <a:cs typeface="Times New Roman" panose="02020603050405020304" pitchFamily="18" charset="0"/>
              </a:rPr>
              <a:t>fifth episod</a:t>
            </a:r>
            <a:r>
              <a:rPr lang="en-US" dirty="0">
                <a:ea typeface="Calibri" panose="020F0502020204030204" pitchFamily="34" charset="0"/>
                <a:cs typeface="Times New Roman" panose="02020603050405020304" pitchFamily="18" charset="0"/>
              </a:rPr>
              <a:t>e</a:t>
            </a:r>
            <a:r>
              <a:rPr lang="en-US" sz="1800"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in a series of webinars produced by:</a:t>
            </a:r>
          </a:p>
          <a:p>
            <a:pPr marR="0">
              <a:lnSpc>
                <a:spcPct val="107000"/>
              </a:lnSpc>
              <a:spcBef>
                <a:spcPts val="0"/>
              </a:spcBef>
            </a:pPr>
            <a:endParaRPr lang="en-US" sz="1800" dirty="0">
              <a:effectLst/>
              <a:ea typeface="Calibri" panose="020F0502020204030204" pitchFamily="34" charset="0"/>
              <a:cs typeface="Times New Roman" panose="02020603050405020304" pitchFamily="18" charset="0"/>
            </a:endParaRPr>
          </a:p>
          <a:p>
            <a:pPr marL="685800" marR="0" indent="-228600">
              <a:lnSpc>
                <a:spcPct val="107000"/>
              </a:lnSpc>
              <a:spcBef>
                <a:spcPts val="0"/>
              </a:spcBef>
              <a:buFont typeface="Arial" panose="020B0604020202020204" pitchFamily="34" charset="0"/>
              <a:buChar char="•"/>
            </a:pPr>
            <a:r>
              <a:rPr lang="en-US" dirty="0">
                <a:ea typeface="Calibri" panose="020F0502020204030204" pitchFamily="34" charset="0"/>
                <a:cs typeface="Times New Roman" panose="02020603050405020304" pitchFamily="18" charset="0"/>
              </a:rPr>
              <a:t>C</a:t>
            </a:r>
            <a:r>
              <a:rPr lang="en-US" sz="1800" dirty="0">
                <a:effectLst/>
                <a:ea typeface="Calibri" panose="020F0502020204030204" pitchFamily="34" charset="0"/>
                <a:cs typeface="Times New Roman" panose="02020603050405020304" pitchFamily="18" charset="0"/>
              </a:rPr>
              <a:t>ertain chapters of the</a:t>
            </a:r>
            <a:r>
              <a:rPr lang="en-US" dirty="0">
                <a:solidFill>
                  <a:srgbClr val="0000FF"/>
                </a:solidFill>
                <a:ea typeface="Calibri" panose="020F0502020204030204" pitchFamily="34" charset="0"/>
                <a:cs typeface="Times New Roman" panose="02020603050405020304" pitchFamily="18" charset="0"/>
              </a:rPr>
              <a:t> </a:t>
            </a:r>
            <a:r>
              <a:rPr lang="en-US" sz="1800" u="sng" dirty="0">
                <a:solidFill>
                  <a:srgbClr val="0000FF"/>
                </a:solidFill>
                <a:effectLst/>
                <a:ea typeface="Calibri" panose="020F0502020204030204" pitchFamily="34" charset="0"/>
                <a:cs typeface="Times New Roman" panose="02020603050405020304" pitchFamily="18" charset="0"/>
                <a:hlinkClick r:id="rId2"/>
              </a:rPr>
              <a:t>Private Directors Association</a:t>
            </a:r>
            <a:r>
              <a:rPr lang="en-US" sz="1800" u="sng" dirty="0">
                <a:solidFill>
                  <a:srgbClr val="0000FF"/>
                </a:solidFill>
                <a:effectLst/>
                <a:ea typeface="Calibri" panose="020F0502020204030204" pitchFamily="34" charset="0"/>
                <a:cs typeface="Times New Roman" panose="02020603050405020304" pitchFamily="18" charset="0"/>
              </a:rPr>
              <a:t>®</a:t>
            </a:r>
            <a:r>
              <a:rPr lang="en-US" sz="1800" u="none" strike="noStrike" dirty="0">
                <a:solidFill>
                  <a:srgbClr val="0000FF"/>
                </a:solidFill>
                <a:effectLst/>
                <a:ea typeface="Calibri" panose="020F0502020204030204" pitchFamily="34" charset="0"/>
                <a:cs typeface="Times New Roman" panose="02020603050405020304" pitchFamily="18" charset="0"/>
              </a:rPr>
              <a:t> </a:t>
            </a:r>
            <a:endParaRPr lang="en-US" sz="1800" u="none" strike="noStrike" dirty="0">
              <a:solidFill>
                <a:schemeClr val="bg1"/>
              </a:solidFill>
              <a:effectLst/>
              <a:ea typeface="Calibri" panose="020F0502020204030204" pitchFamily="34" charset="0"/>
              <a:cs typeface="Times New Roman" panose="02020603050405020304" pitchFamily="18" charset="0"/>
            </a:endParaRPr>
          </a:p>
          <a:p>
            <a:pPr marL="685800" lvl="4" indent="-228600">
              <a:lnSpc>
                <a:spcPct val="107000"/>
              </a:lnSpc>
              <a:spcAft>
                <a:spcPts val="800"/>
              </a:spcAft>
              <a:buClr>
                <a:schemeClr val="bg1"/>
              </a:buClr>
              <a:buFont typeface="Arial" panose="020B0604020202020204" pitchFamily="34" charset="0"/>
              <a:buChar char="•"/>
            </a:pPr>
            <a:r>
              <a:rPr lang="en-US" u="sng" dirty="0">
                <a:solidFill>
                  <a:srgbClr val="0000FF"/>
                </a:solidFill>
                <a:effectLst/>
                <a:ea typeface="Calibri" panose="020F0502020204030204" pitchFamily="34" charset="0"/>
                <a:cs typeface="Times New Roman" panose="02020603050405020304" pitchFamily="18" charset="0"/>
                <a:hlinkClick r:id="rId3"/>
              </a:rPr>
              <a:t>Financial Poise</a:t>
            </a:r>
            <a:r>
              <a:rPr lang="en-US" u="none" strike="noStrike" dirty="0">
                <a:solidFill>
                  <a:srgbClr val="0000FF"/>
                </a:solidFill>
                <a:effectLst/>
                <a:ea typeface="Calibri" panose="020F0502020204030204" pitchFamily="34" charset="0"/>
                <a:cs typeface="Calibri" panose="020F0502020204030204" pitchFamily="34" charset="0"/>
                <a:hlinkClick r:id="rId3"/>
              </a:rPr>
              <a:t>™ </a:t>
            </a:r>
            <a:r>
              <a:rPr lang="en-US" u="none" strike="noStrike" dirty="0">
                <a:solidFill>
                  <a:srgbClr val="0000FF"/>
                </a:solidFill>
                <a:effectLst/>
                <a:ea typeface="Calibri" panose="020F0502020204030204" pitchFamily="34" charset="0"/>
                <a:cs typeface="Times New Roman" panose="02020603050405020304" pitchFamily="18" charset="0"/>
                <a:hlinkClick r:id="rId3"/>
              </a:rPr>
              <a:t> </a:t>
            </a:r>
            <a:endParaRPr lang="en-US" u="none" strike="noStrike" dirty="0">
              <a:solidFill>
                <a:srgbClr val="0000FF"/>
              </a:solidFill>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4"/>
              </a:rPr>
              <a:t>Executive Forum™</a:t>
            </a:r>
            <a:r>
              <a:rPr lang="en-US" dirty="0">
                <a:effectLst/>
                <a:ea typeface="Calibri" panose="020F0502020204030204" pitchFamily="34" charset="0"/>
                <a:cs typeface="Times New Roman" panose="02020603050405020304" pitchFamily="18" charset="0"/>
              </a:rPr>
              <a:t> </a:t>
            </a: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5"/>
              </a:rPr>
              <a:t>Vistage®</a:t>
            </a:r>
            <a:endParaRPr lang="en-US" dirty="0">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6"/>
              </a:rPr>
              <a:t>Private Director Symposium™</a:t>
            </a:r>
            <a:endParaRPr lang="en-US" dirty="0">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7"/>
              </a:rPr>
              <a:t>ChamberWise™</a:t>
            </a:r>
            <a:endParaRPr lang="en-US" dirty="0"/>
          </a:p>
        </p:txBody>
      </p:sp>
      <p:sp>
        <p:nvSpPr>
          <p:cNvPr id="4" name="Slide Number Placeholder 3">
            <a:extLst>
              <a:ext uri="{FF2B5EF4-FFF2-40B4-BE49-F238E27FC236}">
                <a16:creationId xmlns:a16="http://schemas.microsoft.com/office/drawing/2014/main" id="{44B58B97-7493-4549-9F83-E488664EDC72}"/>
              </a:ext>
            </a:extLst>
          </p:cNvPr>
          <p:cNvSpPr>
            <a:spLocks noGrp="1"/>
          </p:cNvSpPr>
          <p:nvPr>
            <p:ph type="sldNum" sz="quarter" idx="2"/>
          </p:nvPr>
        </p:nvSpPr>
        <p:spPr/>
        <p:txBody>
          <a:bodyPr/>
          <a:lstStyle/>
          <a:p>
            <a:fld id="{86CB4B4D-7CA3-9044-876B-883B54F8677D}" type="slidenum">
              <a:rPr lang="en-US" smtClean="0"/>
              <a:pPr/>
              <a:t>40</a:t>
            </a:fld>
            <a:endParaRPr lang="en-US"/>
          </a:p>
        </p:txBody>
      </p:sp>
    </p:spTree>
    <p:extLst>
      <p:ext uri="{BB962C8B-B14F-4D97-AF65-F5344CB8AC3E}">
        <p14:creationId xmlns:p14="http://schemas.microsoft.com/office/powerpoint/2010/main" val="402114083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73DE-7DFC-4E86-9AA8-C48B40B28865}"/>
              </a:ext>
            </a:extLst>
          </p:cNvPr>
          <p:cNvSpPr>
            <a:spLocks noGrp="1"/>
          </p:cNvSpPr>
          <p:nvPr>
            <p:ph type="title"/>
          </p:nvPr>
        </p:nvSpPr>
        <p:spPr/>
        <p:txBody>
          <a:bodyPr>
            <a:noAutofit/>
          </a:bodyPr>
          <a:lstStyle/>
          <a:p>
            <a:br>
              <a:rPr lang="en-US" dirty="0">
                <a:effectLst/>
                <a:latin typeface="Georgia" panose="02040502050405020303" pitchFamily="18" charset="0"/>
                <a:ea typeface="Calibri" panose="020F0502020204030204" pitchFamily="34" charset="0"/>
                <a:cs typeface="Times New Roman" panose="02020603050405020304" pitchFamily="18" charset="0"/>
              </a:rPr>
            </a:br>
            <a:r>
              <a:rPr lang="en-US" dirty="0">
                <a:effectLst/>
                <a:latin typeface="Georgia" panose="02040502050405020303" pitchFamily="18" charset="0"/>
                <a:ea typeface="Calibri" panose="020F0502020204030204" pitchFamily="34" charset="0"/>
                <a:cs typeface="Times New Roman" panose="02020603050405020304" pitchFamily="18" charset="0"/>
              </a:rPr>
              <a:t>About </a:t>
            </a:r>
            <a:r>
              <a:rPr lang="en-US" u="sng" dirty="0">
                <a:effectLst/>
                <a:latin typeface="Georgia" panose="02040502050405020303" pitchFamily="18" charset="0"/>
                <a:ea typeface="Calibri" panose="020F0502020204030204" pitchFamily="34" charset="0"/>
                <a:cs typeface="Times New Roman" panose="02020603050405020304" pitchFamily="18" charset="0"/>
              </a:rPr>
              <a:t>Private Directors Association®</a:t>
            </a:r>
            <a:br>
              <a:rPr lang="en-US" sz="2700" dirty="0">
                <a:effectLst/>
                <a:latin typeface="Georgia" panose="02040502050405020303" pitchFamily="18" charset="0"/>
                <a:ea typeface="Calibri" panose="020F0502020204030204" pitchFamily="34" charset="0"/>
                <a:cs typeface="Times New Roman" panose="02020603050405020304" pitchFamily="18" charset="0"/>
              </a:rPr>
            </a:br>
            <a:endParaRPr lang="en-US" sz="2700" dirty="0">
              <a:latin typeface="Georgia" panose="02040502050405020303" pitchFamily="18" charset="0"/>
            </a:endParaRPr>
          </a:p>
        </p:txBody>
      </p:sp>
      <p:sp>
        <p:nvSpPr>
          <p:cNvPr id="3" name="Text Placeholder 2">
            <a:extLst>
              <a:ext uri="{FF2B5EF4-FFF2-40B4-BE49-F238E27FC236}">
                <a16:creationId xmlns:a16="http://schemas.microsoft.com/office/drawing/2014/main" id="{85219C81-2250-47E7-B10C-823557085119}"/>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Private Directors Association® (PDA) is an independent 501(c)(6) founded in 2014 and headquartered in Chicago, IL. PDA is the only national association dedicated to improving private companies' growth and sustainability through governance that adds value.</a:t>
            </a:r>
          </a:p>
          <a:p>
            <a:pPr marL="228600" marR="0" lvl="1"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Our close to 3,000 members include current and qualified future board members, private company owners, and C-level executives of family-owned businesses, ESOPs, private equity owned, early stage, and start-up organizations.</a:t>
            </a:r>
          </a:p>
          <a:p>
            <a:pPr marL="228600" marR="0" lvl="1"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PDA’s mission is to:</a:t>
            </a:r>
          </a:p>
          <a:p>
            <a:pPr marL="228600" marR="0" indent="-22860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Advocate for and teach board formation and governance</a:t>
            </a: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Enhance private company value through high-performing boards</a:t>
            </a: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Advocate for the value of diverse and inclusive boards</a:t>
            </a:r>
          </a:p>
          <a:p>
            <a:pPr marL="742950" marR="0" lvl="2">
              <a:lnSpc>
                <a:spcPct val="107000"/>
              </a:lnSpc>
              <a:spcBef>
                <a:spcPts val="0"/>
              </a:spcBef>
              <a:spcAft>
                <a:spcPts val="8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Create a national alliance of directors, executives, and private company owners interested in board service to learn, network, and identify and attract exceptional board members</a:t>
            </a:r>
          </a:p>
          <a:p>
            <a:endParaRPr lang="en-US" dirty="0"/>
          </a:p>
        </p:txBody>
      </p:sp>
      <p:sp>
        <p:nvSpPr>
          <p:cNvPr id="5" name="Slide Number Placeholder 4">
            <a:extLst>
              <a:ext uri="{FF2B5EF4-FFF2-40B4-BE49-F238E27FC236}">
                <a16:creationId xmlns:a16="http://schemas.microsoft.com/office/drawing/2014/main" id="{C75F6CF4-7390-4CBC-AAC7-694169A27A3C}"/>
              </a:ext>
            </a:extLst>
          </p:cNvPr>
          <p:cNvSpPr>
            <a:spLocks noGrp="1"/>
          </p:cNvSpPr>
          <p:nvPr>
            <p:ph type="sldNum" sz="quarter" idx="2"/>
          </p:nvPr>
        </p:nvSpPr>
        <p:spPr/>
        <p:txBody>
          <a:bodyPr/>
          <a:lstStyle/>
          <a:p>
            <a:fld id="{86CB4B4D-7CA3-9044-876B-883B54F8677D}" type="slidenum">
              <a:rPr lang="en-US" smtClean="0"/>
              <a:pPr/>
              <a:t>41</a:t>
            </a:fld>
            <a:endParaRPr lang="en-US" dirty="0"/>
          </a:p>
        </p:txBody>
      </p:sp>
    </p:spTree>
    <p:extLst>
      <p:ext uri="{BB962C8B-B14F-4D97-AF65-F5344CB8AC3E}">
        <p14:creationId xmlns:p14="http://schemas.microsoft.com/office/powerpoint/2010/main" val="210701358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DCC-17B3-49B5-A141-61FEE4D02F2C}"/>
              </a:ext>
            </a:extLst>
          </p:cNvPr>
          <p:cNvSpPr>
            <a:spLocks noGrp="1"/>
          </p:cNvSpPr>
          <p:nvPr>
            <p:ph type="title"/>
          </p:nvPr>
        </p:nvSpPr>
        <p:spPr/>
        <p:txBody>
          <a:bodyPr>
            <a:normAutofit/>
          </a:bodyPr>
          <a:lstStyle/>
          <a:p>
            <a:r>
              <a:rPr lang="en-US" dirty="0"/>
              <a:t>The Co-Producing Chapters </a:t>
            </a:r>
          </a:p>
        </p:txBody>
      </p:sp>
      <p:sp>
        <p:nvSpPr>
          <p:cNvPr id="3" name="Text Placeholder 2">
            <a:extLst>
              <a:ext uri="{FF2B5EF4-FFF2-40B4-BE49-F238E27FC236}">
                <a16:creationId xmlns:a16="http://schemas.microsoft.com/office/drawing/2014/main" id="{4127C7E3-7F1C-4ABD-8E1B-5CF1D5F3A5A9}"/>
              </a:ext>
            </a:extLst>
          </p:cNvPr>
          <p:cNvSpPr>
            <a:spLocks noGrp="1"/>
          </p:cNvSpPr>
          <p:nvPr>
            <p:ph type="body" idx="1"/>
          </p:nvPr>
        </p:nvSpPr>
        <p:spPr/>
        <p:txBody>
          <a:bodyPr/>
          <a:lstStyle/>
          <a:p>
            <a:pPr marL="228600" lvl="1" indent="-228600">
              <a:lnSpc>
                <a:spcPct val="107000"/>
              </a:lnSpc>
              <a:spcAft>
                <a:spcPts val="0"/>
              </a:spcAft>
              <a:buFont typeface="Arial" panose="020B0604020202020204" pitchFamily="34" charset="0"/>
              <a:buChar char="•"/>
            </a:pPr>
            <a:r>
              <a:rPr lang="en-US" dirty="0">
                <a:cs typeface="Times New Roman" panose="02020603050405020304" pitchFamily="18" charset="0"/>
              </a:rPr>
              <a:t>Bare Bone Board Basics - for the Private Company is a co-production of Financial Poise, Executive Forum, Vistage, Private Director Symposium, ChamberWise, and the following chapters of the Private Directors Association:</a:t>
            </a:r>
          </a:p>
          <a:p>
            <a:pPr marL="228600" lvl="1" indent="-228600">
              <a:lnSpc>
                <a:spcPct val="107000"/>
              </a:lnSpc>
              <a:spcAft>
                <a:spcPts val="0"/>
              </a:spcAft>
              <a:buFont typeface="+mj-lt"/>
              <a:buAutoNum type="alphaUcPeriod"/>
            </a:pPr>
            <a:endParaRPr lang="en-US" dirty="0">
              <a:cs typeface="Times New Roman" panose="02020603050405020304" pitchFamily="18" charset="0"/>
            </a:endParaRP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Alabama</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Dallas</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DC Metro</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Nashville</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New England</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New York Metro</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Tampa Bay</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Wisconsin</a:t>
            </a:r>
          </a:p>
          <a:p>
            <a:pPr marL="228600" lvl="1" indent="-228600">
              <a:lnSpc>
                <a:spcPct val="107000"/>
              </a:lnSpc>
              <a:spcAft>
                <a:spcPts val="0"/>
              </a:spcAft>
              <a:buFont typeface="Arial" panose="020B0604020202020204" pitchFamily="34" charset="0"/>
              <a:buChar char="•"/>
            </a:pPr>
            <a:endParaRPr lang="en-US" dirty="0">
              <a:cs typeface="Times New Roman" panose="02020603050405020304" pitchFamily="18" charset="0"/>
            </a:endParaRPr>
          </a:p>
          <a:p>
            <a:pPr marL="228600" lvl="1" indent="-228600">
              <a:lnSpc>
                <a:spcPct val="107000"/>
              </a:lnSpc>
              <a:spcAft>
                <a:spcPts val="0"/>
              </a:spcAft>
              <a:buFont typeface="Arial" panose="020B0604020202020204" pitchFamily="34" charset="0"/>
              <a:buChar char="•"/>
            </a:pPr>
            <a:r>
              <a:rPr lang="en-US" dirty="0">
                <a:cs typeface="Times New Roman" panose="02020603050405020304" pitchFamily="18" charset="0"/>
              </a:rPr>
              <a:t>Go to </a:t>
            </a:r>
            <a:r>
              <a:rPr lang="en-US" dirty="0">
                <a:cs typeface="Times New Roman" panose="02020603050405020304" pitchFamily="18" charset="0"/>
                <a:hlinkClick r:id="rId2">
                  <a:extLst>
                    <a:ext uri="{A12FA001-AC4F-418D-AE19-62706E023703}">
                      <ahyp:hlinkClr xmlns:ahyp="http://schemas.microsoft.com/office/drawing/2018/hyperlinkcolor" val="tx"/>
                    </a:ext>
                  </a:extLst>
                </a:hlinkClick>
              </a:rPr>
              <a:t>https://www.privatedirectorsassociation.org/chapters</a:t>
            </a:r>
            <a:r>
              <a:rPr lang="en-US" dirty="0">
                <a:cs typeface="Times New Roman" panose="02020603050405020304" pitchFamily="18" charset="0"/>
              </a:rPr>
              <a:t> for contact information for any of these, or other, chapters.</a:t>
            </a:r>
          </a:p>
          <a:p>
            <a:endParaRPr lang="en-US" dirty="0"/>
          </a:p>
        </p:txBody>
      </p:sp>
      <p:sp>
        <p:nvSpPr>
          <p:cNvPr id="5" name="Slide Number Placeholder 4">
            <a:extLst>
              <a:ext uri="{FF2B5EF4-FFF2-40B4-BE49-F238E27FC236}">
                <a16:creationId xmlns:a16="http://schemas.microsoft.com/office/drawing/2014/main" id="{347D591C-A20F-4935-B089-36DCCB6F4220}"/>
              </a:ext>
            </a:extLst>
          </p:cNvPr>
          <p:cNvSpPr>
            <a:spLocks noGrp="1"/>
          </p:cNvSpPr>
          <p:nvPr>
            <p:ph type="sldNum" sz="quarter" idx="2"/>
          </p:nvPr>
        </p:nvSpPr>
        <p:spPr/>
        <p:txBody>
          <a:bodyPr/>
          <a:lstStyle/>
          <a:p>
            <a:fld id="{86CB4B4D-7CA3-9044-876B-883B54F8677D}" type="slidenum">
              <a:rPr lang="en-US" smtClean="0"/>
              <a:pPr/>
              <a:t>42</a:t>
            </a:fld>
            <a:endParaRPr lang="en-US" dirty="0"/>
          </a:p>
        </p:txBody>
      </p:sp>
    </p:spTree>
    <p:extLst>
      <p:ext uri="{BB962C8B-B14F-4D97-AF65-F5344CB8AC3E}">
        <p14:creationId xmlns:p14="http://schemas.microsoft.com/office/powerpoint/2010/main" val="272885400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8040540" cy="972821"/>
          </a:xfrm>
        </p:spPr>
        <p:txBody>
          <a:bodyPr>
            <a:normAutofit/>
          </a:bodyPr>
          <a:lstStyle/>
          <a:p>
            <a:r>
              <a:rPr lang="en-US"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About </a:t>
            </a:r>
            <a:r>
              <a:rPr lang="en-US"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Executive Forum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2820" y="927100"/>
            <a:ext cx="9491178" cy="4173220"/>
          </a:xfrm>
        </p:spPr>
        <p:txBody>
          <a:bodyPr/>
          <a:lstStyle/>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The Executive Forum is a highly engaged community of executives from leading corporations who share a passion for “what’s next” to drive business growth.</a:t>
            </a:r>
            <a:r>
              <a:rPr lang="en-US" sz="1800" dirty="0">
                <a:solidFill>
                  <a:schemeClr val="bg1"/>
                </a:solidFill>
                <a:ea typeface="Calibri" panose="020F0502020204030204" pitchFamily="34" charset="0"/>
                <a:cs typeface="Times New Roman" panose="02020603050405020304" pitchFamily="18" charset="0"/>
              </a:rPr>
              <a:t> </a:t>
            </a:r>
          </a:p>
          <a:p>
            <a:pPr marL="228600" marR="0" lvl="1" indent="-22860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Its mission is to empower senior executives to reach their fullest career and business potential. </a:t>
            </a:r>
          </a:p>
          <a:p>
            <a:pPr marL="228600" marR="0" lvl="1" indent="-228600">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Since i</a:t>
            </a:r>
            <a:r>
              <a:rPr lang="en-US" sz="1800" dirty="0">
                <a:solidFill>
                  <a:schemeClr val="bg1"/>
                </a:solidFill>
                <a:ea typeface="Calibri" panose="020F0502020204030204" pitchFamily="34" charset="0"/>
                <a:cs typeface="Times New Roman" panose="02020603050405020304" pitchFamily="18" charset="0"/>
              </a:rPr>
              <a:t>ts formation in 1995, the Executive Forum has grown to over 400 members who are the top-most leaders at market moving companies, run portfolios for the most innovative Private Equity Firms and serve as directors on boards --- public, private and non-profit.</a:t>
            </a: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More information can be found at </a:t>
            </a:r>
            <a:r>
              <a:rPr lang="en-US" sz="1800" dirty="0">
                <a:solidFill>
                  <a:schemeClr val="bg1"/>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www.executiveforum.org</a:t>
            </a:r>
            <a:r>
              <a:rPr lang="en-US" sz="1800" dirty="0">
                <a:solidFill>
                  <a:schemeClr val="bg1"/>
                </a:solidFill>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b="1" i="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43</a:t>
            </a:fld>
            <a:endParaRPr lang="en-US" dirty="0"/>
          </a:p>
        </p:txBody>
      </p:sp>
    </p:spTree>
    <p:extLst>
      <p:ext uri="{BB962C8B-B14F-4D97-AF65-F5344CB8AC3E}">
        <p14:creationId xmlns:p14="http://schemas.microsoft.com/office/powerpoint/2010/main" val="85995336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p:txBody>
          <a:bodyPr>
            <a:normAutofit fontScale="90000"/>
          </a:bodyPr>
          <a:lstStyle/>
          <a:p>
            <a:r>
              <a:rPr lang="en-US" sz="3300" dirty="0"/>
              <a:t>About </a:t>
            </a:r>
            <a:r>
              <a:rPr lang="en-US" sz="3300" dirty="0">
                <a:hlinkClick r:id="rId2">
                  <a:extLst>
                    <a:ext uri="{A12FA001-AC4F-418D-AE19-62706E023703}">
                      <ahyp:hlinkClr xmlns:ahyp="http://schemas.microsoft.com/office/drawing/2018/hyperlinkcolor" val="tx"/>
                    </a:ext>
                  </a:extLst>
                </a:hlinkClick>
              </a:rPr>
              <a:t>Financial Poise™</a:t>
            </a:r>
            <a:br>
              <a:rPr lang="en-US" dirty="0"/>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2820" y="774700"/>
            <a:ext cx="9491178" cy="4266356"/>
          </a:xfrm>
        </p:spPr>
        <p:txBody>
          <a:bodyPr/>
          <a:lstStyle/>
          <a:p>
            <a:pPr marL="228600" lvl="1" indent="-228600"/>
            <a:r>
              <a:rPr lang="en-US" dirty="0"/>
              <a:t>The primary mission of Financial Poise™ is to provide reliable plain English business, financial, and legal education to individual investors, entrepreneurs, business owners, and executives, and to help trusted advisors do the same.</a:t>
            </a:r>
          </a:p>
          <a:p>
            <a:pPr marL="228600" lvl="1" indent="-228600"/>
            <a:endParaRPr lang="en-US" dirty="0"/>
          </a:p>
          <a:p>
            <a:pPr marL="228600" lvl="1" indent="-228600"/>
            <a:r>
              <a:rPr lang="en-US" dirty="0"/>
              <a:t>Sign up for our free weekly e-newsletter </a:t>
            </a:r>
            <a:r>
              <a:rPr lang="en-US" dirty="0">
                <a:hlinkClick r:id="rId3">
                  <a:extLst>
                    <a:ext uri="{A12FA001-AC4F-418D-AE19-62706E023703}">
                      <ahyp:hlinkClr xmlns:ahyp="http://schemas.microsoft.com/office/drawing/2018/hyperlinkcolor" val="tx"/>
                    </a:ext>
                  </a:extLst>
                </a:hlinkClick>
              </a:rPr>
              <a:t>here</a:t>
            </a:r>
            <a:r>
              <a:rPr lang="en-US" dirty="0"/>
              <a:t>*. </a:t>
            </a:r>
          </a:p>
          <a:p>
            <a:pPr marL="228600" lvl="1" indent="-228600"/>
            <a:endParaRPr lang="en-US" dirty="0"/>
          </a:p>
          <a:p>
            <a:pPr marL="228600" lvl="1" indent="-228600"/>
            <a:r>
              <a:rPr lang="en-US" dirty="0"/>
              <a:t>Learn how to write or speak for Financial Poise </a:t>
            </a:r>
            <a:r>
              <a:rPr lang="en-US" dirty="0">
                <a:hlinkClick r:id="rId4">
                  <a:extLst>
                    <a:ext uri="{A12FA001-AC4F-418D-AE19-62706E023703}">
                      <ahyp:hlinkClr xmlns:ahyp="http://schemas.microsoft.com/office/drawing/2018/hyperlinkcolor" val="tx"/>
                    </a:ext>
                  </a:extLst>
                </a:hlinkClick>
              </a:rPr>
              <a:t>here</a:t>
            </a:r>
            <a:r>
              <a:rPr lang="en-US" dirty="0"/>
              <a:t>. The antithesis of “pay-to-play.” </a:t>
            </a:r>
          </a:p>
          <a:p>
            <a:pPr marL="228600" lvl="1" indent="-228600"/>
            <a:endParaRPr lang="en-US" dirty="0"/>
          </a:p>
          <a:p>
            <a:pPr marL="228600" lvl="1" indent="-228600"/>
            <a:r>
              <a:rPr lang="en-US" dirty="0"/>
              <a:t>Check out our other webinars </a:t>
            </a:r>
            <a:r>
              <a:rPr lang="en-US" dirty="0">
                <a:hlinkClick r:id="rId5">
                  <a:extLst>
                    <a:ext uri="{A12FA001-AC4F-418D-AE19-62706E023703}">
                      <ahyp:hlinkClr xmlns:ahyp="http://schemas.microsoft.com/office/drawing/2018/hyperlinkcolor" val="tx"/>
                    </a:ext>
                  </a:extLst>
                </a:hlinkClick>
              </a:rPr>
              <a:t>here</a:t>
            </a:r>
            <a:r>
              <a:rPr lang="en-US" dirty="0"/>
              <a:t>.</a:t>
            </a:r>
          </a:p>
          <a:p>
            <a:pPr marL="228600" lvl="1" indent="-228600"/>
            <a:endParaRPr lang="en-US" dirty="0"/>
          </a:p>
          <a:p>
            <a:pPr marL="228600" lvl="1" indent="-228600"/>
            <a:r>
              <a:rPr lang="en-US" dirty="0"/>
              <a:t>Send any other inquiry to </a:t>
            </a:r>
            <a:r>
              <a:rPr lang="en-US" dirty="0">
                <a:hlinkClick r:id="rId6">
                  <a:extLst>
                    <a:ext uri="{A12FA001-AC4F-418D-AE19-62706E023703}">
                      <ahyp:hlinkClr xmlns:ahyp="http://schemas.microsoft.com/office/drawing/2018/hyperlinkcolor" val="tx"/>
                    </a:ext>
                  </a:extLst>
                </a:hlinkClick>
              </a:rPr>
              <a:t>info@financialpoise.com</a:t>
            </a:r>
            <a:r>
              <a:rPr lang="en-US" dirty="0"/>
              <a:t> </a:t>
            </a:r>
          </a:p>
          <a:p>
            <a:pPr marL="228600" lvl="1" indent="-228600"/>
            <a:endParaRPr lang="en-US" dirty="0"/>
          </a:p>
          <a:p>
            <a:pPr marL="0" lvl="1" indent="0">
              <a:buNone/>
            </a:pPr>
            <a:r>
              <a:rPr lang="en-US" dirty="0"/>
              <a:t> </a:t>
            </a:r>
            <a:r>
              <a:rPr lang="en-US" b="1" i="1" dirty="0"/>
              <a:t>*Newsletter subscribers are offered a free webinar weekly. Subscribers never receive more than one email per week and their information is never shared</a:t>
            </a:r>
            <a:r>
              <a:rPr lang="en-US" dirty="0"/>
              <a:t>.</a:t>
            </a: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44</a:t>
            </a:fld>
            <a:endParaRPr lang="en-US" dirty="0"/>
          </a:p>
        </p:txBody>
      </p:sp>
    </p:spTree>
    <p:extLst>
      <p:ext uri="{BB962C8B-B14F-4D97-AF65-F5344CB8AC3E}">
        <p14:creationId xmlns:p14="http://schemas.microsoft.com/office/powerpoint/2010/main" val="378577074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11DE-EED3-44B4-A51B-2C774163E5FA}"/>
              </a:ext>
            </a:extLst>
          </p:cNvPr>
          <p:cNvSpPr>
            <a:spLocks noGrp="1"/>
          </p:cNvSpPr>
          <p:nvPr>
            <p:ph type="title"/>
          </p:nvPr>
        </p:nvSpPr>
        <p:spPr/>
        <p:txBody>
          <a:bodyPr>
            <a:normAutofit/>
          </a:bodyPr>
          <a:lstStyle/>
          <a:p>
            <a:r>
              <a:rPr lang="en-US" sz="2800" dirty="0"/>
              <a:t>Additional Information &amp; Resources </a:t>
            </a:r>
          </a:p>
        </p:txBody>
      </p:sp>
      <p:sp>
        <p:nvSpPr>
          <p:cNvPr id="3" name="Text Placeholder 2">
            <a:extLst>
              <a:ext uri="{FF2B5EF4-FFF2-40B4-BE49-F238E27FC236}">
                <a16:creationId xmlns:a16="http://schemas.microsoft.com/office/drawing/2014/main" id="{7E57B4FA-33E4-4E30-9885-74966224B448}"/>
              </a:ext>
            </a:extLst>
          </p:cNvPr>
          <p:cNvSpPr>
            <a:spLocks noGrp="1"/>
          </p:cNvSpPr>
          <p:nvPr>
            <p:ph type="body" idx="1"/>
          </p:nvPr>
        </p:nvSpPr>
        <p:spPr/>
        <p:txBody>
          <a:bodyPr/>
          <a:lstStyle/>
          <a:p>
            <a:pPr marL="228600" indent="-228600">
              <a:buFont typeface="Arial" panose="020B0604020202020204" pitchFamily="34" charset="0"/>
              <a:buChar char="•"/>
            </a:pPr>
            <a:r>
              <a:rPr lang="en-US" dirty="0"/>
              <a:t>For more information about this series and to access the PowerPoints and case law referenced in past webinar episodes, visit </a:t>
            </a:r>
            <a:r>
              <a:rPr lang="en-US" dirty="0">
                <a:solidFill>
                  <a:schemeClr val="bg1"/>
                </a:solidFill>
                <a:hlinkClick r:id="rId2">
                  <a:extLst>
                    <a:ext uri="{A12FA001-AC4F-418D-AE19-62706E023703}">
                      <ahyp:hlinkClr xmlns:ahyp="http://schemas.microsoft.com/office/drawing/2018/hyperlinkcolor" val="tx"/>
                    </a:ext>
                  </a:extLst>
                </a:hlinkClick>
              </a:rPr>
              <a:t>www.privatedirectorsymposium.org</a:t>
            </a:r>
            <a:r>
              <a:rPr lang="en-US" dirty="0">
                <a:solidFill>
                  <a:schemeClr val="bg1"/>
                </a:solidFill>
              </a:rPr>
              <a:t> </a:t>
            </a:r>
          </a:p>
        </p:txBody>
      </p:sp>
      <p:sp>
        <p:nvSpPr>
          <p:cNvPr id="4" name="Slide Number Placeholder 3">
            <a:extLst>
              <a:ext uri="{FF2B5EF4-FFF2-40B4-BE49-F238E27FC236}">
                <a16:creationId xmlns:a16="http://schemas.microsoft.com/office/drawing/2014/main" id="{0D4A5C3C-F597-4392-87B8-58737FD271B4}"/>
              </a:ext>
            </a:extLst>
          </p:cNvPr>
          <p:cNvSpPr>
            <a:spLocks noGrp="1"/>
          </p:cNvSpPr>
          <p:nvPr>
            <p:ph type="sldNum" sz="quarter" idx="2"/>
          </p:nvPr>
        </p:nvSpPr>
        <p:spPr/>
        <p:txBody>
          <a:bodyPr/>
          <a:lstStyle/>
          <a:p>
            <a:fld id="{86CB4B4D-7CA3-9044-876B-883B54F8677D}" type="slidenum">
              <a:rPr lang="en-US" smtClean="0"/>
              <a:pPr/>
              <a:t>45</a:t>
            </a:fld>
            <a:endParaRPr lang="en-US"/>
          </a:p>
        </p:txBody>
      </p:sp>
    </p:spTree>
    <p:extLst>
      <p:ext uri="{BB962C8B-B14F-4D97-AF65-F5344CB8AC3E}">
        <p14:creationId xmlns:p14="http://schemas.microsoft.com/office/powerpoint/2010/main" val="40555738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eet the Faculty"/>
          <p:cNvSpPr txBox="1">
            <a:spLocks noGrp="1"/>
          </p:cNvSpPr>
          <p:nvPr>
            <p:ph type="title"/>
          </p:nvPr>
        </p:nvSpPr>
        <p:spPr>
          <a:prstGeom prst="rect">
            <a:avLst/>
          </a:prstGeom>
        </p:spPr>
        <p:txBody>
          <a:bodyPr/>
          <a:lstStyle/>
          <a:p>
            <a:r>
              <a:rPr lang="en-US" dirty="0"/>
              <a:t>Webinar </a:t>
            </a:r>
            <a:r>
              <a:rPr dirty="0"/>
              <a:t>Faculty</a:t>
            </a:r>
          </a:p>
        </p:txBody>
      </p:sp>
      <p:sp>
        <p:nvSpPr>
          <p:cNvPr id="48" name="MODERATOR:…"/>
          <p:cNvSpPr txBox="1">
            <a:spLocks noGrp="1"/>
          </p:cNvSpPr>
          <p:nvPr>
            <p:ph type="body" idx="1"/>
          </p:nvPr>
        </p:nvSpPr>
        <p:spPr>
          <a:prstGeom prst="rect">
            <a:avLst/>
          </a:prstGeom>
        </p:spPr>
        <p:txBody>
          <a:bodyPr/>
          <a:lstStyle/>
          <a:p>
            <a:pPr marL="283464" indent="-283464">
              <a:lnSpc>
                <a:spcPct val="200000"/>
              </a:lnSpc>
              <a:spcBef>
                <a:spcPts val="0"/>
              </a:spcBef>
              <a:spcAft>
                <a:spcPts val="0"/>
              </a:spcAft>
              <a:buFont typeface="Arial" panose="020B0604020202020204" pitchFamily="34" charset="0"/>
              <a:buChar char="•"/>
            </a:pPr>
            <a:r>
              <a:rPr lang="en-US" sz="1800" dirty="0"/>
              <a:t>Jonathan Friedland</a:t>
            </a:r>
          </a:p>
          <a:p>
            <a:pPr marL="283464" indent="-283464">
              <a:lnSpc>
                <a:spcPct val="200000"/>
              </a:lnSpc>
              <a:spcBef>
                <a:spcPts val="0"/>
              </a:spcBef>
              <a:spcAft>
                <a:spcPts val="0"/>
              </a:spcAft>
              <a:buFont typeface="Arial" panose="020B0604020202020204" pitchFamily="34" charset="0"/>
              <a:buChar char="•"/>
              <a:defRPr sz="1800"/>
            </a:pPr>
            <a:r>
              <a:rPr lang="en-US" sz="1800" dirty="0"/>
              <a:t>Allan Grafman</a:t>
            </a:r>
          </a:p>
          <a:p>
            <a:pPr marL="283464" indent="-283464">
              <a:lnSpc>
                <a:spcPct val="200000"/>
              </a:lnSpc>
              <a:spcBef>
                <a:spcPts val="0"/>
              </a:spcBef>
              <a:spcAft>
                <a:spcPts val="0"/>
              </a:spcAft>
              <a:buFont typeface="Arial" panose="020B0604020202020204" pitchFamily="34" charset="0"/>
              <a:buChar char="•"/>
            </a:pPr>
            <a:r>
              <a:rPr lang="en-US" sz="1800" dirty="0"/>
              <a:t>Elaine Eisenman</a:t>
            </a:r>
          </a:p>
          <a:p>
            <a:pPr marL="283464" indent="-283464">
              <a:lnSpc>
                <a:spcPct val="200000"/>
              </a:lnSpc>
              <a:spcBef>
                <a:spcPts val="0"/>
              </a:spcBef>
              <a:spcAft>
                <a:spcPts val="0"/>
              </a:spcAft>
              <a:buFont typeface="Arial" panose="020B0604020202020204" pitchFamily="34" charset="0"/>
              <a:buChar char="•"/>
            </a:pPr>
            <a:r>
              <a:rPr lang="en-US" dirty="0"/>
              <a:t>Lori Marcus</a:t>
            </a:r>
            <a:endParaRPr lang="en-US" sz="1800" dirty="0"/>
          </a:p>
          <a:p>
            <a:pPr marL="228600" indent="-228600">
              <a:lnSpc>
                <a:spcPct val="200000"/>
              </a:lnSpc>
              <a:buFont typeface="Arial" panose="020B0604020202020204" pitchFamily="34" charset="0"/>
              <a:buChar char="•"/>
              <a:defRPr sz="1800"/>
            </a:pPr>
            <a:endParaRPr lang="en-US" sz="1800" dirty="0"/>
          </a:p>
          <a:p>
            <a:pPr marL="285750" indent="-285750">
              <a:buFont typeface="Arial" panose="020B0604020202020204" pitchFamily="34" charset="0"/>
              <a:buChar char="•"/>
              <a:defRPr sz="1800"/>
            </a:pPr>
            <a:endParaRPr lang="en-US" sz="1800" dirty="0"/>
          </a:p>
          <a:p>
            <a:pPr>
              <a:defRPr sz="1800"/>
            </a:pPr>
            <a:endParaRPr lang="en-US" sz="1800" dirty="0"/>
          </a:p>
        </p:txBody>
      </p:sp>
      <p:sp>
        <p:nvSpPr>
          <p:cNvPr id="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pisodes in this Series"/>
          <p:cNvSpPr txBox="1">
            <a:spLocks noGrp="1"/>
          </p:cNvSpPr>
          <p:nvPr>
            <p:ph type="title"/>
          </p:nvPr>
        </p:nvSpPr>
        <p:spPr>
          <a:xfrm>
            <a:off x="342820" y="2399019"/>
            <a:ext cx="8040540" cy="661681"/>
          </a:xfrm>
          <a:prstGeom prst="rect">
            <a:avLst/>
          </a:prstGeom>
        </p:spPr>
        <p:txBody>
          <a:bodyPr>
            <a:normAutofit/>
          </a:bodyPr>
          <a:lstStyle/>
          <a:p>
            <a:r>
              <a:rPr lang="en-US" dirty="0"/>
              <a:t>Part I: The Basics of Board Committees</a:t>
            </a:r>
          </a:p>
        </p:txBody>
      </p:sp>
      <p:sp>
        <p:nvSpPr>
          <p:cNvPr id="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spTree>
    <p:extLst>
      <p:ext uri="{BB962C8B-B14F-4D97-AF65-F5344CB8AC3E}">
        <p14:creationId xmlns:p14="http://schemas.microsoft.com/office/powerpoint/2010/main" val="16688494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167E-0A0E-41EF-954E-1BB19A519DAF}"/>
              </a:ext>
            </a:extLst>
          </p:cNvPr>
          <p:cNvSpPr>
            <a:spLocks noGrp="1"/>
          </p:cNvSpPr>
          <p:nvPr>
            <p:ph type="title"/>
          </p:nvPr>
        </p:nvSpPr>
        <p:spPr/>
        <p:txBody>
          <a:bodyPr>
            <a:normAutofit fontScale="90000"/>
          </a:bodyPr>
          <a:lstStyle/>
          <a:p>
            <a:br>
              <a:rPr lang="en-US" dirty="0"/>
            </a:br>
            <a:r>
              <a:rPr lang="en-US" dirty="0"/>
              <a:t>Recap: Board Responsibilities</a:t>
            </a:r>
            <a:br>
              <a:rPr lang="en-US" dirty="0"/>
            </a:br>
            <a:endParaRPr lang="en-US" dirty="0"/>
          </a:p>
        </p:txBody>
      </p:sp>
      <p:sp>
        <p:nvSpPr>
          <p:cNvPr id="3" name="Text Placeholder 2">
            <a:extLst>
              <a:ext uri="{FF2B5EF4-FFF2-40B4-BE49-F238E27FC236}">
                <a16:creationId xmlns:a16="http://schemas.microsoft.com/office/drawing/2014/main" id="{56AB82A7-F424-4388-8628-B8F1A2E4DD46}"/>
              </a:ext>
            </a:extLst>
          </p:cNvPr>
          <p:cNvSpPr>
            <a:spLocks noGrp="1"/>
          </p:cNvSpPr>
          <p:nvPr>
            <p:ph type="body" idx="1"/>
          </p:nvPr>
        </p:nvSpPr>
        <p:spPr/>
        <p:txBody>
          <a:bodyPr/>
          <a:lstStyle/>
          <a:p>
            <a:pPr marL="283464" indent="-285750">
              <a:buFont typeface="Arial" panose="020B0604020202020204" pitchFamily="34" charset="0"/>
              <a:buChar char="•"/>
            </a:pPr>
            <a:r>
              <a:rPr lang="en-US" dirty="0"/>
              <a:t>Board’s work falls under three major buckets: </a:t>
            </a:r>
          </a:p>
          <a:p>
            <a:pPr marL="914400" marR="0" lvl="2" indent="-285750">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Governance </a:t>
            </a:r>
          </a:p>
          <a:p>
            <a:pPr marL="914400" marR="0" lvl="2" indent="-285750">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Management </a:t>
            </a:r>
          </a:p>
          <a:p>
            <a:pPr marL="914400" marR="0" lvl="2" indent="-285750">
              <a:spcBef>
                <a:spcPts val="1200"/>
              </a:spcBef>
              <a:spcAft>
                <a:spcPts val="12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Operations </a:t>
            </a:r>
            <a:endParaRPr lang="en-US" dirty="0">
              <a:ea typeface="Calibri" panose="020F0502020204030204" pitchFamily="34" charset="0"/>
              <a:cs typeface="Times New Roman" panose="02020603050405020304" pitchFamily="18" charset="0"/>
            </a:endParaRPr>
          </a:p>
          <a:p>
            <a:pPr marL="283464" marR="0" indent="-285750">
              <a:buFont typeface="Wingdings" panose="05000000000000000000" pitchFamily="2" charset="2"/>
              <a:buChar char="v"/>
            </a:pPr>
            <a:r>
              <a:rPr lang="en-US" sz="1800" i="1" dirty="0">
                <a:effectLst/>
                <a:latin typeface="Calibri" panose="020F0502020204030204" pitchFamily="34" charset="0"/>
                <a:ea typeface="Calibri" panose="020F0502020204030204" pitchFamily="34" charset="0"/>
                <a:cs typeface="Times New Roman" panose="02020603050405020304" pitchFamily="18" charset="0"/>
              </a:rPr>
              <a:t>You can learn more about the Board’s responsibilities and duties in Episode #3 of this series, located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HERE</a:t>
            </a:r>
            <a:r>
              <a:rPr lang="en-US" i="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a:lnSpc>
                <a:spcPct val="200000"/>
              </a:lnSpc>
              <a:spcBef>
                <a:spcPts val="0"/>
              </a:spcBef>
              <a:spcAft>
                <a:spcPts val="0"/>
              </a:spcAft>
            </a:pPr>
            <a:endParaRPr 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B8E85E-34EB-4542-961C-F6B10EE63359}"/>
              </a:ext>
            </a:extLst>
          </p:cNvPr>
          <p:cNvSpPr>
            <a:spLocks noGrp="1"/>
          </p:cNvSpPr>
          <p:nvPr>
            <p:ph type="sldNum" sz="quarter" idx="2"/>
          </p:nvPr>
        </p:nvSpPr>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7699044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bout The Faculty"/>
          <p:cNvSpPr txBox="1">
            <a:spLocks noGrp="1"/>
          </p:cNvSpPr>
          <p:nvPr>
            <p:ph type="title"/>
          </p:nvPr>
        </p:nvSpPr>
        <p:spPr>
          <a:prstGeom prst="rect">
            <a:avLst/>
          </a:prstGeom>
        </p:spPr>
        <p:txBody>
          <a:bodyPr>
            <a:norm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How do Boards get work done?</a:t>
            </a:r>
            <a:endParaRPr u="sng" dirty="0">
              <a:latin typeface="Georgia" panose="02040502050405020303" pitchFamily="18" charset="0"/>
            </a:endParaRPr>
          </a:p>
        </p:txBody>
      </p:sp>
      <p:sp>
        <p:nvSpPr>
          <p:cNvPr id="73" name="Steve Starzyk - sstarzyk@financialpoise.com…"/>
          <p:cNvSpPr txBox="1">
            <a:spLocks noGrp="1"/>
          </p:cNvSpPr>
          <p:nvPr>
            <p:ph type="body" idx="1"/>
          </p:nvPr>
        </p:nvSpPr>
        <p:spPr>
          <a:xfrm>
            <a:off x="311150" y="1003300"/>
            <a:ext cx="9448800" cy="4037756"/>
          </a:xfrm>
          <a:prstGeom prst="rect">
            <a:avLst/>
          </a:prstGeom>
        </p:spPr>
        <p:txBody>
          <a:bodyPr/>
          <a:lstStyle/>
          <a:p>
            <a:pPr marL="283464" indent="-283464">
              <a:spcBef>
                <a:spcPts val="1200"/>
              </a:spcBef>
              <a:spcAft>
                <a:spcPts val="120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r>
              <a:rPr lang="en-US" altLang="en-US" dirty="0"/>
              <a:t>Full Board meetings</a:t>
            </a:r>
          </a:p>
          <a:p>
            <a:pPr marL="283464" indent="-283464">
              <a:spcBef>
                <a:spcPts val="1200"/>
              </a:spcBef>
              <a:spcAft>
                <a:spcPts val="120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r>
              <a:rPr lang="en-US" sz="1800" dirty="0">
                <a:effectLst/>
                <a:ea typeface="Calibri" panose="020F0502020204030204" pitchFamily="34" charset="0"/>
                <a:cs typeface="Times New Roman" panose="02020603050405020304" pitchFamily="18" charset="0"/>
              </a:rPr>
              <a:t>By committees, in between full Board meetings</a:t>
            </a:r>
          </a:p>
          <a:p>
            <a:pPr marL="283464" indent="-283464">
              <a:spcBef>
                <a:spcPts val="1200"/>
              </a:spcBef>
              <a:spcAft>
                <a:spcPts val="120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r>
              <a:rPr lang="en-US" sz="1800" dirty="0">
                <a:effectLst/>
                <a:ea typeface="Calibri" panose="020F0502020204030204" pitchFamily="34" charset="0"/>
                <a:cs typeface="Times New Roman" panose="02020603050405020304" pitchFamily="18" charset="0"/>
              </a:rPr>
              <a:t>In between full Board meetings but not by committees</a:t>
            </a:r>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u="sng" dirty="0"/>
          </a:p>
        </p:txBody>
      </p:sp>
      <p:sp>
        <p:nvSpPr>
          <p:cNvPr id="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9BC-C3D3-4D3D-88FE-4C12AEA96A87}"/>
              </a:ext>
            </a:extLst>
          </p:cNvPr>
          <p:cNvSpPr>
            <a:spLocks noGrp="1"/>
          </p:cNvSpPr>
          <p:nvPr>
            <p:ph type="title"/>
          </p:nvPr>
        </p:nvSpPr>
        <p:spPr/>
        <p:txBody>
          <a:bodyPr>
            <a:normAutofit/>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Need for Board Committees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C93F3996-CE23-42FC-B473-472FE9BE724A}"/>
              </a:ext>
            </a:extLst>
          </p:cNvPr>
          <p:cNvSpPr>
            <a:spLocks noGrp="1"/>
          </p:cNvSpPr>
          <p:nvPr>
            <p:ph type="body" idx="1"/>
          </p:nvPr>
        </p:nvSpPr>
        <p:spPr/>
        <p:txBody>
          <a:bodyPr/>
          <a:lstStyle/>
          <a:p>
            <a:pPr marL="283464" marR="0" indent="-283464">
              <a:lnSpc>
                <a:spcPct val="100000"/>
              </a:lnSpc>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Legal obligations v. best practices</a:t>
            </a:r>
          </a:p>
          <a:p>
            <a:pPr marL="914400" indent="-285750">
              <a:lnSpc>
                <a:spcPct val="100000"/>
              </a:lnSpc>
              <a:spcAft>
                <a:spcPts val="1200"/>
              </a:spcAft>
              <a:buFont typeface="Wingdings" panose="05000000000000000000" pitchFamily="2" charset="2"/>
              <a:buChar char="§"/>
            </a:pPr>
            <a:r>
              <a:rPr lang="en-US" sz="1600" dirty="0">
                <a:effectLst/>
                <a:ea typeface="Calibri" panose="020F0502020204030204" pitchFamily="34" charset="0"/>
                <a:cs typeface="Times New Roman" panose="02020603050405020304" pitchFamily="18" charset="0"/>
              </a:rPr>
              <a:t>Private company - no legal obligations to form committees </a:t>
            </a:r>
          </a:p>
          <a:p>
            <a:pPr marL="914400" indent="-285750">
              <a:lnSpc>
                <a:spcPct val="100000"/>
              </a:lnSpc>
              <a:spcAft>
                <a:spcPts val="1200"/>
              </a:spcAft>
              <a:buFont typeface="Wingdings" panose="05000000000000000000" pitchFamily="2" charset="2"/>
              <a:buChar char="§"/>
            </a:pPr>
            <a:r>
              <a:rPr lang="en-US" sz="1600" dirty="0">
                <a:effectLst/>
                <a:ea typeface="Calibri" panose="020F0502020204030204" pitchFamily="34" charset="0"/>
                <a:cs typeface="Times New Roman" panose="02020603050405020304" pitchFamily="18" charset="0"/>
              </a:rPr>
              <a:t>Public company - SEC rules and exchange listing standards impose certain requirements</a:t>
            </a:r>
          </a:p>
          <a:p>
            <a:pPr marL="1828800" indent="-283464">
              <a:spcAft>
                <a:spcPts val="1200"/>
              </a:spcAft>
              <a:buFont typeface="Courier New" panose="02070309020205020404" pitchFamily="49" charset="0"/>
              <a:buChar char="o"/>
            </a:pPr>
            <a:r>
              <a:rPr lang="en-US" sz="1600" dirty="0">
                <a:effectLst/>
                <a:ea typeface="Calibri" panose="020F0502020204030204" pitchFamily="34" charset="0"/>
                <a:cs typeface="Times New Roman" panose="02020603050405020304" pitchFamily="18" charset="0"/>
              </a:rPr>
              <a:t>Examples: Audit, Compensation &amp; Nominating/Corporate Governance committees</a:t>
            </a:r>
          </a:p>
          <a:p>
            <a:pPr marL="2343150" lvl="1" indent="-285750">
              <a:spcAft>
                <a:spcPts val="1200"/>
              </a:spcAft>
              <a:buFont typeface="Wingdings" panose="05000000000000000000" pitchFamily="2" charset="2"/>
              <a:buChar char="Ø"/>
            </a:pPr>
            <a:r>
              <a:rPr lang="en-US" sz="1600" dirty="0">
                <a:effectLst/>
                <a:ea typeface="Calibri" panose="020F0502020204030204" pitchFamily="34" charset="0"/>
                <a:cs typeface="Times New Roman" panose="02020603050405020304" pitchFamily="18" charset="0"/>
              </a:rPr>
              <a:t>Each must have a charter that includes the responsibilities and authority prescribed by applicable SEC rules/listing standards  </a:t>
            </a:r>
          </a:p>
          <a:p>
            <a:pPr marL="2286000" marR="0" lvl="4" indent="-228600">
              <a:lnSpc>
                <a:spcPct val="107000"/>
              </a:lnSpc>
              <a:spcBef>
                <a:spcPts val="0"/>
              </a:spcBef>
              <a:spcAft>
                <a:spcPts val="1200"/>
              </a:spcAft>
              <a:buFont typeface="Wingdings" panose="05000000000000000000" pitchFamily="2" charset="2"/>
              <a:buChar char="Ø"/>
            </a:pPr>
            <a:r>
              <a:rPr lang="en-US" sz="1600" dirty="0">
                <a:effectLst/>
                <a:ea typeface="Calibri" panose="020F0502020204030204" pitchFamily="34" charset="0"/>
                <a:cs typeface="Times New Roman" panose="02020603050405020304" pitchFamily="18" charset="0"/>
              </a:rPr>
              <a:t>Charters generally provide that the committees have the power to engage outside advisors and counsel </a:t>
            </a:r>
          </a:p>
          <a:p>
            <a:pPr marL="1831086" lvl="3" indent="-285750">
              <a:lnSpc>
                <a:spcPct val="107000"/>
              </a:lnSpc>
              <a:spcAft>
                <a:spcPts val="1200"/>
              </a:spcAft>
              <a:buFont typeface="Courier New" panose="02070309020205020404" pitchFamily="49" charset="0"/>
              <a:buChar char="o"/>
            </a:pPr>
            <a:r>
              <a:rPr lang="en-US" sz="1600" dirty="0">
                <a:effectLst/>
                <a:ea typeface="Calibri" panose="020F0502020204030204" pitchFamily="34" charset="0"/>
                <a:cs typeface="Times New Roman" panose="02020603050405020304" pitchFamily="18" charset="0"/>
              </a:rPr>
              <a:t>You can learn more about requirements for public company boards </a:t>
            </a:r>
            <a:r>
              <a:rPr lang="en-US" sz="1600" u="sng" dirty="0">
                <a:solidFill>
                  <a:srgbClr val="0563C1"/>
                </a:solidFill>
                <a:ea typeface="Calibri" panose="020F0502020204030204" pitchFamily="34" charset="0"/>
                <a:cs typeface="Times New Roman" panose="02020603050405020304" pitchFamily="18" charset="0"/>
                <a:hlinkClick r:id="rId2"/>
              </a:rPr>
              <a:t>HERE</a:t>
            </a:r>
            <a:endParaRPr lang="en-US" sz="1600" dirty="0">
              <a:effectLst/>
              <a:ea typeface="Calibri" panose="020F0502020204030204" pitchFamily="34" charset="0"/>
              <a:cs typeface="Times New Roman" panose="02020603050405020304" pitchFamily="18" charset="0"/>
            </a:endParaRPr>
          </a:p>
          <a:p>
            <a:pPr marL="1828800" lvl="3" indent="-411480">
              <a:spcAft>
                <a:spcPts val="1200"/>
              </a:spcAft>
              <a:buFont typeface="Wingdings" panose="05000000000000000000" pitchFamily="2" charset="2"/>
              <a:buChar char="v"/>
            </a:pPr>
            <a:endParaRPr lang="en-US" dirty="0">
              <a:effectLst/>
              <a:ea typeface="Calibri" panose="020F0502020204030204" pitchFamily="34" charset="0"/>
              <a:cs typeface="Times New Roman" panose="02020603050405020304" pitchFamily="18" charset="0"/>
            </a:endParaRPr>
          </a:p>
          <a:p>
            <a:pPr marL="171450">
              <a:spcAft>
                <a:spcPts val="600"/>
              </a:spcAft>
            </a:pPr>
            <a:endParaRPr lang="en-US" dirty="0"/>
          </a:p>
        </p:txBody>
      </p:sp>
      <p:sp>
        <p:nvSpPr>
          <p:cNvPr id="4" name="Slide Number Placeholder 3">
            <a:extLst>
              <a:ext uri="{FF2B5EF4-FFF2-40B4-BE49-F238E27FC236}">
                <a16:creationId xmlns:a16="http://schemas.microsoft.com/office/drawing/2014/main" id="{44B58B97-7493-4549-9F83-E488664EDC72}"/>
              </a:ext>
            </a:extLst>
          </p:cNvPr>
          <p:cNvSpPr>
            <a:spLocks noGrp="1"/>
          </p:cNvSpPr>
          <p:nvPr>
            <p:ph type="sldNum" sz="quarter" idx="2"/>
          </p:nvPr>
        </p:nvSpPr>
        <p:spPr/>
        <p:txBody>
          <a:bodyPr/>
          <a:lstStyle/>
          <a:p>
            <a:fld id="{86CB4B4D-7CA3-9044-876B-883B54F8677D}" type="slidenum">
              <a:rPr lang="en-US" smtClean="0"/>
              <a:pPr/>
              <a:t>9</a:t>
            </a:fld>
            <a:endParaRPr lang="en-US" dirty="0"/>
          </a:p>
        </p:txBody>
      </p:sp>
    </p:spTree>
    <p:extLst>
      <p:ext uri="{BB962C8B-B14F-4D97-AF65-F5344CB8AC3E}">
        <p14:creationId xmlns:p14="http://schemas.microsoft.com/office/powerpoint/2010/main" val="225349264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2653</TotalTime>
  <Words>3348</Words>
  <Application>Microsoft Office PowerPoint</Application>
  <PresentationFormat>Custom</PresentationFormat>
  <Paragraphs>357</Paragraphs>
  <Slides>45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Calibri</vt:lpstr>
      <vt:lpstr>Calibri Light</vt:lpstr>
      <vt:lpstr>Courier New</vt:lpstr>
      <vt:lpstr>Georgia</vt:lpstr>
      <vt:lpstr>Gotham Book</vt:lpstr>
      <vt:lpstr>Helvetica</vt:lpstr>
      <vt:lpstr>Helvetica Neue</vt:lpstr>
      <vt:lpstr>Wingdings</vt:lpstr>
      <vt:lpstr>Office Theme</vt:lpstr>
      <vt:lpstr>Custom Design</vt:lpstr>
      <vt:lpstr>PowerPoint Presentation</vt:lpstr>
      <vt:lpstr>About the Episode - Divide &amp; Conquer the Corporate Way </vt:lpstr>
      <vt:lpstr>Bare Bone Board Basics - for the Private Company</vt:lpstr>
      <vt:lpstr>Disclaimer</vt:lpstr>
      <vt:lpstr>Webinar Faculty</vt:lpstr>
      <vt:lpstr>Part I: The Basics of Board Committees</vt:lpstr>
      <vt:lpstr> Recap: Board Responsibilities </vt:lpstr>
      <vt:lpstr>How do Boards get work done?</vt:lpstr>
      <vt:lpstr>Need for Board Committees </vt:lpstr>
      <vt:lpstr>Need for Board Committees (cont’d)</vt:lpstr>
      <vt:lpstr>Advantages &amp; Disadvantages of Board Committees</vt:lpstr>
      <vt:lpstr>The Limits of Delegation </vt:lpstr>
      <vt:lpstr>The Limits of Delegation (cont’d)</vt:lpstr>
      <vt:lpstr> Should the Board Delegate? </vt:lpstr>
      <vt:lpstr>Must the Board Delegate?</vt:lpstr>
      <vt:lpstr>Board Committee Structures </vt:lpstr>
      <vt:lpstr> Standing Committees  </vt:lpstr>
      <vt:lpstr> Special &amp; Other Committees  </vt:lpstr>
      <vt:lpstr> Appointing a Committee </vt:lpstr>
      <vt:lpstr> Appointing a Committee (cont’d) </vt:lpstr>
      <vt:lpstr> Committee Interface with Board </vt:lpstr>
      <vt:lpstr>Committee Charter </vt:lpstr>
      <vt:lpstr> How Committees Function </vt:lpstr>
      <vt:lpstr>Frequency of Meetings/Committee Annual Calendars </vt:lpstr>
      <vt:lpstr>Sample Calendar   </vt:lpstr>
      <vt:lpstr>Interaction with Management &amp; Legal Counsel </vt:lpstr>
      <vt:lpstr>Best Practices </vt:lpstr>
      <vt:lpstr>Part II: Summary Information about Specific Committees</vt:lpstr>
      <vt:lpstr>Executive Committee</vt:lpstr>
      <vt:lpstr>Executive Committee (cont’d)</vt:lpstr>
      <vt:lpstr>Audit Committee</vt:lpstr>
      <vt:lpstr>Audit Committee (cont’d)</vt:lpstr>
      <vt:lpstr>Compensation Committee </vt:lpstr>
      <vt:lpstr>Governance/Nominating Committee</vt:lpstr>
      <vt:lpstr>About the Faculty</vt:lpstr>
      <vt:lpstr>Elaine Eisenman </vt:lpstr>
      <vt:lpstr>Jonathan Friedland </vt:lpstr>
      <vt:lpstr>Allan Grafman</vt:lpstr>
      <vt:lpstr>Lori Marcus</vt:lpstr>
      <vt:lpstr>About the Co-Producers</vt:lpstr>
      <vt:lpstr> About Private Directors Association® </vt:lpstr>
      <vt:lpstr>The Co-Producing Chapters </vt:lpstr>
      <vt:lpstr>About Executive Forum </vt:lpstr>
      <vt:lpstr>About Financial Poise™ </vt:lpstr>
      <vt:lpstr>Additional Information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Jonathan P. Friedland</cp:lastModifiedBy>
  <cp:revision>182</cp:revision>
  <dcterms:modified xsi:type="dcterms:W3CDTF">2022-04-26T23:32:53Z</dcterms:modified>
</cp:coreProperties>
</file>