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268" r:id="rId2"/>
    <p:sldId id="312" r:id="rId3"/>
    <p:sldId id="303" r:id="rId4"/>
    <p:sldId id="304" r:id="rId5"/>
    <p:sldId id="305" r:id="rId6"/>
    <p:sldId id="293" r:id="rId7"/>
    <p:sldId id="270" r:id="rId8"/>
    <p:sldId id="271" r:id="rId9"/>
    <p:sldId id="272" r:id="rId10"/>
    <p:sldId id="314" r:id="rId11"/>
    <p:sldId id="296" r:id="rId12"/>
    <p:sldId id="273" r:id="rId13"/>
    <p:sldId id="315" r:id="rId14"/>
    <p:sldId id="297" r:id="rId15"/>
    <p:sldId id="274" r:id="rId16"/>
    <p:sldId id="275" r:id="rId17"/>
    <p:sldId id="298" r:id="rId18"/>
    <p:sldId id="276" r:id="rId19"/>
    <p:sldId id="277" r:id="rId20"/>
    <p:sldId id="278" r:id="rId21"/>
    <p:sldId id="306" r:id="rId22"/>
    <p:sldId id="308" r:id="rId23"/>
    <p:sldId id="307" r:id="rId24"/>
    <p:sldId id="309" r:id="rId25"/>
    <p:sldId id="310" r:id="rId26"/>
    <p:sldId id="300" r:id="rId27"/>
    <p:sldId id="301" r:id="rId28"/>
    <p:sldId id="311" r:id="rId29"/>
    <p:sldId id="292" r:id="rId30"/>
    <p:sldId id="258" r:id="rId31"/>
  </p:sldIdLst>
  <p:sldSz cx="10071100" cy="56642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1784">
          <p15:clr>
            <a:srgbClr val="A4A3A4"/>
          </p15:clr>
        </p15:guide>
        <p15:guide id="2" pos="317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4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72" autoAdjust="0"/>
    <p:restoredTop sz="96727" autoAdjust="0"/>
  </p:normalViewPr>
  <p:slideViewPr>
    <p:cSldViewPr>
      <p:cViewPr varScale="1">
        <p:scale>
          <a:sx n="119" d="100"/>
          <a:sy n="119" d="100"/>
        </p:scale>
        <p:origin x="533" y="43"/>
      </p:cViewPr>
      <p:guideLst>
        <p:guide orient="horz" pos="1784"/>
        <p:guide pos="3172"/>
      </p:guideLst>
    </p:cSldViewPr>
  </p:slideViewPr>
  <p:notesTextViewPr>
    <p:cViewPr>
      <p:scale>
        <a:sx n="100" d="100"/>
        <a:sy n="100" d="100"/>
      </p:scale>
      <p:origin x="0" y="0"/>
    </p:cViewPr>
  </p:notesTextViewPr>
  <p:notesViewPr>
    <p:cSldViewPr>
      <p:cViewPr varScale="1">
        <p:scale>
          <a:sx n="87" d="100"/>
          <a:sy n="87" d="100"/>
        </p:scale>
        <p:origin x="38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FD6F49-7352-47E4-8009-22DD48E5FA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54D1B09-90DB-497D-858A-E81B20C90B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1D242C-4BEE-459D-9A9D-D92B1DFAC762}" type="datetimeFigureOut">
              <a:rPr lang="en-US" smtClean="0"/>
              <a:t>3/10/2022</a:t>
            </a:fld>
            <a:endParaRPr lang="en-US"/>
          </a:p>
        </p:txBody>
      </p:sp>
      <p:sp>
        <p:nvSpPr>
          <p:cNvPr id="4" name="Footer Placeholder 3">
            <a:extLst>
              <a:ext uri="{FF2B5EF4-FFF2-40B4-BE49-F238E27FC236}">
                <a16:creationId xmlns:a16="http://schemas.microsoft.com/office/drawing/2014/main" id="{7C83B7D4-79AC-4840-9ED2-1783C23AC1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A97841-5479-47A7-B8D1-177909DBC4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9468F9-E382-4561-9003-64D02F287C7A}" type="slidenum">
              <a:rPr lang="en-US" smtClean="0"/>
              <a:t>‹#›</a:t>
            </a:fld>
            <a:endParaRPr lang="en-US"/>
          </a:p>
        </p:txBody>
      </p:sp>
    </p:spTree>
    <p:extLst>
      <p:ext uri="{BB962C8B-B14F-4D97-AF65-F5344CB8AC3E}">
        <p14:creationId xmlns:p14="http://schemas.microsoft.com/office/powerpoint/2010/main" val="698447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xfrm>
            <a:off x="1143000" y="685800"/>
            <a:ext cx="4572000" cy="3429000"/>
          </a:xfrm>
          <a:prstGeom prst="rect">
            <a:avLst/>
          </a:prstGeom>
        </p:spPr>
        <p:txBody>
          <a:bodyPr/>
          <a:lstStyle/>
          <a:p>
            <a:endParaRPr/>
          </a:p>
        </p:txBody>
      </p:sp>
      <p:sp>
        <p:nvSpPr>
          <p:cNvPr id="36" name="Shape 3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Helvetica Neue"/>
      </a:defRPr>
    </a:lvl1pPr>
    <a:lvl2pPr indent="228600" latinLnBrk="0">
      <a:defRPr sz="1200">
        <a:latin typeface="+mn-lt"/>
        <a:ea typeface="+mn-ea"/>
        <a:cs typeface="+mn-cs"/>
        <a:sym typeface="Helvetica Neue"/>
      </a:defRPr>
    </a:lvl2pPr>
    <a:lvl3pPr indent="457200" latinLnBrk="0">
      <a:defRPr sz="1200">
        <a:latin typeface="+mn-lt"/>
        <a:ea typeface="+mn-ea"/>
        <a:cs typeface="+mn-cs"/>
        <a:sym typeface="Helvetica Neue"/>
      </a:defRPr>
    </a:lvl3pPr>
    <a:lvl4pPr indent="685800" latinLnBrk="0">
      <a:defRPr sz="1200">
        <a:latin typeface="+mn-lt"/>
        <a:ea typeface="+mn-ea"/>
        <a:cs typeface="+mn-cs"/>
        <a:sym typeface="Helvetica Neue"/>
      </a:defRPr>
    </a:lvl4pPr>
    <a:lvl5pPr indent="914400" latinLnBrk="0">
      <a:defRPr sz="1200">
        <a:latin typeface="+mn-lt"/>
        <a:ea typeface="+mn-ea"/>
        <a:cs typeface="+mn-cs"/>
        <a:sym typeface="Helvetica Neue"/>
      </a:defRPr>
    </a:lvl5pPr>
    <a:lvl6pPr indent="1143000" latinLnBrk="0">
      <a:defRPr sz="1200">
        <a:latin typeface="+mn-lt"/>
        <a:ea typeface="+mn-ea"/>
        <a:cs typeface="+mn-cs"/>
        <a:sym typeface="Helvetica Neue"/>
      </a:defRPr>
    </a:lvl6pPr>
    <a:lvl7pPr indent="1371600" latinLnBrk="0">
      <a:defRPr sz="1200">
        <a:latin typeface="+mn-lt"/>
        <a:ea typeface="+mn-ea"/>
        <a:cs typeface="+mn-cs"/>
        <a:sym typeface="Helvetica Neue"/>
      </a:defRPr>
    </a:lvl7pPr>
    <a:lvl8pPr indent="1600200" latinLnBrk="0">
      <a:defRPr sz="1200">
        <a:latin typeface="+mn-lt"/>
        <a:ea typeface="+mn-ea"/>
        <a:cs typeface="+mn-cs"/>
        <a:sym typeface="Helvetica Neue"/>
      </a:defRPr>
    </a:lvl8pPr>
    <a:lvl9pPr indent="1828800" latinLnBrk="0">
      <a:defRPr sz="1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Main Slides -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Text"/>
          <p:cNvSpPr txBox="1">
            <a:spLocks noGrp="1"/>
          </p:cNvSpPr>
          <p:nvPr>
            <p:ph type="title"/>
          </p:nvPr>
        </p:nvSpPr>
        <p:spPr>
          <a:xfrm>
            <a:off x="342820" y="182879"/>
            <a:ext cx="8040540" cy="661681"/>
          </a:xfrm>
          <a:prstGeom prst="rect">
            <a:avLst/>
          </a:prstGeom>
        </p:spPr>
        <p:txBody>
          <a:bodyPr>
            <a:normAutofit/>
          </a:bodyPr>
          <a:lstStyle>
            <a:lvl1pPr>
              <a:defRPr sz="3000">
                <a:solidFill>
                  <a:srgbClr val="FFFFFF"/>
                </a:solidFill>
                <a:latin typeface="Georgia"/>
                <a:ea typeface="Georgia"/>
                <a:cs typeface="Georgia"/>
                <a:sym typeface="Georgia"/>
              </a:defRPr>
            </a:lvl1pPr>
          </a:lstStyle>
          <a:p>
            <a:r>
              <a:t>Title Text</a:t>
            </a:r>
          </a:p>
        </p:txBody>
      </p:sp>
      <p:sp>
        <p:nvSpPr>
          <p:cNvPr id="19" name="Body Level One…"/>
          <p:cNvSpPr txBox="1">
            <a:spLocks noGrp="1"/>
          </p:cNvSpPr>
          <p:nvPr>
            <p:ph type="body" idx="1"/>
          </p:nvPr>
        </p:nvSpPr>
        <p:spPr>
          <a:xfrm>
            <a:off x="346243" y="1005839"/>
            <a:ext cx="9491178" cy="4266356"/>
          </a:xfrm>
          <a:prstGeom prst="rect">
            <a:avLst/>
          </a:prstGeom>
        </p:spPr>
        <p:txBody>
          <a:bodyPr/>
          <a:lstStyle>
            <a:lvl1pPr>
              <a:lnSpc>
                <a:spcPct val="120000"/>
              </a:lnSpc>
              <a:buSzTx/>
              <a:buNone/>
              <a:defRPr sz="1600">
                <a:solidFill>
                  <a:srgbClr val="FFFFFF"/>
                </a:solidFill>
                <a:latin typeface="+mj-lt"/>
                <a:ea typeface="+mj-ea"/>
                <a:cs typeface="+mj-cs"/>
                <a:sym typeface="Helvetica"/>
              </a:defRPr>
            </a:lvl1pPr>
            <a:lvl2pPr>
              <a:lnSpc>
                <a:spcPct val="120000"/>
              </a:lnSpc>
              <a:buSzTx/>
              <a:buFontTx/>
              <a:buNone/>
              <a:defRPr sz="1600">
                <a:solidFill>
                  <a:srgbClr val="FFFFFF"/>
                </a:solidFill>
                <a:latin typeface="+mj-lt"/>
                <a:ea typeface="+mj-ea"/>
                <a:cs typeface="+mj-cs"/>
                <a:sym typeface="Helvetica"/>
              </a:defRPr>
            </a:lvl2pPr>
            <a:lvl3pPr>
              <a:lnSpc>
                <a:spcPct val="120000"/>
              </a:lnSpc>
              <a:buSzTx/>
              <a:buFontTx/>
              <a:buNone/>
              <a:defRPr sz="1600">
                <a:solidFill>
                  <a:srgbClr val="FFFFFF"/>
                </a:solidFill>
                <a:latin typeface="+mj-lt"/>
                <a:ea typeface="+mj-ea"/>
                <a:cs typeface="+mj-cs"/>
                <a:sym typeface="Helvetica"/>
              </a:defRPr>
            </a:lvl3pPr>
            <a:lvl4pPr>
              <a:lnSpc>
                <a:spcPct val="120000"/>
              </a:lnSpc>
              <a:buSzTx/>
              <a:buFontTx/>
              <a:buNone/>
              <a:defRPr sz="1600">
                <a:solidFill>
                  <a:srgbClr val="FFFFFF"/>
                </a:solidFill>
                <a:latin typeface="+mj-lt"/>
                <a:ea typeface="+mj-ea"/>
                <a:cs typeface="+mj-cs"/>
                <a:sym typeface="Helvetica"/>
              </a:defRPr>
            </a:lvl4pPr>
            <a:lvl5pPr>
              <a:lnSpc>
                <a:spcPct val="120000"/>
              </a:lnSpc>
              <a:buSzTx/>
              <a:buFontTx/>
              <a:buNone/>
              <a:defRPr sz="1600">
                <a:solidFill>
                  <a:srgbClr val="FFFFFF"/>
                </a:solidFill>
                <a:latin typeface="+mj-lt"/>
                <a:ea typeface="+mj-ea"/>
                <a:cs typeface="+mj-cs"/>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0" name="Slide Number"/>
          <p:cNvSpPr txBox="1">
            <a:spLocks noGrp="1"/>
          </p:cNvSpPr>
          <p:nvPr>
            <p:ph type="sldNum" sz="quarter" idx="2"/>
          </p:nvPr>
        </p:nvSpPr>
        <p:spPr>
          <a:xfrm>
            <a:off x="9563302" y="5346700"/>
            <a:ext cx="274119" cy="395929"/>
          </a:xfrm>
          <a:prstGeom prst="rect">
            <a:avLst/>
          </a:prstGeom>
        </p:spPr>
        <p:txBody>
          <a:bodyPr wrap="square"/>
          <a:lstStyle>
            <a:lvl1pPr algn="ctr">
              <a:defRPr sz="1000">
                <a:solidFill>
                  <a:srgbClr val="FFFFFF"/>
                </a:solidFill>
              </a:defRPr>
            </a:lvl1pPr>
          </a:lstStyle>
          <a:p>
            <a:fld id="{86CB4B4D-7CA3-9044-876B-883B54F8677D}" type="slidenum">
              <a:rPr lang="en-US" smtClean="0"/>
              <a:p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03555" y="76047"/>
            <a:ext cx="9063990" cy="1245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r>
              <a:t>Title Text</a:t>
            </a:r>
          </a:p>
        </p:txBody>
      </p:sp>
      <p:sp>
        <p:nvSpPr>
          <p:cNvPr id="3" name="Body Level One…"/>
          <p:cNvSpPr txBox="1">
            <a:spLocks noGrp="1"/>
          </p:cNvSpPr>
          <p:nvPr>
            <p:ph type="body" idx="1"/>
          </p:nvPr>
        </p:nvSpPr>
        <p:spPr>
          <a:xfrm>
            <a:off x="503555" y="1321646"/>
            <a:ext cx="9063990" cy="43425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7217621" y="5065174"/>
            <a:ext cx="2349924" cy="369401"/>
          </a:xfrm>
          <a:prstGeom prst="rect">
            <a:avLst/>
          </a:prstGeom>
          <a:ln w="12700">
            <a:miter lim="400000"/>
          </a:ln>
        </p:spPr>
        <p:txBody>
          <a:bodyPr wrap="none" lIns="44999" tIns="44999" rIns="44999" bIns="44999" anchor="ctr">
            <a:spAutoFit/>
          </a:bodyPr>
          <a:lstStyle>
            <a:lvl1pPr>
              <a:defRPr>
                <a:latin typeface="+mj-lt"/>
                <a:ea typeface="+mj-ea"/>
                <a:cs typeface="+mj-cs"/>
                <a:sym typeface="Helvetica"/>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50" r:id="rId1"/>
  </p:sldLayoutIdLst>
  <p:transition spd="med"/>
  <p:hf hdr="0" ftr="0" dt="0"/>
  <p:txStyles>
    <p:title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9pPr>
    </p:titleStyle>
    <p:bodyStyle>
      <a:lvl1pPr marL="0" marR="0" indent="0" algn="l" defTabSz="914400" rtl="0" latinLnBrk="0">
        <a:lnSpc>
          <a:spcPct val="100000"/>
        </a:lnSpc>
        <a:spcBef>
          <a:spcPts val="0"/>
        </a:spcBef>
        <a:spcAft>
          <a:spcPts val="0"/>
        </a:spcAft>
        <a:buClrTx/>
        <a:buSzPct val="45000"/>
        <a:buFontTx/>
        <a:buChar char="●"/>
        <a:tabLst/>
        <a:defRPr sz="2800" b="0" i="0" u="none" strike="noStrike" cap="none" spc="0" baseline="0">
          <a:solidFill>
            <a:srgbClr val="000000"/>
          </a:solidFill>
          <a:uFillTx/>
          <a:latin typeface="Georgia"/>
          <a:ea typeface="Georgia"/>
          <a:cs typeface="Georgia"/>
          <a:sym typeface="Georgia"/>
        </a:defRPr>
      </a:lvl1pPr>
      <a:lvl2pPr marL="0" marR="0" indent="0" algn="l" defTabSz="914400" rtl="0" latinLnBrk="0">
        <a:lnSpc>
          <a:spcPct val="100000"/>
        </a:lnSpc>
        <a:spcBef>
          <a:spcPts val="0"/>
        </a:spcBef>
        <a:spcAft>
          <a:spcPts val="0"/>
        </a:spcAft>
        <a:buClrTx/>
        <a:buSzPct val="75000"/>
        <a:buFont typeface="Wingdings"/>
        <a:buChar char=""/>
        <a:tabLst/>
        <a:defRPr sz="2800" b="0" i="0" u="none" strike="noStrike" cap="none" spc="0" baseline="0">
          <a:solidFill>
            <a:srgbClr val="000000"/>
          </a:solidFill>
          <a:uFillTx/>
          <a:latin typeface="Georgia"/>
          <a:ea typeface="Georgia"/>
          <a:cs typeface="Georgia"/>
          <a:sym typeface="Georgia"/>
        </a:defRPr>
      </a:lvl2pPr>
      <a:lvl3pPr marL="0" marR="0" indent="0" algn="l" defTabSz="914400" rtl="0" latinLnBrk="0">
        <a:lnSpc>
          <a:spcPct val="100000"/>
        </a:lnSpc>
        <a:spcBef>
          <a:spcPts val="0"/>
        </a:spcBef>
        <a:spcAft>
          <a:spcPts val="0"/>
        </a:spcAft>
        <a:buClrTx/>
        <a:buSzPct val="45000"/>
        <a:buFont typeface="Wingdings"/>
        <a:buChar char=""/>
        <a:tabLst/>
        <a:defRPr sz="2800" b="0" i="0" u="none" strike="noStrike" cap="none" spc="0" baseline="0">
          <a:solidFill>
            <a:srgbClr val="000000"/>
          </a:solidFill>
          <a:uFillTx/>
          <a:latin typeface="Georgia"/>
          <a:ea typeface="Georgia"/>
          <a:cs typeface="Georgia"/>
          <a:sym typeface="Georgia"/>
        </a:defRPr>
      </a:lvl3pPr>
      <a:lvl4pPr marL="0" marR="0" indent="0" algn="l" defTabSz="914400" rtl="0" latinLnBrk="0">
        <a:lnSpc>
          <a:spcPct val="100000"/>
        </a:lnSpc>
        <a:spcBef>
          <a:spcPts val="0"/>
        </a:spcBef>
        <a:spcAft>
          <a:spcPts val="0"/>
        </a:spcAft>
        <a:buClrTx/>
        <a:buSzPct val="75000"/>
        <a:buFont typeface="Wingdings"/>
        <a:buChar char=""/>
        <a:tabLst/>
        <a:defRPr sz="2800" b="0" i="0" u="none" strike="noStrike" cap="none" spc="0" baseline="0">
          <a:solidFill>
            <a:srgbClr val="000000"/>
          </a:solidFill>
          <a:uFillTx/>
          <a:latin typeface="Georgia"/>
          <a:ea typeface="Georgia"/>
          <a:cs typeface="Georgia"/>
          <a:sym typeface="Georgia"/>
        </a:defRPr>
      </a:lvl4pPr>
      <a:lvl5pPr marL="0" marR="0" indent="0" algn="l" defTabSz="914400" rtl="0" latinLnBrk="0">
        <a:lnSpc>
          <a:spcPct val="100000"/>
        </a:lnSpc>
        <a:spcBef>
          <a:spcPts val="0"/>
        </a:spcBef>
        <a:spcAft>
          <a:spcPts val="0"/>
        </a:spcAft>
        <a:buClrTx/>
        <a:buSzPct val="45000"/>
        <a:buFont typeface="Wingdings"/>
        <a:buChar char=""/>
        <a:tabLst/>
        <a:defRPr sz="2800" b="0" i="0" u="none" strike="noStrike" cap="none" spc="0" baseline="0">
          <a:solidFill>
            <a:srgbClr val="000000"/>
          </a:solidFill>
          <a:uFillTx/>
          <a:latin typeface="Georgia"/>
          <a:ea typeface="Georgia"/>
          <a:cs typeface="Georgia"/>
          <a:sym typeface="Georgia"/>
        </a:defRPr>
      </a:lvl5pPr>
      <a:lvl6pPr marL="0" marR="0" indent="0" algn="l" defTabSz="914400" rtl="0" latinLnBrk="0">
        <a:lnSpc>
          <a:spcPct val="100000"/>
        </a:lnSpc>
        <a:spcBef>
          <a:spcPts val="0"/>
        </a:spcBef>
        <a:spcAft>
          <a:spcPts val="0"/>
        </a:spcAft>
        <a:buClrTx/>
        <a:buSzPct val="45000"/>
        <a:buFont typeface="Wingdings"/>
        <a:buChar char=""/>
        <a:tabLst/>
        <a:defRPr sz="2800" b="0" i="0" u="none" strike="noStrike" cap="none" spc="0" baseline="0">
          <a:solidFill>
            <a:srgbClr val="000000"/>
          </a:solidFill>
          <a:uFillTx/>
          <a:latin typeface="Georgia"/>
          <a:ea typeface="Georgia"/>
          <a:cs typeface="Georgia"/>
          <a:sym typeface="Georgia"/>
        </a:defRPr>
      </a:lvl6pPr>
      <a:lvl7pPr marL="0" marR="0" indent="0" algn="l" defTabSz="914400" rtl="0" latinLnBrk="0">
        <a:lnSpc>
          <a:spcPct val="100000"/>
        </a:lnSpc>
        <a:spcBef>
          <a:spcPts val="0"/>
        </a:spcBef>
        <a:spcAft>
          <a:spcPts val="0"/>
        </a:spcAft>
        <a:buClrTx/>
        <a:buSzPct val="45000"/>
        <a:buFont typeface="Wingdings"/>
        <a:buChar char=""/>
        <a:tabLst/>
        <a:defRPr sz="2800" b="0" i="0" u="none" strike="noStrike" cap="none" spc="0" baseline="0">
          <a:solidFill>
            <a:srgbClr val="000000"/>
          </a:solidFill>
          <a:uFillTx/>
          <a:latin typeface="Georgia"/>
          <a:ea typeface="Georgia"/>
          <a:cs typeface="Georgia"/>
          <a:sym typeface="Georgia"/>
        </a:defRPr>
      </a:lvl7pPr>
      <a:lvl8pPr marL="0" marR="0" indent="0" algn="l" defTabSz="914400" rtl="0" latinLnBrk="0">
        <a:lnSpc>
          <a:spcPct val="100000"/>
        </a:lnSpc>
        <a:spcBef>
          <a:spcPts val="0"/>
        </a:spcBef>
        <a:spcAft>
          <a:spcPts val="0"/>
        </a:spcAft>
        <a:buClrTx/>
        <a:buSzTx/>
        <a:buFont typeface="Wingdings"/>
        <a:buNone/>
        <a:tabLst/>
        <a:defRPr sz="2800" b="0" i="0" u="none" strike="noStrike" cap="none" spc="0" baseline="0">
          <a:solidFill>
            <a:srgbClr val="000000"/>
          </a:solidFill>
          <a:uFillTx/>
          <a:latin typeface="Georgia"/>
          <a:ea typeface="Georgia"/>
          <a:cs typeface="Georgia"/>
          <a:sym typeface="Georgia"/>
        </a:defRPr>
      </a:lvl8pPr>
      <a:lvl9pPr marL="0" marR="0" indent="0" algn="l" defTabSz="914400" rtl="0" latinLnBrk="0">
        <a:lnSpc>
          <a:spcPct val="100000"/>
        </a:lnSpc>
        <a:spcBef>
          <a:spcPts val="0"/>
        </a:spcBef>
        <a:spcAft>
          <a:spcPts val="0"/>
        </a:spcAft>
        <a:buClrTx/>
        <a:buSzTx/>
        <a:buFont typeface="Wingdings"/>
        <a:buNone/>
        <a:tabLst/>
        <a:defRPr sz="2800" b="0" i="0" u="none" strike="noStrike" cap="none" spc="0" baseline="0">
          <a:solidFill>
            <a:srgbClr val="000000"/>
          </a:solidFill>
          <a:uFillTx/>
          <a:latin typeface="Georgia"/>
          <a:ea typeface="Georgia"/>
          <a:cs typeface="Georgia"/>
          <a:sym typeface="Georgia"/>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hyperlink" Target="https://woodruffsawyer.com/do-notebook/differing-roles-corporate-directors-officer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extension.iastate.edu/agdm/wholefarm/html/c5-71.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oodruffsawyer.com/do-notebook/differing-roles-corporate-directors-officers/"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inancialpoise.com/" TargetMode="External"/><Relationship Id="rId2" Type="http://schemas.openxmlformats.org/officeDocument/2006/relationships/hyperlink" Target="https://www.privatedirectorsassociation.org/" TargetMode="External"/><Relationship Id="rId1" Type="http://schemas.openxmlformats.org/officeDocument/2006/relationships/slideLayout" Target="../slideLayouts/slideLayout1.xml"/><Relationship Id="rId5" Type="http://schemas.openxmlformats.org/officeDocument/2006/relationships/hyperlink" Target="https://www.vistage.com/" TargetMode="External"/><Relationship Id="rId4" Type="http://schemas.openxmlformats.org/officeDocument/2006/relationships/hyperlink" Target="http://www.executiveforum.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linkedin.com/in/jonathanfriedland/" TargetMode="External"/><Relationship Id="rId2" Type="http://schemas.openxmlformats.org/officeDocument/2006/relationships/hyperlink" Target="mailto:jfriedland@sfgh.com"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www.linkedin.com/in/AllanGrafman/"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linkedin.com/in/jmj-advisors/"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www.privatedirectorsassociation.org/chapters"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financialpoise.com/financial-poise-weekly-newsletter-signup/" TargetMode="External"/><Relationship Id="rId2" Type="http://schemas.openxmlformats.org/officeDocument/2006/relationships/hyperlink" Target="https://www.financialpoise.com/" TargetMode="External"/><Relationship Id="rId1" Type="http://schemas.openxmlformats.org/officeDocument/2006/relationships/slideLayout" Target="../slideLayouts/slideLayout1.xml"/><Relationship Id="rId6" Type="http://schemas.openxmlformats.org/officeDocument/2006/relationships/hyperlink" Target="mailto:info@financialpoise.com" TargetMode="External"/><Relationship Id="rId5" Type="http://schemas.openxmlformats.org/officeDocument/2006/relationships/hyperlink" Target="https://www.financialpoise.com/financial-poise-on-demand-webinar-series/" TargetMode="External"/><Relationship Id="rId4" Type="http://schemas.openxmlformats.org/officeDocument/2006/relationships/hyperlink" Target="https://www.financialpoise.com/contribute-conte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hyperlink" Target="https://corporate.findlaw.com/finance/sec-approves-nyse-and-nasdaq-proposals-relating-to-director.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AAB03D-3FE9-4940-B777-C5081ED9544B}"/>
              </a:ext>
            </a:extLst>
          </p:cNvPr>
          <p:cNvSpPr>
            <a:spLocks noGrp="1"/>
          </p:cNvSpPr>
          <p:nvPr>
            <p:ph type="body" idx="1"/>
          </p:nvPr>
        </p:nvSpPr>
        <p:spPr>
          <a:xfrm>
            <a:off x="0" y="850899"/>
            <a:ext cx="9837421" cy="4421295"/>
          </a:xfrm>
        </p:spPr>
        <p:txBody>
          <a:bodyPr/>
          <a:lstStyle/>
          <a:p>
            <a:pPr marL="457200" marR="0" algn="ctr">
              <a:lnSpc>
                <a:spcPct val="107000"/>
              </a:lnSpc>
              <a:spcBef>
                <a:spcPts val="0"/>
              </a:spcBef>
              <a:spcAft>
                <a:spcPts val="0"/>
              </a:spcAft>
            </a:pPr>
            <a:r>
              <a:rPr lang="en-US" sz="2800" dirty="0">
                <a:solidFill>
                  <a:srgbClr val="123461"/>
                </a:solidFill>
                <a:effectLst/>
                <a:latin typeface="Georgia" panose="02040502050405020303" pitchFamily="18" charset="0"/>
                <a:ea typeface="Calibri" panose="020F0502020204030204" pitchFamily="34" charset="0"/>
                <a:cs typeface="Times New Roman" panose="02020603050405020304" pitchFamily="18" charset="0"/>
              </a:rPr>
              <a:t>Bare Bones Board Basics - for the Private Company </a:t>
            </a:r>
          </a:p>
          <a:p>
            <a:pPr marL="457200" marR="0" algn="ctr">
              <a:lnSpc>
                <a:spcPct val="107000"/>
              </a:lnSpc>
              <a:spcBef>
                <a:spcPts val="0"/>
              </a:spcBef>
              <a:spcAft>
                <a:spcPts val="0"/>
              </a:spcAft>
            </a:pPr>
            <a:r>
              <a:rPr lang="en-US" sz="2400" dirty="0">
                <a:effectLst/>
                <a:latin typeface="Georgia" panose="02040502050405020303" pitchFamily="18" charset="0"/>
                <a:ea typeface="Calibri" panose="020F0502020204030204" pitchFamily="34" charset="0"/>
                <a:cs typeface="Times New Roman" panose="02020603050405020304" pitchFamily="18" charset="0"/>
              </a:rPr>
              <a:t>Episode #3 - Where the Board's Duties Stop &amp; the C-Suite's Duties Begin: an Overview of a Board's Functions &amp; Fiduciary Duties</a:t>
            </a:r>
          </a:p>
          <a:p>
            <a:pPr marL="457200" marR="0" algn="ctr">
              <a:lnSpc>
                <a:spcPct val="107000"/>
              </a:lnSpc>
              <a:spcBef>
                <a:spcPts val="0"/>
              </a:spcBef>
              <a:spcAft>
                <a:spcPts val="0"/>
              </a:spcAft>
            </a:pPr>
            <a:r>
              <a:rPr lang="en-US" sz="2200" b="1" i="1" dirty="0">
                <a:effectLst/>
                <a:latin typeface="Georgia" panose="02040502050405020303" pitchFamily="18" charset="0"/>
                <a:ea typeface="Calibri" panose="020F0502020204030204" pitchFamily="34" charset="0"/>
                <a:cs typeface="Times New Roman" panose="02020603050405020304" pitchFamily="18" charset="0"/>
              </a:rPr>
              <a:t>February 23, 2022</a:t>
            </a:r>
          </a:p>
          <a:p>
            <a:pPr marL="457200" marR="0" algn="ctr">
              <a:lnSpc>
                <a:spcPct val="107000"/>
              </a:lnSpc>
              <a:spcBef>
                <a:spcPts val="0"/>
              </a:spcBef>
              <a:spcAft>
                <a:spcPts val="0"/>
              </a:spcAft>
            </a:pPr>
            <a:endParaRPr lang="en-US" sz="2200" b="1" i="1" dirty="0">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chemeClr val="bg1"/>
                </a:solidFill>
                <a:effectLst/>
                <a:uLnTx/>
                <a:uFillTx/>
                <a:latin typeface="Georgia" panose="02040502050405020303" pitchFamily="18" charset="0"/>
              </a:rPr>
              <a:t>Panelists</a:t>
            </a:r>
            <a:endParaRPr kumimoji="0" lang="en-US" sz="1800" b="0" i="0" u="sng" strike="noStrike" kern="1200" cap="none" spc="0" normalizeH="0" baseline="0" noProof="0" dirty="0">
              <a:ln>
                <a:noFill/>
              </a:ln>
              <a:solidFill>
                <a:schemeClr val="bg1"/>
              </a:solidFill>
              <a:effectLst/>
              <a:uLnTx/>
              <a:uFillTx/>
              <a:latin typeface="Georgia" panose="020405020504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bg1"/>
                </a:solidFill>
                <a:effectLst/>
                <a:uLnTx/>
                <a:uFillTx/>
                <a:latin typeface="Georgia" panose="02040502050405020303" pitchFamily="18" charset="0"/>
              </a:rPr>
              <a:t>Jonathan Friedland  •  Will Clarke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bg1"/>
                </a:solidFill>
                <a:effectLst/>
                <a:uLnTx/>
                <a:uFillTx/>
                <a:latin typeface="Georgia" panose="02040502050405020303" pitchFamily="18" charset="0"/>
              </a:rPr>
              <a:t>James Mitchell • Allan Grafman</a:t>
            </a:r>
          </a:p>
          <a:p>
            <a:pPr algn="ctr"/>
            <a:endParaRPr lang="en-US" dirty="0"/>
          </a:p>
        </p:txBody>
      </p:sp>
      <p:sp>
        <p:nvSpPr>
          <p:cNvPr id="9" name="Rectangle 8">
            <a:extLst>
              <a:ext uri="{FF2B5EF4-FFF2-40B4-BE49-F238E27FC236}">
                <a16:creationId xmlns:a16="http://schemas.microsoft.com/office/drawing/2014/main" id="{8852F299-8B7A-4887-ADAC-A4E3A907DCF7}"/>
              </a:ext>
            </a:extLst>
          </p:cNvPr>
          <p:cNvSpPr/>
          <p:nvPr/>
        </p:nvSpPr>
        <p:spPr>
          <a:xfrm>
            <a:off x="0" y="0"/>
            <a:ext cx="10071100" cy="348277"/>
          </a:xfrm>
          <a:prstGeom prst="rect">
            <a:avLst/>
          </a:prstGeom>
          <a:solidFill>
            <a:srgbClr val="12346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pic>
        <p:nvPicPr>
          <p:cNvPr id="6" name="Picture 5">
            <a:extLst>
              <a:ext uri="{FF2B5EF4-FFF2-40B4-BE49-F238E27FC236}">
                <a16:creationId xmlns:a16="http://schemas.microsoft.com/office/drawing/2014/main" id="{093BEC45-5068-4F89-9546-C6D3196CB305}"/>
              </a:ext>
            </a:extLst>
          </p:cNvPr>
          <p:cNvPicPr/>
          <p:nvPr/>
        </p:nvPicPr>
        <p:blipFill>
          <a:blip r:embed="rId2"/>
          <a:stretch/>
        </p:blipFill>
        <p:spPr>
          <a:xfrm>
            <a:off x="138264" y="4432020"/>
            <a:ext cx="2058671" cy="76255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CE93AD9-F768-4229-96E8-4E87975E3D37}"/>
              </a:ext>
            </a:extLst>
          </p:cNvPr>
          <p:cNvPicPr/>
          <p:nvPr/>
        </p:nvPicPr>
        <p:blipFill>
          <a:blip r:embed="rId3"/>
          <a:stretch/>
        </p:blipFill>
        <p:spPr>
          <a:xfrm>
            <a:off x="2312557" y="4432020"/>
            <a:ext cx="2406934" cy="762559"/>
          </a:xfrm>
          <a:prstGeom prst="rect">
            <a:avLst/>
          </a:prstGeom>
          <a:ln>
            <a:noFill/>
          </a:ln>
        </p:spPr>
      </p:pic>
      <p:pic>
        <p:nvPicPr>
          <p:cNvPr id="8" name="Picture 7">
            <a:extLst>
              <a:ext uri="{FF2B5EF4-FFF2-40B4-BE49-F238E27FC236}">
                <a16:creationId xmlns:a16="http://schemas.microsoft.com/office/drawing/2014/main" id="{5D93A3E6-CB3C-49D3-86A5-2174B0E581AA}"/>
              </a:ext>
            </a:extLst>
          </p:cNvPr>
          <p:cNvPicPr/>
          <p:nvPr/>
        </p:nvPicPr>
        <p:blipFill>
          <a:blip r:embed="rId4"/>
          <a:stretch/>
        </p:blipFill>
        <p:spPr>
          <a:xfrm>
            <a:off x="4811973" y="4432021"/>
            <a:ext cx="3071717" cy="762558"/>
          </a:xfrm>
          <a:prstGeom prst="rect">
            <a:avLst/>
          </a:prstGeom>
          <a:ln>
            <a:noFill/>
          </a:ln>
        </p:spPr>
      </p:pic>
      <p:pic>
        <p:nvPicPr>
          <p:cNvPr id="10" name="Picture 2" descr="Vistage Releases Report on Small Businesses and Artificial Intelligence">
            <a:extLst>
              <a:ext uri="{FF2B5EF4-FFF2-40B4-BE49-F238E27FC236}">
                <a16:creationId xmlns:a16="http://schemas.microsoft.com/office/drawing/2014/main" id="{769582D1-0137-4945-A5E7-791BDABEC0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9312" y="4432021"/>
            <a:ext cx="1872380" cy="76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60943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9417-5033-4E48-A83C-65460B80B95F}"/>
              </a:ext>
            </a:extLst>
          </p:cNvPr>
          <p:cNvSpPr>
            <a:spLocks noGrp="1"/>
          </p:cNvSpPr>
          <p:nvPr>
            <p:ph type="title"/>
          </p:nvPr>
        </p:nvSpPr>
        <p:spPr/>
        <p:txBody>
          <a:bodyPr>
            <a:normAutofit/>
          </a:bodyPr>
          <a:lstStyle/>
          <a:p>
            <a:pPr marR="0" lvl="0" algn="just">
              <a:lnSpc>
                <a:spcPct val="107000"/>
              </a:lnSpc>
              <a:spcBef>
                <a:spcPts val="0"/>
              </a:spcBef>
              <a:spcAft>
                <a:spcPts val="800"/>
              </a:spcAft>
            </a:pPr>
            <a:r>
              <a:rPr lang="en-US" sz="2700" dirty="0">
                <a:latin typeface="Georgia" panose="02040502050405020303" pitchFamily="18" charset="0"/>
                <a:ea typeface="Calibri" panose="020F0502020204030204" pitchFamily="34" charset="0"/>
                <a:cs typeface="Times New Roman" panose="02020603050405020304" pitchFamily="18" charset="0"/>
              </a:rPr>
              <a:t>Board’s Duties (cont’d)</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B7D787A4-774E-4FA6-8E96-1E09DEC41D80}"/>
              </a:ext>
            </a:extLst>
          </p:cNvPr>
          <p:cNvSpPr>
            <a:spLocks noGrp="1"/>
          </p:cNvSpPr>
          <p:nvPr>
            <p:ph type="body" idx="1"/>
          </p:nvPr>
        </p:nvSpPr>
        <p:spPr>
          <a:xfrm>
            <a:off x="234950" y="1003301"/>
            <a:ext cx="9602471" cy="4268894"/>
          </a:xfrm>
        </p:spPr>
        <p:txBody>
          <a:bodyPr/>
          <a:lstStyle/>
          <a:p>
            <a:pPr marL="1200150" marR="0" lvl="2" indent="-28575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800" b="0" i="0" u="none" strike="noStrike" kern="0" cap="none" spc="0" normalizeH="0" baseline="0" noProof="0" dirty="0">
                <a:ln>
                  <a:noFill/>
                </a:ln>
                <a:solidFill>
                  <a:srgbClr val="FFFFFF"/>
                </a:solidFill>
                <a:effectLst/>
                <a:uLnTx/>
                <a:uFillTx/>
                <a:latin typeface="Helvetica (Headings)"/>
                <a:ea typeface="Calibri" panose="020F0502020204030204" pitchFamily="34" charset="0"/>
                <a:cs typeface="Times New Roman" panose="02020603050405020304" pitchFamily="18" charset="0"/>
                <a:sym typeface="Helvetica"/>
              </a:rPr>
              <a:t>Fiduciary duty of care (cont’d)</a:t>
            </a:r>
          </a:p>
          <a:p>
            <a:pPr marL="1828800" marR="0" lvl="2" indent="-342900" algn="just">
              <a:lnSpc>
                <a:spcPct val="107000"/>
              </a:lnSpc>
              <a:spcBef>
                <a:spcPts val="600"/>
              </a:spcBef>
              <a:spcAft>
                <a:spcPts val="600"/>
              </a:spcAft>
              <a:buFont typeface="Wingdings" panose="05000000000000000000" pitchFamily="2" charset="2"/>
              <a:buChar char="§"/>
            </a:pPr>
            <a:r>
              <a:rPr lang="en-US" sz="1800" dirty="0">
                <a:latin typeface="Helvetica (Headings)"/>
                <a:ea typeface="Calibri" panose="020F0502020204030204" pitchFamily="34" charset="0"/>
                <a:cs typeface="Times New Roman" panose="02020603050405020304" pitchFamily="18" charset="0"/>
              </a:rPr>
              <a:t>Setting up reporting systems and internal controls that are designed to bring issues and problems to the board’s attention	</a:t>
            </a:r>
          </a:p>
          <a:p>
            <a:pPr marL="1828800" marR="0" lvl="2" indent="-342900" algn="just">
              <a:lnSpc>
                <a:spcPct val="107000"/>
              </a:lnSpc>
              <a:spcBef>
                <a:spcPts val="600"/>
              </a:spcBef>
              <a:spcAft>
                <a:spcPts val="600"/>
              </a:spcAft>
              <a:buFont typeface="Wingdings" panose="05000000000000000000" pitchFamily="2" charset="2"/>
              <a:buChar char="§"/>
            </a:pPr>
            <a:r>
              <a:rPr lang="en-US" sz="1800" dirty="0">
                <a:effectLst/>
                <a:latin typeface="Helvetica (Headings)"/>
                <a:ea typeface="Calibri" panose="020F0502020204030204" pitchFamily="34" charset="0"/>
                <a:cs typeface="Times New Roman" panose="02020603050405020304" pitchFamily="18" charset="0"/>
              </a:rPr>
              <a:t>Paying attention to and taking steps to address issues that come to the board’s attention</a:t>
            </a:r>
          </a:p>
          <a:p>
            <a:pPr marL="1828800" marR="0" lvl="2" indent="-342900" algn="just">
              <a:lnSpc>
                <a:spcPct val="107000"/>
              </a:lnSpc>
              <a:spcBef>
                <a:spcPts val="600"/>
              </a:spcBef>
              <a:spcAft>
                <a:spcPts val="600"/>
              </a:spcAft>
              <a:buFont typeface="Wingdings" panose="05000000000000000000" pitchFamily="2" charset="2"/>
              <a:buChar char="§"/>
            </a:pPr>
            <a:r>
              <a:rPr lang="en-US" sz="1800" dirty="0">
                <a:effectLst/>
                <a:latin typeface="Helvetica (Headings)"/>
                <a:ea typeface="Calibri" panose="020F0502020204030204" pitchFamily="34" charset="0"/>
                <a:cs typeface="Times New Roman" panose="02020603050405020304" pitchFamily="18" charset="0"/>
              </a:rPr>
              <a:t>Conducting appropriate inquiries and investigations, as needed</a:t>
            </a:r>
          </a:p>
          <a:p>
            <a:pPr marL="1828800" marR="0" lvl="2" indent="-342900" algn="just">
              <a:lnSpc>
                <a:spcPct val="107000"/>
              </a:lnSpc>
              <a:spcBef>
                <a:spcPts val="600"/>
              </a:spcBef>
              <a:spcAft>
                <a:spcPts val="600"/>
              </a:spcAft>
              <a:buFont typeface="+mj-lt"/>
              <a:buAutoNum type="alphaUcPeriod" startAt="4"/>
            </a:pPr>
            <a:endParaRPr lang="en-US" sz="1800" dirty="0">
              <a:latin typeface="Helvetica (Headings)"/>
              <a:ea typeface="Calibri" panose="020F0502020204030204" pitchFamily="34" charset="0"/>
              <a:cs typeface="Times New Roman" panose="02020603050405020304" pitchFamily="18" charset="0"/>
            </a:endParaRPr>
          </a:p>
          <a:p>
            <a:pPr marL="1485900" marR="0" lvl="2" algn="ctr">
              <a:lnSpc>
                <a:spcPct val="107000"/>
              </a:lnSpc>
              <a:spcBef>
                <a:spcPts val="600"/>
              </a:spcBef>
              <a:spcAft>
                <a:spcPts val="600"/>
              </a:spcAft>
            </a:pPr>
            <a:r>
              <a:rPr lang="en-US" sz="1800" dirty="0">
                <a:effectLst/>
                <a:ea typeface="Calibri" panose="020F0502020204030204" pitchFamily="34" charset="0"/>
                <a:cs typeface="Times New Roman" panose="02020603050405020304" pitchFamily="18" charset="0"/>
              </a:rPr>
              <a:t>*</a:t>
            </a:r>
            <a:r>
              <a:rPr lang="en-US" sz="1800" i="1" dirty="0">
                <a:effectLst/>
                <a:ea typeface="Calibri" panose="020F0502020204030204" pitchFamily="34" charset="0"/>
                <a:cs typeface="Times New Roman" panose="02020603050405020304" pitchFamily="18" charset="0"/>
              </a:rPr>
              <a:t>Additional info</a:t>
            </a:r>
            <a:r>
              <a:rPr lang="en-US" sz="1800" dirty="0">
                <a:effectLst/>
                <a:ea typeface="Calibri" panose="020F0502020204030204" pitchFamily="34" charset="0"/>
                <a:cs typeface="Times New Roman" panose="02020603050405020304" pitchFamily="18" charset="0"/>
              </a:rPr>
              <a:t>: </a:t>
            </a:r>
            <a:r>
              <a:rPr lang="en-US" sz="1800" i="1" u="sng" dirty="0">
                <a:solidFill>
                  <a:srgbClr val="0563C1"/>
                </a:solidFill>
                <a:effectLst/>
                <a:ea typeface="Calibri" panose="020F0502020204030204" pitchFamily="34" charset="0"/>
                <a:cs typeface="Times New Roman" panose="02020603050405020304" pitchFamily="18" charset="0"/>
                <a:hlinkClick r:id="rId2"/>
              </a:rPr>
              <a:t>Priya Cherian Huskins, Esq.</a:t>
            </a:r>
            <a:endParaRPr lang="en-US" sz="1800" dirty="0">
              <a:effectLst/>
              <a:ea typeface="Calibri" panose="020F0502020204030204" pitchFamily="34" charset="0"/>
              <a:cs typeface="Times New Roman" panose="02020603050405020304" pitchFamily="18" charset="0"/>
            </a:endParaRPr>
          </a:p>
          <a:p>
            <a:pPr marL="1371600" marR="0" algn="ctr">
              <a:lnSpc>
                <a:spcPct val="107000"/>
              </a:lnSpc>
              <a:spcBef>
                <a:spcPts val="0"/>
              </a:spcBef>
              <a:spcAft>
                <a:spcPts val="0"/>
              </a:spcAft>
            </a:pPr>
            <a:r>
              <a:rPr lang="en-US" sz="1100" dirty="0">
                <a:effectLst/>
                <a:latin typeface="Helvetica (Headings)"/>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1100" dirty="0">
                <a:effectLst/>
                <a:latin typeface="Helvetica (Headings)"/>
                <a:ea typeface="Calibri" panose="020F0502020204030204" pitchFamily="34" charset="0"/>
                <a:cs typeface="Times New Roman" panose="02020603050405020304" pitchFamily="18" charset="0"/>
              </a:rPr>
              <a:t> </a:t>
            </a:r>
          </a:p>
          <a:p>
            <a:endParaRPr lang="en-US" dirty="0"/>
          </a:p>
        </p:txBody>
      </p:sp>
      <p:sp>
        <p:nvSpPr>
          <p:cNvPr id="5" name="Slide Number Placeholder 4">
            <a:extLst>
              <a:ext uri="{FF2B5EF4-FFF2-40B4-BE49-F238E27FC236}">
                <a16:creationId xmlns:a16="http://schemas.microsoft.com/office/drawing/2014/main" id="{74631BD5-D904-4A3E-9E5F-D4C6BA5F27A8}"/>
              </a:ext>
            </a:extLst>
          </p:cNvPr>
          <p:cNvSpPr>
            <a:spLocks noGrp="1"/>
          </p:cNvSpPr>
          <p:nvPr>
            <p:ph type="sldNum" sz="quarter" idx="2"/>
          </p:nvPr>
        </p:nvSpPr>
        <p:spPr/>
        <p:txBody>
          <a:bodyPr/>
          <a:lstStyle/>
          <a:p>
            <a:fld id="{86CB4B4D-7CA3-9044-876B-883B54F8677D}" type="slidenum">
              <a:rPr lang="en-US" smtClean="0"/>
              <a:pPr/>
              <a:t>10</a:t>
            </a:fld>
            <a:endParaRPr lang="en-US" dirty="0"/>
          </a:p>
        </p:txBody>
      </p:sp>
    </p:spTree>
    <p:extLst>
      <p:ext uri="{BB962C8B-B14F-4D97-AF65-F5344CB8AC3E}">
        <p14:creationId xmlns:p14="http://schemas.microsoft.com/office/powerpoint/2010/main" val="10273271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5649-A70A-4570-8040-DDB5D1EFF89B}"/>
              </a:ext>
            </a:extLst>
          </p:cNvPr>
          <p:cNvSpPr>
            <a:spLocks noGrp="1"/>
          </p:cNvSpPr>
          <p:nvPr>
            <p:ph type="title"/>
          </p:nvPr>
        </p:nvSpPr>
        <p:spPr>
          <a:xfrm>
            <a:off x="346243" y="88900"/>
            <a:ext cx="8040540" cy="661681"/>
          </a:xfrm>
        </p:spPr>
        <p:txBody>
          <a:bodyPr>
            <a:noAutofit/>
          </a:bodyPr>
          <a:lstStyle/>
          <a:p>
            <a:r>
              <a:rPr lang="en-US" sz="2700" dirty="0">
                <a:effectLst/>
                <a:latin typeface="Georgia" panose="02040502050405020303" pitchFamily="18" charset="0"/>
                <a:ea typeface="Calibri" panose="020F0502020204030204" pitchFamily="34" charset="0"/>
                <a:cs typeface="Times New Roman" panose="02020603050405020304" pitchFamily="18" charset="0"/>
              </a:rPr>
              <a:t>Board’s Role</a:t>
            </a:r>
            <a:endParaRPr lang="en-US" sz="2700" dirty="0"/>
          </a:p>
        </p:txBody>
      </p:sp>
      <p:sp>
        <p:nvSpPr>
          <p:cNvPr id="3" name="Text Placeholder 2">
            <a:extLst>
              <a:ext uri="{FF2B5EF4-FFF2-40B4-BE49-F238E27FC236}">
                <a16:creationId xmlns:a16="http://schemas.microsoft.com/office/drawing/2014/main" id="{FBAF7A2C-88E5-489E-8FC5-5B12BA6E279D}"/>
              </a:ext>
            </a:extLst>
          </p:cNvPr>
          <p:cNvSpPr>
            <a:spLocks noGrp="1"/>
          </p:cNvSpPr>
          <p:nvPr>
            <p:ph type="body" idx="1"/>
          </p:nvPr>
        </p:nvSpPr>
        <p:spPr/>
        <p:txBody>
          <a:bodyPr/>
          <a:lstStyle/>
          <a:p>
            <a:pPr marL="742950" marR="0" lvl="1" indent="-285750">
              <a:lnSpc>
                <a:spcPct val="107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Recruit, supervise, retain, evaluate and compensate the manager</a:t>
            </a:r>
          </a:p>
          <a:p>
            <a:pPr marL="742950" marR="0" lvl="1" indent="-285750">
              <a:lnSpc>
                <a:spcPct val="107000"/>
              </a:lnSpc>
              <a:spcBef>
                <a:spcPts val="0"/>
              </a:spcBef>
              <a:spcAft>
                <a:spcPts val="0"/>
              </a:spcAft>
              <a:buFont typeface="Arial" panose="020B0604020202020204" pitchFamily="34" charset="0"/>
              <a:buChar char="•"/>
            </a:pPr>
            <a:endParaRPr lang="en-US" sz="1800" dirty="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Provide direction for the organization</a:t>
            </a:r>
          </a:p>
          <a:p>
            <a:pPr marL="742950" marR="0" lvl="1" indent="-285750">
              <a:lnSpc>
                <a:spcPct val="107000"/>
              </a:lnSpc>
              <a:spcBef>
                <a:spcPts val="0"/>
              </a:spcBef>
              <a:spcAft>
                <a:spcPts val="0"/>
              </a:spcAft>
              <a:buFont typeface="Arial" panose="020B0604020202020204" pitchFamily="34" charset="0"/>
              <a:buChar char="•"/>
            </a:pPr>
            <a:endParaRPr lang="en-US" sz="1800" dirty="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Establish a policy-based governance system</a:t>
            </a:r>
          </a:p>
          <a:p>
            <a:pPr marL="742950" lvl="1" indent="-285750">
              <a:lnSpc>
                <a:spcPct val="107000"/>
              </a:lnSpc>
              <a:buFont typeface="Arial" panose="020B0604020202020204" pitchFamily="34" charset="0"/>
              <a:buChar char="•"/>
            </a:pPr>
            <a:endParaRPr lang="en-US" sz="1800" dirty="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Govern the organization and the relationship with the CEO</a:t>
            </a:r>
          </a:p>
          <a:p>
            <a:pPr marL="742950" lvl="1" indent="-285750">
              <a:lnSpc>
                <a:spcPct val="107000"/>
              </a:lnSpc>
              <a:buFont typeface="Arial" panose="020B0604020202020204" pitchFamily="34" charset="0"/>
              <a:buChar char="•"/>
            </a:pPr>
            <a:endParaRPr lang="en-US" sz="1800" dirty="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Protect the organization’s assets and member’s investment</a:t>
            </a:r>
          </a:p>
          <a:p>
            <a:pPr marL="742950" lvl="1" indent="-285750">
              <a:lnSpc>
                <a:spcPct val="107000"/>
              </a:lnSpc>
              <a:buFont typeface="Arial" panose="020B0604020202020204" pitchFamily="34" charset="0"/>
              <a:buChar char="•"/>
            </a:pPr>
            <a:endParaRPr lang="en-US" sz="1800" dirty="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Monitor and control function</a:t>
            </a:r>
          </a:p>
          <a:p>
            <a:pPr marL="742950" lvl="1" indent="-285750">
              <a:lnSpc>
                <a:spcPct val="107000"/>
              </a:lnSpc>
              <a:buFont typeface="+mj-lt"/>
              <a:buAutoNum type="alphaLcPeriod"/>
            </a:pPr>
            <a:endParaRPr lang="en-US" sz="1800" dirty="0">
              <a:ea typeface="Calibri" panose="020F0502020204030204" pitchFamily="34" charset="0"/>
              <a:cs typeface="Times New Roman" panose="02020603050405020304" pitchFamily="18" charset="0"/>
            </a:endParaRPr>
          </a:p>
          <a:p>
            <a:pPr marL="457200" lvl="1" algn="ctr">
              <a:lnSpc>
                <a:spcPct val="107000"/>
              </a:lnSpc>
            </a:pPr>
            <a:r>
              <a:rPr lang="en-US" sz="1800" dirty="0">
                <a:effectLst/>
                <a:ea typeface="Calibri" panose="020F0502020204030204" pitchFamily="34" charset="0"/>
                <a:cs typeface="Times New Roman" panose="02020603050405020304" pitchFamily="18" charset="0"/>
              </a:rPr>
              <a:t>*</a:t>
            </a:r>
            <a:r>
              <a:rPr lang="en-US" sz="1800" i="1" dirty="0">
                <a:effectLst/>
                <a:ea typeface="Calibri" panose="020F0502020204030204" pitchFamily="34" charset="0"/>
                <a:cs typeface="Times New Roman" panose="02020603050405020304" pitchFamily="18" charset="0"/>
              </a:rPr>
              <a:t>Additional info</a:t>
            </a:r>
            <a:r>
              <a:rPr lang="en-US" sz="1800" dirty="0">
                <a:effectLst/>
                <a:ea typeface="Calibri" panose="020F0502020204030204" pitchFamily="34" charset="0"/>
                <a:cs typeface="Times New Roman" panose="02020603050405020304" pitchFamily="18" charset="0"/>
              </a:rPr>
              <a:t>: </a:t>
            </a:r>
            <a:r>
              <a:rPr lang="en-US" sz="1800" i="1" u="sng" dirty="0">
                <a:solidFill>
                  <a:srgbClr val="0563C1"/>
                </a:solidFill>
                <a:effectLst/>
                <a:ea typeface="Calibri" panose="020F0502020204030204" pitchFamily="34" charset="0"/>
                <a:cs typeface="Times New Roman" panose="02020603050405020304" pitchFamily="18" charset="0"/>
                <a:hlinkClick r:id="rId2"/>
              </a:rPr>
              <a:t>Iowa State University</a:t>
            </a:r>
            <a:endParaRPr lang="en-US" sz="1800" dirty="0">
              <a:effectLst/>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endParaRPr lang="en-US" sz="1800" dirty="0">
              <a:effectLst/>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endParaRPr lang="en-US" sz="1800" dirty="0">
              <a:effectLst/>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endParaRPr lang="en-US" sz="18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endParaRPr lang="en-US" sz="1800" dirty="0">
              <a:effectLst/>
              <a:latin typeface="Helvetica (Headings)"/>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Helvetica (Headings)"/>
                <a:ea typeface="Calibri" panose="020F0502020204030204" pitchFamily="34" charset="0"/>
                <a:cs typeface="Times New Roman" panose="02020603050405020304" pitchFamily="18" charset="0"/>
              </a:rPr>
              <a:t>  </a:t>
            </a:r>
          </a:p>
          <a:p>
            <a:endParaRPr lang="en-US" dirty="0"/>
          </a:p>
        </p:txBody>
      </p:sp>
      <p:sp>
        <p:nvSpPr>
          <p:cNvPr id="4" name="Slide Number Placeholder 3">
            <a:extLst>
              <a:ext uri="{FF2B5EF4-FFF2-40B4-BE49-F238E27FC236}">
                <a16:creationId xmlns:a16="http://schemas.microsoft.com/office/drawing/2014/main" id="{B5F96C19-991B-4971-A505-079768CBE208}"/>
              </a:ext>
            </a:extLst>
          </p:cNvPr>
          <p:cNvSpPr>
            <a:spLocks noGrp="1"/>
          </p:cNvSpPr>
          <p:nvPr>
            <p:ph type="sldNum" sz="quarter" idx="2"/>
          </p:nvPr>
        </p:nvSpPr>
        <p:spPr/>
        <p:txBody>
          <a:bodyPr/>
          <a:lstStyle/>
          <a:p>
            <a:fld id="{86CB4B4D-7CA3-9044-876B-883B54F8677D}" type="slidenum">
              <a:rPr lang="en-US" smtClean="0"/>
              <a:pPr/>
              <a:t>11</a:t>
            </a:fld>
            <a:endParaRPr lang="en-US" dirty="0"/>
          </a:p>
        </p:txBody>
      </p:sp>
    </p:spTree>
    <p:extLst>
      <p:ext uri="{BB962C8B-B14F-4D97-AF65-F5344CB8AC3E}">
        <p14:creationId xmlns:p14="http://schemas.microsoft.com/office/powerpoint/2010/main" val="181797468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661EF-F110-4CE7-8692-FA050299A826}"/>
              </a:ext>
            </a:extLst>
          </p:cNvPr>
          <p:cNvSpPr>
            <a:spLocks noGrp="1"/>
          </p:cNvSpPr>
          <p:nvPr>
            <p:ph type="title"/>
          </p:nvPr>
        </p:nvSpPr>
        <p:spPr/>
        <p:txBody>
          <a:bodyPr>
            <a:noAutofit/>
          </a:bodyPr>
          <a:lstStyle/>
          <a:p>
            <a:pPr marR="0" lvl="0" algn="just">
              <a:lnSpc>
                <a:spcPct val="107000"/>
              </a:lnSpc>
              <a:spcBef>
                <a:spcPts val="0"/>
              </a:spcBef>
              <a:spcAft>
                <a:spcPts val="800"/>
              </a:spcAft>
            </a:pPr>
            <a:r>
              <a:rPr lang="en-US" sz="2700" dirty="0">
                <a:effectLst/>
                <a:latin typeface="Georgia" panose="02040502050405020303" pitchFamily="18" charset="0"/>
                <a:ea typeface="Calibri" panose="020F0502020204030204" pitchFamily="34" charset="0"/>
                <a:cs typeface="Times New Roman" panose="02020603050405020304" pitchFamily="18" charset="0"/>
              </a:rPr>
              <a:t>7 Key Areas of Director Responsibility</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9FF4DAB8-9043-46CA-B255-3E2E4CD699EB}"/>
              </a:ext>
            </a:extLst>
          </p:cNvPr>
          <p:cNvSpPr>
            <a:spLocks noGrp="1"/>
          </p:cNvSpPr>
          <p:nvPr>
            <p:ph type="body" idx="1"/>
          </p:nvPr>
        </p:nvSpPr>
        <p:spPr/>
        <p:txBody>
          <a:bodyPr/>
          <a:lstStyle/>
          <a:p>
            <a:pPr marL="742950" marR="0" lvl="1" indent="-285750">
              <a:lnSpc>
                <a:spcPct val="107000"/>
              </a:lnSpc>
              <a:spcBef>
                <a:spcPts val="600"/>
              </a:spcBef>
              <a:spcAft>
                <a:spcPts val="600"/>
              </a:spcAft>
              <a:buFont typeface="Arial" panose="020B0604020202020204" pitchFamily="34" charset="0"/>
              <a:buChar char="•"/>
            </a:pPr>
            <a:r>
              <a:rPr lang="en-US" sz="1800" dirty="0">
                <a:effectLst/>
                <a:latin typeface="Helvetica (Headings)"/>
                <a:ea typeface="Calibri" panose="020F0502020204030204" pitchFamily="34" charset="0"/>
                <a:cs typeface="Times New Roman" panose="02020603050405020304" pitchFamily="18" charset="0"/>
              </a:rPr>
              <a:t>Succession</a:t>
            </a:r>
          </a:p>
          <a:p>
            <a:pPr marL="742950" marR="0" lvl="1" indent="-285750">
              <a:lnSpc>
                <a:spcPct val="107000"/>
              </a:lnSpc>
              <a:spcBef>
                <a:spcPts val="600"/>
              </a:spcBef>
              <a:spcAft>
                <a:spcPts val="600"/>
              </a:spcAft>
              <a:buFont typeface="Arial" panose="020B0604020202020204" pitchFamily="34" charset="0"/>
              <a:buChar char="•"/>
            </a:pPr>
            <a:r>
              <a:rPr lang="en-US" sz="1800" dirty="0">
                <a:effectLst/>
                <a:latin typeface="Helvetica (Headings)"/>
                <a:ea typeface="Calibri" panose="020F0502020204030204" pitchFamily="34" charset="0"/>
                <a:cs typeface="Times New Roman" panose="02020603050405020304" pitchFamily="18" charset="0"/>
              </a:rPr>
              <a:t>Compensation</a:t>
            </a:r>
          </a:p>
          <a:p>
            <a:pPr marL="742950" marR="0" lvl="1" indent="-285750">
              <a:lnSpc>
                <a:spcPct val="107000"/>
              </a:lnSpc>
              <a:spcBef>
                <a:spcPts val="600"/>
              </a:spcBef>
              <a:spcAft>
                <a:spcPts val="600"/>
              </a:spcAft>
              <a:buFont typeface="Arial" panose="020B0604020202020204" pitchFamily="34" charset="0"/>
              <a:buChar char="•"/>
            </a:pPr>
            <a:r>
              <a:rPr lang="en-US" sz="1800" dirty="0">
                <a:effectLst/>
                <a:latin typeface="Helvetica (Headings)"/>
                <a:ea typeface="Calibri" panose="020F0502020204030204" pitchFamily="34" charset="0"/>
                <a:cs typeface="Times New Roman" panose="02020603050405020304" pitchFamily="18" charset="0"/>
              </a:rPr>
              <a:t>Mergers and acquisitions</a:t>
            </a:r>
          </a:p>
          <a:p>
            <a:pPr marL="742950" marR="0" lvl="1" indent="-285750">
              <a:lnSpc>
                <a:spcPct val="107000"/>
              </a:lnSpc>
              <a:spcBef>
                <a:spcPts val="600"/>
              </a:spcBef>
              <a:spcAft>
                <a:spcPts val="600"/>
              </a:spcAft>
              <a:buFont typeface="Arial" panose="020B0604020202020204" pitchFamily="34" charset="0"/>
              <a:buChar char="•"/>
            </a:pPr>
            <a:r>
              <a:rPr lang="en-US" sz="1800" dirty="0">
                <a:effectLst/>
                <a:latin typeface="Helvetica (Headings)"/>
                <a:ea typeface="Calibri" panose="020F0502020204030204" pitchFamily="34" charset="0"/>
                <a:cs typeface="Times New Roman" panose="02020603050405020304" pitchFamily="18" charset="0"/>
              </a:rPr>
              <a:t>Business direction and focus</a:t>
            </a:r>
          </a:p>
          <a:p>
            <a:pPr marL="742950" marR="0" lvl="1" indent="-285750">
              <a:lnSpc>
                <a:spcPct val="107000"/>
              </a:lnSpc>
              <a:spcBef>
                <a:spcPts val="600"/>
              </a:spcBef>
              <a:spcAft>
                <a:spcPts val="600"/>
              </a:spcAft>
              <a:buFont typeface="Arial" panose="020B0604020202020204" pitchFamily="34" charset="0"/>
              <a:buChar char="•"/>
            </a:pPr>
            <a:r>
              <a:rPr lang="en-US" sz="1800" dirty="0">
                <a:effectLst/>
                <a:latin typeface="Helvetica (Headings)"/>
                <a:ea typeface="Calibri" panose="020F0502020204030204" pitchFamily="34" charset="0"/>
                <a:cs typeface="Times New Roman" panose="02020603050405020304" pitchFamily="18" charset="0"/>
              </a:rPr>
              <a:t>Company performance</a:t>
            </a:r>
          </a:p>
          <a:p>
            <a:pPr marL="742950" marR="0" lvl="1" indent="-285750">
              <a:lnSpc>
                <a:spcPct val="107000"/>
              </a:lnSpc>
              <a:spcBef>
                <a:spcPts val="600"/>
              </a:spcBef>
              <a:spcAft>
                <a:spcPts val="600"/>
              </a:spcAft>
              <a:buFont typeface="Arial" panose="020B0604020202020204" pitchFamily="34" charset="0"/>
              <a:buChar char="•"/>
            </a:pPr>
            <a:r>
              <a:rPr lang="en-US" sz="1800" dirty="0">
                <a:effectLst/>
                <a:latin typeface="Helvetica (Headings)"/>
                <a:ea typeface="Calibri" panose="020F0502020204030204" pitchFamily="34" charset="0"/>
                <a:cs typeface="Times New Roman" panose="02020603050405020304" pitchFamily="18" charset="0"/>
              </a:rPr>
              <a:t>Financial statement integrity</a:t>
            </a:r>
          </a:p>
          <a:p>
            <a:pPr marL="742950" marR="0" lvl="1" indent="-285750">
              <a:lnSpc>
                <a:spcPct val="107000"/>
              </a:lnSpc>
              <a:spcBef>
                <a:spcPts val="600"/>
              </a:spcBef>
              <a:spcAft>
                <a:spcPts val="600"/>
              </a:spcAft>
              <a:buFont typeface="Arial" panose="020B0604020202020204" pitchFamily="34" charset="0"/>
              <a:buChar char="•"/>
            </a:pPr>
            <a:r>
              <a:rPr lang="en-US" sz="1800" dirty="0">
                <a:effectLst/>
                <a:latin typeface="Helvetica (Headings)"/>
                <a:ea typeface="Calibri" panose="020F0502020204030204" pitchFamily="34" charset="0"/>
                <a:cs typeface="Times New Roman" panose="02020603050405020304" pitchFamily="18" charset="0"/>
              </a:rPr>
              <a:t>Capital structure</a:t>
            </a:r>
          </a:p>
          <a:p>
            <a:pPr marL="914400" marR="0" indent="0">
              <a:lnSpc>
                <a:spcPct val="107000"/>
              </a:lnSpc>
              <a:spcBef>
                <a:spcPts val="0"/>
              </a:spcBef>
              <a:spcAft>
                <a:spcPts val="0"/>
              </a:spcAft>
            </a:pPr>
            <a:r>
              <a:rPr lang="en-US" sz="1800" dirty="0">
                <a:effectLst/>
                <a:latin typeface="Helvetica (Headings)"/>
                <a:ea typeface="Calibri" panose="020F0502020204030204" pitchFamily="34" charset="0"/>
                <a:cs typeface="Times New Roman" panose="02020603050405020304" pitchFamily="18" charset="0"/>
              </a:rPr>
              <a:t> </a:t>
            </a:r>
          </a:p>
          <a:p>
            <a:endParaRPr lang="en-US" dirty="0"/>
          </a:p>
        </p:txBody>
      </p:sp>
      <p:sp>
        <p:nvSpPr>
          <p:cNvPr id="5" name="Slide Number Placeholder 4">
            <a:extLst>
              <a:ext uri="{FF2B5EF4-FFF2-40B4-BE49-F238E27FC236}">
                <a16:creationId xmlns:a16="http://schemas.microsoft.com/office/drawing/2014/main" id="{91489F4B-C712-46B9-BB56-D2103B784104}"/>
              </a:ext>
            </a:extLst>
          </p:cNvPr>
          <p:cNvSpPr>
            <a:spLocks noGrp="1"/>
          </p:cNvSpPr>
          <p:nvPr>
            <p:ph type="sldNum" sz="quarter" idx="2"/>
          </p:nvPr>
        </p:nvSpPr>
        <p:spPr/>
        <p:txBody>
          <a:bodyPr/>
          <a:lstStyle/>
          <a:p>
            <a:fld id="{86CB4B4D-7CA3-9044-876B-883B54F8677D}" type="slidenum">
              <a:rPr lang="en-US" smtClean="0"/>
              <a:pPr/>
              <a:t>12</a:t>
            </a:fld>
            <a:endParaRPr lang="en-US" dirty="0"/>
          </a:p>
        </p:txBody>
      </p:sp>
    </p:spTree>
    <p:extLst>
      <p:ext uri="{BB962C8B-B14F-4D97-AF65-F5344CB8AC3E}">
        <p14:creationId xmlns:p14="http://schemas.microsoft.com/office/powerpoint/2010/main" val="50411287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661EF-F110-4CE7-8692-FA050299A826}"/>
              </a:ext>
            </a:extLst>
          </p:cNvPr>
          <p:cNvSpPr>
            <a:spLocks noGrp="1"/>
          </p:cNvSpPr>
          <p:nvPr>
            <p:ph type="title"/>
          </p:nvPr>
        </p:nvSpPr>
        <p:spPr/>
        <p:txBody>
          <a:bodyPr>
            <a:noAutofit/>
          </a:bodyPr>
          <a:lstStyle/>
          <a:p>
            <a:pPr marR="0" lvl="0" algn="just">
              <a:lnSpc>
                <a:spcPct val="107000"/>
              </a:lnSpc>
              <a:spcBef>
                <a:spcPts val="0"/>
              </a:spcBef>
              <a:spcAft>
                <a:spcPts val="800"/>
              </a:spcAft>
            </a:pPr>
            <a:r>
              <a:rPr lang="en-US" sz="2700" dirty="0">
                <a:effectLst/>
                <a:latin typeface="Georgia" panose="02040502050405020303" pitchFamily="18" charset="0"/>
                <a:ea typeface="Calibri" panose="020F0502020204030204" pitchFamily="34" charset="0"/>
                <a:cs typeface="Times New Roman" panose="02020603050405020304" pitchFamily="18" charset="0"/>
              </a:rPr>
              <a:t>7 Key Areas of Director Responsibility (con</a:t>
            </a:r>
            <a:r>
              <a:rPr lang="en-US" sz="2700" dirty="0">
                <a:latin typeface="Georgia" panose="02040502050405020303" pitchFamily="18" charset="0"/>
                <a:ea typeface="Calibri" panose="020F0502020204030204" pitchFamily="34" charset="0"/>
                <a:cs typeface="Times New Roman" panose="02020603050405020304" pitchFamily="18" charset="0"/>
              </a:rPr>
              <a:t>t’d</a:t>
            </a:r>
            <a:r>
              <a:rPr lang="en-US" sz="2700" dirty="0">
                <a:effectLst/>
                <a:latin typeface="Georgia" panose="02040502050405020303" pitchFamily="18" charset="0"/>
                <a:ea typeface="Calibri" panose="020F0502020204030204" pitchFamily="34" charset="0"/>
                <a:cs typeface="Times New Roman" panose="02020603050405020304" pitchFamily="18"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9FF4DAB8-9043-46CA-B255-3E2E4CD699EB}"/>
              </a:ext>
            </a:extLst>
          </p:cNvPr>
          <p:cNvSpPr>
            <a:spLocks noGrp="1"/>
          </p:cNvSpPr>
          <p:nvPr>
            <p:ph type="body" idx="1"/>
          </p:nvPr>
        </p:nvSpPr>
        <p:spPr>
          <a:xfrm>
            <a:off x="346243" y="1079500"/>
            <a:ext cx="9491178" cy="4192694"/>
          </a:xfrm>
        </p:spPr>
        <p:txBody>
          <a:bodyPr/>
          <a:lstStyle/>
          <a:p>
            <a:pPr marL="800100" marR="0" lvl="1" indent="-342900">
              <a:lnSpc>
                <a:spcPct val="107000"/>
              </a:lnSpc>
              <a:spcBef>
                <a:spcPts val="600"/>
              </a:spcBef>
              <a:spcAft>
                <a:spcPts val="600"/>
              </a:spcAft>
              <a:buFont typeface="Arial" panose="020B0604020202020204" pitchFamily="34" charset="0"/>
              <a:buChar char="•"/>
            </a:pPr>
            <a:r>
              <a:rPr lang="en-US" sz="1800" dirty="0">
                <a:latin typeface="Helvetica (Headings)"/>
                <a:ea typeface="Calibri" panose="020F0502020204030204" pitchFamily="34" charset="0"/>
                <a:cs typeface="Times New Roman" panose="02020603050405020304" pitchFamily="18" charset="0"/>
              </a:rPr>
              <a:t>T</a:t>
            </a:r>
            <a:r>
              <a:rPr lang="en-US" sz="1800" dirty="0">
                <a:effectLst/>
                <a:latin typeface="Helvetica (Headings)"/>
                <a:ea typeface="Calibri" panose="020F0502020204030204" pitchFamily="34" charset="0"/>
                <a:cs typeface="Times New Roman" panose="02020603050405020304" pitchFamily="18" charset="0"/>
              </a:rPr>
              <a:t>hese 7 key areas can be organized around the 2 main roles of a board of directors: Strategy &amp; Monitoring</a:t>
            </a:r>
          </a:p>
          <a:p>
            <a:pPr marL="800100" marR="0" lvl="1" indent="-342900">
              <a:lnSpc>
                <a:spcPct val="107000"/>
              </a:lnSpc>
              <a:spcBef>
                <a:spcPts val="600"/>
              </a:spcBef>
              <a:spcAft>
                <a:spcPts val="600"/>
              </a:spcAft>
              <a:buFont typeface="Arial" panose="020B0604020202020204" pitchFamily="34" charset="0"/>
              <a:buChar char="•"/>
            </a:pPr>
            <a:r>
              <a:rPr lang="en-US" sz="1800" dirty="0">
                <a:effectLst/>
                <a:latin typeface="Helvetica (Headings)"/>
                <a:ea typeface="Calibri" panose="020F0502020204030204" pitchFamily="34" charset="0"/>
                <a:cs typeface="Times New Roman" panose="02020603050405020304" pitchFamily="18" charset="0"/>
              </a:rPr>
              <a:t>Directors can take on these 7 areas without fear of improperly encroaching on the company’s officers.</a:t>
            </a:r>
          </a:p>
          <a:p>
            <a:pPr marL="457200" marR="0" lvl="1" algn="ctr">
              <a:lnSpc>
                <a:spcPct val="107000"/>
              </a:lnSpc>
              <a:spcBef>
                <a:spcPts val="600"/>
              </a:spcBef>
              <a:spcAft>
                <a:spcPts val="600"/>
              </a:spcAft>
            </a:pPr>
            <a:r>
              <a:rPr lang="en-US" sz="1800" dirty="0">
                <a:effectLst/>
                <a:latin typeface="Helvetica (Headings)"/>
                <a:ea typeface="Calibri" panose="020F0502020204030204" pitchFamily="34" charset="0"/>
                <a:cs typeface="Times New Roman" panose="02020603050405020304" pitchFamily="18" charset="0"/>
              </a:rPr>
              <a:t>*</a:t>
            </a:r>
            <a:r>
              <a:rPr lang="en-US" sz="1800" i="1" dirty="0">
                <a:effectLst/>
                <a:latin typeface="Helvetica (Headings)"/>
                <a:ea typeface="Calibri" panose="020F0502020204030204" pitchFamily="34" charset="0"/>
                <a:cs typeface="Times New Roman" panose="02020603050405020304" pitchFamily="18" charset="0"/>
              </a:rPr>
              <a:t>Additional info (taken verbatim from)</a:t>
            </a:r>
            <a:r>
              <a:rPr lang="en-US" sz="1800" dirty="0">
                <a:effectLst/>
                <a:latin typeface="Helvetica (Headings)"/>
                <a:ea typeface="Calibri" panose="020F0502020204030204" pitchFamily="34" charset="0"/>
                <a:cs typeface="Times New Roman" panose="02020603050405020304" pitchFamily="18" charset="0"/>
              </a:rPr>
              <a:t>: </a:t>
            </a:r>
            <a:r>
              <a:rPr lang="en-US"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Priya Cherian Huskins, Esq.</a:t>
            </a:r>
            <a:endParaRPr lang="en-US" sz="1800" dirty="0">
              <a:effectLst/>
              <a:latin typeface="Helvetica (Headings)"/>
              <a:ea typeface="Calibri" panose="020F0502020204030204" pitchFamily="34" charset="0"/>
              <a:cs typeface="Times New Roman" panose="02020603050405020304" pitchFamily="18" charset="0"/>
            </a:endParaRPr>
          </a:p>
          <a:p>
            <a:pPr marL="914400" marR="0" indent="0">
              <a:lnSpc>
                <a:spcPct val="107000"/>
              </a:lnSpc>
              <a:spcBef>
                <a:spcPts val="0"/>
              </a:spcBef>
              <a:spcAft>
                <a:spcPts val="0"/>
              </a:spcAft>
            </a:pPr>
            <a:r>
              <a:rPr lang="en-US" sz="1800" dirty="0">
                <a:effectLst/>
                <a:latin typeface="Helvetica (Headings)"/>
                <a:ea typeface="Calibri" panose="020F0502020204030204" pitchFamily="34" charset="0"/>
                <a:cs typeface="Times New Roman" panose="02020603050405020304" pitchFamily="18" charset="0"/>
              </a:rPr>
              <a:t> </a:t>
            </a:r>
          </a:p>
          <a:p>
            <a:endParaRPr lang="en-US" dirty="0"/>
          </a:p>
        </p:txBody>
      </p:sp>
      <p:sp>
        <p:nvSpPr>
          <p:cNvPr id="5" name="Slide Number Placeholder 4">
            <a:extLst>
              <a:ext uri="{FF2B5EF4-FFF2-40B4-BE49-F238E27FC236}">
                <a16:creationId xmlns:a16="http://schemas.microsoft.com/office/drawing/2014/main" id="{91489F4B-C712-46B9-BB56-D2103B784104}"/>
              </a:ext>
            </a:extLst>
          </p:cNvPr>
          <p:cNvSpPr>
            <a:spLocks noGrp="1"/>
          </p:cNvSpPr>
          <p:nvPr>
            <p:ph type="sldNum" sz="quarter" idx="2"/>
          </p:nvPr>
        </p:nvSpPr>
        <p:spPr/>
        <p:txBody>
          <a:bodyPr/>
          <a:lstStyle/>
          <a:p>
            <a:fld id="{86CB4B4D-7CA3-9044-876B-883B54F8677D}" type="slidenum">
              <a:rPr lang="en-US" smtClean="0"/>
              <a:pPr/>
              <a:t>13</a:t>
            </a:fld>
            <a:endParaRPr lang="en-US" dirty="0"/>
          </a:p>
        </p:txBody>
      </p:sp>
    </p:spTree>
    <p:extLst>
      <p:ext uri="{BB962C8B-B14F-4D97-AF65-F5344CB8AC3E}">
        <p14:creationId xmlns:p14="http://schemas.microsoft.com/office/powerpoint/2010/main" val="356700271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2601F-197E-405A-9A58-B236F50529A9}"/>
              </a:ext>
            </a:extLst>
          </p:cNvPr>
          <p:cNvSpPr>
            <a:spLocks noGrp="1"/>
          </p:cNvSpPr>
          <p:nvPr>
            <p:ph type="title"/>
          </p:nvPr>
        </p:nvSpPr>
        <p:spPr/>
        <p:txBody>
          <a:bodyPr>
            <a:noAutofit/>
          </a:bodyPr>
          <a:lstStyle/>
          <a:p>
            <a:r>
              <a:rPr lang="en-US" sz="2700" dirty="0">
                <a:effectLst/>
                <a:latin typeface="Georgia" panose="02040502050405020303" pitchFamily="18" charset="0"/>
                <a:ea typeface="Calibri" panose="020F0502020204030204" pitchFamily="34" charset="0"/>
                <a:cs typeface="Times New Roman" panose="02020603050405020304" pitchFamily="18" charset="0"/>
              </a:rPr>
              <a:t>Who are the corporate officers? </a:t>
            </a:r>
            <a:endParaRPr lang="en-US" sz="2700" dirty="0"/>
          </a:p>
        </p:txBody>
      </p:sp>
      <p:sp>
        <p:nvSpPr>
          <p:cNvPr id="3" name="Text Placeholder 2">
            <a:extLst>
              <a:ext uri="{FF2B5EF4-FFF2-40B4-BE49-F238E27FC236}">
                <a16:creationId xmlns:a16="http://schemas.microsoft.com/office/drawing/2014/main" id="{71BD9D0B-7BA6-4DA4-A466-E1D3A36689EA}"/>
              </a:ext>
            </a:extLst>
          </p:cNvPr>
          <p:cNvSpPr>
            <a:spLocks noGrp="1"/>
          </p:cNvSpPr>
          <p:nvPr>
            <p:ph type="body" idx="1"/>
          </p:nvPr>
        </p:nvSpPr>
        <p:spPr/>
        <p:txBody>
          <a:bodyPr/>
          <a:lstStyle/>
          <a:p>
            <a:pPr marL="800100" marR="0" lvl="1" indent="-342900">
              <a:lnSpc>
                <a:spcPct val="107000"/>
              </a:lnSpc>
              <a:spcBef>
                <a:spcPts val="600"/>
              </a:spcBef>
              <a:spcAft>
                <a:spcPts val="6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CEO - presides at meetings, carries out board’s directives</a:t>
            </a:r>
          </a:p>
          <a:p>
            <a:pPr marL="800100" marR="0" lvl="1" indent="-342900">
              <a:lnSpc>
                <a:spcPct val="107000"/>
              </a:lnSpc>
              <a:spcBef>
                <a:spcPts val="600"/>
              </a:spcBef>
              <a:spcAft>
                <a:spcPts val="6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Secretary </a:t>
            </a:r>
          </a:p>
          <a:p>
            <a:pPr marL="800100" marR="0" lvl="1" indent="-342900">
              <a:lnSpc>
                <a:spcPct val="107000"/>
              </a:lnSpc>
              <a:spcBef>
                <a:spcPts val="600"/>
              </a:spcBef>
              <a:spcAft>
                <a:spcPts val="6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Treasurer/CFO</a:t>
            </a:r>
          </a:p>
          <a:p>
            <a:pPr marL="800100" marR="0" lvl="1" indent="-342900">
              <a:lnSpc>
                <a:spcPct val="107000"/>
              </a:lnSpc>
              <a:spcBef>
                <a:spcPts val="600"/>
              </a:spcBef>
              <a:spcAft>
                <a:spcPts val="6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Other common positions: chief operating officer, chief compliance officer, chief information officer, chief technology officer, chief legal officer (GC), chief marketing officer, chief sustainability officer</a:t>
            </a:r>
          </a:p>
          <a:p>
            <a:pPr marL="800100" marR="0" lvl="1" indent="-342900">
              <a:lnSpc>
                <a:spcPct val="107000"/>
              </a:lnSpc>
              <a:spcBef>
                <a:spcPts val="0"/>
              </a:spcBef>
              <a:spcAft>
                <a:spcPts val="800"/>
              </a:spcAft>
              <a:buFont typeface="+mj-lt"/>
              <a:buAutoNum type="alphaLcPeriod" startAt="2"/>
            </a:pPr>
            <a:endParaRPr lang="en-US" sz="1800" dirty="0">
              <a:effectLst/>
              <a:latin typeface="Helvetica (Headings)"/>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F185DEF-B0CF-4702-81ED-086620C4D2CD}"/>
              </a:ext>
            </a:extLst>
          </p:cNvPr>
          <p:cNvSpPr>
            <a:spLocks noGrp="1"/>
          </p:cNvSpPr>
          <p:nvPr>
            <p:ph type="sldNum" sz="quarter" idx="2"/>
          </p:nvPr>
        </p:nvSpPr>
        <p:spPr/>
        <p:txBody>
          <a:bodyPr/>
          <a:lstStyle/>
          <a:p>
            <a:fld id="{86CB4B4D-7CA3-9044-876B-883B54F8677D}" type="slidenum">
              <a:rPr lang="en-US" smtClean="0"/>
              <a:pPr/>
              <a:t>14</a:t>
            </a:fld>
            <a:endParaRPr lang="en-US" dirty="0"/>
          </a:p>
        </p:txBody>
      </p:sp>
    </p:spTree>
    <p:extLst>
      <p:ext uri="{BB962C8B-B14F-4D97-AF65-F5344CB8AC3E}">
        <p14:creationId xmlns:p14="http://schemas.microsoft.com/office/powerpoint/2010/main" val="403232996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BC4D-7D23-477F-B727-D0127F824979}"/>
              </a:ext>
            </a:extLst>
          </p:cNvPr>
          <p:cNvSpPr>
            <a:spLocks noGrp="1"/>
          </p:cNvSpPr>
          <p:nvPr>
            <p:ph type="title"/>
          </p:nvPr>
        </p:nvSpPr>
        <p:spPr/>
        <p:txBody>
          <a:bodyPr>
            <a:normAutofit fontScale="90000"/>
          </a:bodyPr>
          <a:lstStyle/>
          <a:p>
            <a:r>
              <a:rPr lang="en-US" dirty="0">
                <a:effectLst/>
                <a:latin typeface="Georgia" panose="02040502050405020303" pitchFamily="18" charset="0"/>
                <a:ea typeface="Calibri" panose="020F0502020204030204" pitchFamily="34" charset="0"/>
                <a:cs typeface="Times New Roman" panose="02020603050405020304" pitchFamily="18" charset="0"/>
              </a:rPr>
              <a:t>Officers’ Duties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225908DA-6E38-4EBC-86F9-0D3CCF9986FB}"/>
              </a:ext>
            </a:extLst>
          </p:cNvPr>
          <p:cNvSpPr>
            <a:spLocks noGrp="1"/>
          </p:cNvSpPr>
          <p:nvPr>
            <p:ph type="body" idx="1"/>
          </p:nvPr>
        </p:nvSpPr>
        <p:spPr/>
        <p:txBody>
          <a:bodyPr/>
          <a:lstStyle/>
          <a:p>
            <a:pPr marL="742950" marR="0" lvl="1" indent="-285750" algn="just">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Same </a:t>
            </a:r>
            <a:r>
              <a:rPr lang="en-US" sz="1800" b="1" i="1" dirty="0">
                <a:effectLst/>
                <a:ea typeface="Calibri" panose="020F0502020204030204" pitchFamily="34" charset="0"/>
                <a:cs typeface="Times New Roman" panose="02020603050405020304" pitchFamily="18" charset="0"/>
              </a:rPr>
              <a:t>fiduciary</a:t>
            </a:r>
            <a:r>
              <a:rPr lang="en-US" sz="1800" dirty="0">
                <a:effectLst/>
                <a:ea typeface="Calibri" panose="020F0502020204030204" pitchFamily="34" charset="0"/>
                <a:cs typeface="Times New Roman" panose="02020603050405020304" pitchFamily="18" charset="0"/>
              </a:rPr>
              <a:t> duties as directors  </a:t>
            </a:r>
          </a:p>
          <a:p>
            <a:pPr marL="914400" marR="0" indent="0">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 </a:t>
            </a:r>
          </a:p>
          <a:p>
            <a:endParaRPr lang="en-US" dirty="0"/>
          </a:p>
        </p:txBody>
      </p:sp>
      <p:sp>
        <p:nvSpPr>
          <p:cNvPr id="5" name="Slide Number Placeholder 4">
            <a:extLst>
              <a:ext uri="{FF2B5EF4-FFF2-40B4-BE49-F238E27FC236}">
                <a16:creationId xmlns:a16="http://schemas.microsoft.com/office/drawing/2014/main" id="{0A6D058C-403B-4DDD-AF4D-8F16A98DE026}"/>
              </a:ext>
            </a:extLst>
          </p:cNvPr>
          <p:cNvSpPr>
            <a:spLocks noGrp="1"/>
          </p:cNvSpPr>
          <p:nvPr>
            <p:ph type="sldNum" sz="quarter" idx="2"/>
          </p:nvPr>
        </p:nvSpPr>
        <p:spPr/>
        <p:txBody>
          <a:bodyPr/>
          <a:lstStyle/>
          <a:p>
            <a:fld id="{86CB4B4D-7CA3-9044-876B-883B54F8677D}" type="slidenum">
              <a:rPr lang="en-US" smtClean="0"/>
              <a:pPr/>
              <a:t>15</a:t>
            </a:fld>
            <a:endParaRPr lang="en-US" dirty="0"/>
          </a:p>
        </p:txBody>
      </p:sp>
    </p:spTree>
    <p:extLst>
      <p:ext uri="{BB962C8B-B14F-4D97-AF65-F5344CB8AC3E}">
        <p14:creationId xmlns:p14="http://schemas.microsoft.com/office/powerpoint/2010/main" val="227311819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A620-DC15-414F-8F77-0B15AFEFD552}"/>
              </a:ext>
            </a:extLst>
          </p:cNvPr>
          <p:cNvSpPr>
            <a:spLocks noGrp="1"/>
          </p:cNvSpPr>
          <p:nvPr>
            <p:ph type="title"/>
          </p:nvPr>
        </p:nvSpPr>
        <p:spPr/>
        <p:txBody>
          <a:bodyPr>
            <a:noAutofit/>
          </a:bodyPr>
          <a:lstStyle/>
          <a:p>
            <a:pPr marR="0" lvl="0">
              <a:lnSpc>
                <a:spcPct val="107000"/>
              </a:lnSpc>
              <a:spcBef>
                <a:spcPts val="0"/>
              </a:spcBef>
              <a:spcAft>
                <a:spcPts val="800"/>
              </a:spcAft>
            </a:pPr>
            <a:r>
              <a:rPr lang="en-US" sz="2700" dirty="0">
                <a:effectLst/>
                <a:latin typeface="Georgia" panose="02040502050405020303" pitchFamily="18" charset="0"/>
                <a:ea typeface="Calibri" panose="020F0502020204030204" pitchFamily="34" charset="0"/>
                <a:cs typeface="Times New Roman" panose="02020603050405020304" pitchFamily="18" charset="0"/>
              </a:rPr>
              <a:t>Officers’ Roles</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7918ADB2-99AA-42DB-9954-D9F582DD2BAC}"/>
              </a:ext>
            </a:extLst>
          </p:cNvPr>
          <p:cNvSpPr>
            <a:spLocks noGrp="1"/>
          </p:cNvSpPr>
          <p:nvPr>
            <p:ph type="body" idx="1"/>
          </p:nvPr>
        </p:nvSpPr>
        <p:spPr/>
        <p:txBody>
          <a:bodyPr/>
          <a:lstStyle/>
          <a:p>
            <a:pPr marL="742950" marR="0" lvl="1" indent="-285750" algn="just">
              <a:lnSpc>
                <a:spcPct val="100000"/>
              </a:lnSpc>
              <a:spcBef>
                <a:spcPts val="600"/>
              </a:spcBef>
              <a:spcAft>
                <a:spcPts val="6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Officers of a corporation are the agents through which the board of directors acts</a:t>
            </a:r>
          </a:p>
          <a:p>
            <a:pPr marL="742950" marR="0" lvl="1" indent="-285750" algn="just">
              <a:spcBef>
                <a:spcPts val="600"/>
              </a:spcBef>
              <a:spcAft>
                <a:spcPts val="600"/>
              </a:spcAft>
              <a:buFont typeface="Arial" panose="020B0604020202020204" pitchFamily="34" charset="0"/>
              <a:buChar char="•"/>
            </a:pPr>
            <a:r>
              <a:rPr lang="en-US" sz="1800" dirty="0">
                <a:ea typeface="Calibri" panose="020F0502020204030204" pitchFamily="34" charset="0"/>
                <a:cs typeface="Times New Roman" panose="02020603050405020304" pitchFamily="18" charset="0"/>
              </a:rPr>
              <a:t>Duties of each officer </a:t>
            </a:r>
            <a:r>
              <a:rPr lang="en-US" sz="1800" dirty="0">
                <a:effectLst/>
                <a:ea typeface="Calibri" panose="020F0502020204030204" pitchFamily="34" charset="0"/>
                <a:cs typeface="Times New Roman" panose="02020603050405020304" pitchFamily="18" charset="0"/>
              </a:rPr>
              <a:t>are set forth in the bylaws or prescribed by the board of directors (but consistent with the bylaws)</a:t>
            </a:r>
          </a:p>
          <a:p>
            <a:pPr marL="457200" marR="0" algn="just">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 </a:t>
            </a:r>
          </a:p>
          <a:p>
            <a:pPr marL="1371600" marR="0" algn="just">
              <a:lnSpc>
                <a:spcPct val="107000"/>
              </a:lnSpc>
              <a:spcBef>
                <a:spcPts val="0"/>
              </a:spcBef>
              <a:spcAft>
                <a:spcPts val="0"/>
              </a:spcAft>
            </a:pPr>
            <a:r>
              <a:rPr lang="en-US" sz="1800" dirty="0">
                <a:effectLst/>
                <a:latin typeface="Helvetica (Headings)"/>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100" dirty="0">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0253A847-B990-402C-9502-0C624DC0A301}"/>
              </a:ext>
            </a:extLst>
          </p:cNvPr>
          <p:cNvSpPr>
            <a:spLocks noGrp="1"/>
          </p:cNvSpPr>
          <p:nvPr>
            <p:ph type="sldNum" sz="quarter" idx="2"/>
          </p:nvPr>
        </p:nvSpPr>
        <p:spPr/>
        <p:txBody>
          <a:bodyPr/>
          <a:lstStyle/>
          <a:p>
            <a:fld id="{86CB4B4D-7CA3-9044-876B-883B54F8677D}" type="slidenum">
              <a:rPr lang="en-US" smtClean="0"/>
              <a:pPr/>
              <a:t>16</a:t>
            </a:fld>
            <a:endParaRPr lang="en-US" dirty="0"/>
          </a:p>
        </p:txBody>
      </p:sp>
    </p:spTree>
    <p:extLst>
      <p:ext uri="{BB962C8B-B14F-4D97-AF65-F5344CB8AC3E}">
        <p14:creationId xmlns:p14="http://schemas.microsoft.com/office/powerpoint/2010/main" val="277778349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3AD5-3A65-4092-9B07-BA4DB5244EA6}"/>
              </a:ext>
            </a:extLst>
          </p:cNvPr>
          <p:cNvSpPr>
            <a:spLocks noGrp="1"/>
          </p:cNvSpPr>
          <p:nvPr>
            <p:ph type="title"/>
          </p:nvPr>
        </p:nvSpPr>
        <p:spPr/>
        <p:txBody>
          <a:bodyPr>
            <a:noAutofit/>
          </a:bodyPr>
          <a:lstStyle/>
          <a:p>
            <a:r>
              <a:rPr lang="en-US" sz="2700" dirty="0">
                <a:effectLst/>
                <a:latin typeface="Georgia" panose="02040502050405020303" pitchFamily="18" charset="0"/>
                <a:ea typeface="Calibri" panose="020F0502020204030204" pitchFamily="34" charset="0"/>
                <a:cs typeface="Times New Roman" panose="02020603050405020304" pitchFamily="18" charset="0"/>
              </a:rPr>
              <a:t>Potential for Friction – Where Does the Board’s Job Stop &amp; the C-Suite’s Job Start? </a:t>
            </a:r>
            <a:endParaRPr lang="en-US" sz="2700" dirty="0"/>
          </a:p>
        </p:txBody>
      </p:sp>
      <p:sp>
        <p:nvSpPr>
          <p:cNvPr id="3" name="Text Placeholder 2">
            <a:extLst>
              <a:ext uri="{FF2B5EF4-FFF2-40B4-BE49-F238E27FC236}">
                <a16:creationId xmlns:a16="http://schemas.microsoft.com/office/drawing/2014/main" id="{EDE08878-4B02-4A7D-914C-2769949A21E3}"/>
              </a:ext>
            </a:extLst>
          </p:cNvPr>
          <p:cNvSpPr>
            <a:spLocks noGrp="1"/>
          </p:cNvSpPr>
          <p:nvPr>
            <p:ph type="body" idx="1"/>
          </p:nvPr>
        </p:nvSpPr>
        <p:spPr>
          <a:xfrm>
            <a:off x="342820" y="1214965"/>
            <a:ext cx="9491178" cy="4266356"/>
          </a:xfrm>
        </p:spPr>
        <p:txBody>
          <a:bodyPr/>
          <a:lstStyle/>
          <a:p>
            <a:pPr marL="742950" lvl="2" indent="-285750" algn="just">
              <a:lnSpc>
                <a:spcPct val="150000"/>
              </a:lnSpc>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Directors should not micromanage officers, yet directors have significant oversight obligations</a:t>
            </a:r>
          </a:p>
          <a:p>
            <a:pPr marL="1257300" lvl="2" indent="-342900" algn="just">
              <a:lnSpc>
                <a:spcPct val="107000"/>
              </a:lnSpc>
              <a:buFont typeface="+mj-lt"/>
              <a:buAutoNum type="alphaLcPeriod"/>
            </a:pPr>
            <a:endParaRPr lang="en-US" sz="1800" dirty="0">
              <a:effectLst/>
              <a:latin typeface="Helvetica (Headings)"/>
              <a:ea typeface="Calibri" panose="020F0502020204030204" pitchFamily="34" charset="0"/>
              <a:cs typeface="Times New Roman" panose="02020603050405020304" pitchFamily="18" charset="0"/>
            </a:endParaRPr>
          </a:p>
          <a:p>
            <a:pPr marL="1143000" marR="0" lvl="2" indent="-228600" algn="just">
              <a:lnSpc>
                <a:spcPct val="107000"/>
              </a:lnSpc>
              <a:spcBef>
                <a:spcPts val="0"/>
              </a:spcBef>
              <a:spcAft>
                <a:spcPts val="0"/>
              </a:spcAft>
              <a:buFont typeface="+mj-lt"/>
              <a:buAutoNum type="alphaLcPeriod"/>
            </a:pPr>
            <a:endParaRPr lang="en-US" sz="1800" i="1" dirty="0">
              <a:latin typeface="Helvetica (Headings)"/>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100" dirty="0">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019BBB9-1338-4B2B-B96E-A8D76C2EBC0E}"/>
              </a:ext>
            </a:extLst>
          </p:cNvPr>
          <p:cNvSpPr>
            <a:spLocks noGrp="1"/>
          </p:cNvSpPr>
          <p:nvPr>
            <p:ph type="sldNum" sz="quarter" idx="2"/>
          </p:nvPr>
        </p:nvSpPr>
        <p:spPr/>
        <p:txBody>
          <a:bodyPr/>
          <a:lstStyle/>
          <a:p>
            <a:fld id="{86CB4B4D-7CA3-9044-876B-883B54F8677D}" type="slidenum">
              <a:rPr lang="en-US" smtClean="0"/>
              <a:pPr/>
              <a:t>17</a:t>
            </a:fld>
            <a:endParaRPr lang="en-US" dirty="0"/>
          </a:p>
        </p:txBody>
      </p:sp>
    </p:spTree>
    <p:extLst>
      <p:ext uri="{BB962C8B-B14F-4D97-AF65-F5344CB8AC3E}">
        <p14:creationId xmlns:p14="http://schemas.microsoft.com/office/powerpoint/2010/main" val="72723515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629F-5C36-43B0-8F20-0153825F1681}"/>
              </a:ext>
            </a:extLst>
          </p:cNvPr>
          <p:cNvSpPr>
            <a:spLocks noGrp="1"/>
          </p:cNvSpPr>
          <p:nvPr>
            <p:ph type="title"/>
          </p:nvPr>
        </p:nvSpPr>
        <p:spPr/>
        <p:txBody>
          <a:bodyPr>
            <a:normAutofit/>
          </a:bodyPr>
          <a:lstStyle/>
          <a:p>
            <a:pPr marR="0" lvl="0">
              <a:lnSpc>
                <a:spcPct val="107000"/>
              </a:lnSpc>
              <a:spcBef>
                <a:spcPts val="0"/>
              </a:spcBef>
              <a:spcAft>
                <a:spcPts val="800"/>
              </a:spcAft>
            </a:pPr>
            <a:r>
              <a:rPr lang="en-US" sz="2700" dirty="0">
                <a:effectLst/>
                <a:latin typeface="Georgia" panose="02040502050405020303" pitchFamily="18" charset="0"/>
                <a:ea typeface="Calibri" panose="020F0502020204030204" pitchFamily="34" charset="0"/>
                <a:cs typeface="Times New Roman" panose="02020603050405020304" pitchFamily="18" charset="0"/>
              </a:rPr>
              <a:t>Hypo #1- Jerry, George, Elaine &amp; Cosmo</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77E5A522-622C-45F5-B47C-E7DC7571B5FE}"/>
              </a:ext>
            </a:extLst>
          </p:cNvPr>
          <p:cNvSpPr>
            <a:spLocks noGrp="1"/>
          </p:cNvSpPr>
          <p:nvPr>
            <p:ph type="body" idx="1"/>
          </p:nvPr>
        </p:nvSpPr>
        <p:spPr/>
        <p:txBody>
          <a:bodyPr/>
          <a:lstStyle/>
          <a:p>
            <a:pPr marL="742950" marR="0" lvl="0" indent="-285750">
              <a:lnSpc>
                <a:spcPct val="100000"/>
              </a:lnSpc>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Jerry, George &amp; Elaine constitute the board of a large private company with hundreds of shareholders</a:t>
            </a:r>
          </a:p>
          <a:p>
            <a:pPr marL="742950" marR="0" lvl="0" indent="-285750">
              <a:lnSpc>
                <a:spcPct val="100000"/>
              </a:lnSpc>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742950" marR="0" lvl="0" indent="-285750">
              <a:lnSpc>
                <a:spcPct val="100000"/>
              </a:lnSpc>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Cosmo is the company’s CEO</a:t>
            </a:r>
          </a:p>
          <a:p>
            <a:pPr marL="742950" marR="0" lvl="0" indent="-285750">
              <a:lnSpc>
                <a:spcPct val="100000"/>
              </a:lnSpc>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742950" marR="0" lvl="0" indent="-285750">
              <a:lnSpc>
                <a:spcPct val="100000"/>
              </a:lnSpc>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Jerry, George &amp; Elaine become increasingly concerned about Cosmo’s erratic behavior over a three-month-long period</a:t>
            </a:r>
          </a:p>
          <a:p>
            <a:pPr marL="742950" marR="0" lvl="0" indent="-285750">
              <a:lnSpc>
                <a:spcPct val="100000"/>
              </a:lnSpc>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742950" marR="0" lvl="0" indent="-285750">
              <a:lnSpc>
                <a:spcPct val="100000"/>
              </a:lnSpc>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The Board eventually determined that Cosmo was preventing key information from getting to the </a:t>
            </a:r>
            <a:r>
              <a:rPr lang="en-US" sz="1800" dirty="0">
                <a:ea typeface="Calibri" panose="020F0502020204030204" pitchFamily="34" charset="0"/>
                <a:cs typeface="Times New Roman" panose="02020603050405020304" pitchFamily="18" charset="0"/>
              </a:rPr>
              <a:t>b</a:t>
            </a:r>
            <a:r>
              <a:rPr lang="en-US" sz="1800" dirty="0">
                <a:effectLst/>
                <a:ea typeface="Calibri" panose="020F0502020204030204" pitchFamily="34" charset="0"/>
                <a:cs typeface="Times New Roman" panose="02020603050405020304" pitchFamily="18" charset="0"/>
              </a:rPr>
              <a:t>oard</a:t>
            </a:r>
          </a:p>
          <a:p>
            <a:endParaRPr lang="en-US" dirty="0"/>
          </a:p>
        </p:txBody>
      </p:sp>
      <p:sp>
        <p:nvSpPr>
          <p:cNvPr id="5" name="Slide Number Placeholder 4">
            <a:extLst>
              <a:ext uri="{FF2B5EF4-FFF2-40B4-BE49-F238E27FC236}">
                <a16:creationId xmlns:a16="http://schemas.microsoft.com/office/drawing/2014/main" id="{63EF0973-1B1C-42DD-8E97-258048101094}"/>
              </a:ext>
            </a:extLst>
          </p:cNvPr>
          <p:cNvSpPr>
            <a:spLocks noGrp="1"/>
          </p:cNvSpPr>
          <p:nvPr>
            <p:ph type="sldNum" sz="quarter" idx="2"/>
          </p:nvPr>
        </p:nvSpPr>
        <p:spPr/>
        <p:txBody>
          <a:bodyPr/>
          <a:lstStyle/>
          <a:p>
            <a:fld id="{86CB4B4D-7CA3-9044-876B-883B54F8677D}" type="slidenum">
              <a:rPr lang="en-US" smtClean="0"/>
              <a:pPr/>
              <a:t>18</a:t>
            </a:fld>
            <a:endParaRPr lang="en-US" dirty="0"/>
          </a:p>
        </p:txBody>
      </p:sp>
    </p:spTree>
    <p:extLst>
      <p:ext uri="{BB962C8B-B14F-4D97-AF65-F5344CB8AC3E}">
        <p14:creationId xmlns:p14="http://schemas.microsoft.com/office/powerpoint/2010/main" val="170798789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A676-12C9-47DF-9F86-4416C748EEA3}"/>
              </a:ext>
            </a:extLst>
          </p:cNvPr>
          <p:cNvSpPr>
            <a:spLocks noGrp="1"/>
          </p:cNvSpPr>
          <p:nvPr>
            <p:ph type="title"/>
          </p:nvPr>
        </p:nvSpPr>
        <p:spPr/>
        <p:txBody>
          <a:bodyPr>
            <a:normAutofit/>
          </a:bodyPr>
          <a:lstStyle/>
          <a:p>
            <a:pPr marR="0" lvl="0" algn="just">
              <a:lnSpc>
                <a:spcPct val="107000"/>
              </a:lnSpc>
              <a:spcBef>
                <a:spcPts val="0"/>
              </a:spcBef>
              <a:spcAft>
                <a:spcPts val="800"/>
              </a:spcAft>
            </a:pPr>
            <a:r>
              <a:rPr lang="it-IT" sz="2700" dirty="0">
                <a:effectLst/>
                <a:latin typeface="Georgia" panose="02040502050405020303" pitchFamily="18" charset="0"/>
                <a:ea typeface="Calibri" panose="020F0502020204030204" pitchFamily="34" charset="0"/>
                <a:cs typeface="Times New Roman" panose="02020603050405020304" pitchFamily="18" charset="0"/>
              </a:rPr>
              <a:t>Hypo #2- Rachel &amp; Monica</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42D65353-099D-48C0-ABA7-53AE704DE458}"/>
              </a:ext>
            </a:extLst>
          </p:cNvPr>
          <p:cNvSpPr>
            <a:spLocks noGrp="1"/>
          </p:cNvSpPr>
          <p:nvPr>
            <p:ph type="body" idx="1"/>
          </p:nvPr>
        </p:nvSpPr>
        <p:spPr/>
        <p:txBody>
          <a:bodyPr/>
          <a:lstStyle/>
          <a:p>
            <a:pPr marL="742950" marR="0" lvl="1" indent="-285750">
              <a:lnSpc>
                <a:spcPct val="107000"/>
              </a:lnSpc>
              <a:spcBef>
                <a:spcPts val="1200"/>
              </a:spcBef>
              <a:spcAft>
                <a:spcPts val="0"/>
              </a:spcAft>
              <a:buFont typeface="Arial" panose="020B0604020202020204" pitchFamily="34" charset="0"/>
              <a:buChar char="•"/>
            </a:pPr>
            <a:r>
              <a:rPr lang="en-US" sz="1800" dirty="0">
                <a:effectLst/>
                <a:latin typeface="Helvetica (Headings)"/>
                <a:ea typeface="Calibri" panose="020F0502020204030204" pitchFamily="34" charset="0"/>
                <a:cs typeface="Times New Roman" panose="02020603050405020304" pitchFamily="18" charset="0"/>
              </a:rPr>
              <a:t>Rachel is the CEO of a chain of soup restaurants. </a:t>
            </a:r>
          </a:p>
          <a:p>
            <a:pPr marL="742950" marR="0" lvl="1" indent="-285750">
              <a:lnSpc>
                <a:spcPct val="107000"/>
              </a:lnSpc>
              <a:spcBef>
                <a:spcPts val="1200"/>
              </a:spcBef>
              <a:spcAft>
                <a:spcPts val="0"/>
              </a:spcAft>
              <a:buFont typeface="Arial" panose="020B0604020202020204" pitchFamily="34" charset="0"/>
              <a:buChar char="•"/>
            </a:pPr>
            <a:r>
              <a:rPr lang="en-US" sz="1800" dirty="0">
                <a:effectLst/>
                <a:latin typeface="Helvetica (Headings)"/>
                <a:ea typeface="Calibri" panose="020F0502020204030204" pitchFamily="34" charset="0"/>
                <a:cs typeface="Times New Roman" panose="02020603050405020304" pitchFamily="18" charset="0"/>
              </a:rPr>
              <a:t>She decides to hire her sorority sister, Monica, as CMO. She does not ask the board in advance, nor does she even run the decision by the board in advance.</a:t>
            </a:r>
            <a:endParaRPr lang="en-US" dirty="0"/>
          </a:p>
        </p:txBody>
      </p:sp>
      <p:sp>
        <p:nvSpPr>
          <p:cNvPr id="5" name="Slide Number Placeholder 4">
            <a:extLst>
              <a:ext uri="{FF2B5EF4-FFF2-40B4-BE49-F238E27FC236}">
                <a16:creationId xmlns:a16="http://schemas.microsoft.com/office/drawing/2014/main" id="{D9118D34-B97B-4C6C-BF30-033B41BAAA6C}"/>
              </a:ext>
            </a:extLst>
          </p:cNvPr>
          <p:cNvSpPr>
            <a:spLocks noGrp="1"/>
          </p:cNvSpPr>
          <p:nvPr>
            <p:ph type="sldNum" sz="quarter" idx="2"/>
          </p:nvPr>
        </p:nvSpPr>
        <p:spPr/>
        <p:txBody>
          <a:bodyPr/>
          <a:lstStyle/>
          <a:p>
            <a:fld id="{86CB4B4D-7CA3-9044-876B-883B54F8677D}" type="slidenum">
              <a:rPr lang="en-US" smtClean="0"/>
              <a:pPr/>
              <a:t>19</a:t>
            </a:fld>
            <a:endParaRPr lang="en-US" dirty="0"/>
          </a:p>
        </p:txBody>
      </p:sp>
    </p:spTree>
    <p:extLst>
      <p:ext uri="{BB962C8B-B14F-4D97-AF65-F5344CB8AC3E}">
        <p14:creationId xmlns:p14="http://schemas.microsoft.com/office/powerpoint/2010/main" val="76714783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9B0B4-2367-4ACE-BB54-17FBF5ED548F}"/>
              </a:ext>
            </a:extLst>
          </p:cNvPr>
          <p:cNvSpPr>
            <a:spLocks noGrp="1"/>
          </p:cNvSpPr>
          <p:nvPr>
            <p:ph type="title"/>
          </p:nvPr>
        </p:nvSpPr>
        <p:spPr>
          <a:xfrm>
            <a:off x="342820" y="182879"/>
            <a:ext cx="9264730" cy="661681"/>
          </a:xfrm>
        </p:spPr>
        <p:txBody>
          <a:bodyPr>
            <a:noAutofit/>
          </a:bodyPr>
          <a:lstStyle/>
          <a:p>
            <a:r>
              <a:rPr lang="en-US" sz="2400" b="0" i="0" dirty="0">
                <a:solidFill>
                  <a:srgbClr val="FFFFFF"/>
                </a:solidFill>
                <a:effectLst/>
                <a:latin typeface="Georgia" panose="02040502050405020303" pitchFamily="18" charset="0"/>
              </a:rPr>
              <a:t>Where the Board's Duties Stop &amp; the C-Suite's Duties Begin: An Overview of a Board's Functions &amp; Fiduciary Duties</a:t>
            </a:r>
            <a:endParaRPr lang="en-US" sz="2400" dirty="0">
              <a:latin typeface="Georgia" panose="02040502050405020303" pitchFamily="18" charset="0"/>
            </a:endParaRPr>
          </a:p>
        </p:txBody>
      </p:sp>
      <p:sp>
        <p:nvSpPr>
          <p:cNvPr id="3" name="Text Placeholder 2">
            <a:extLst>
              <a:ext uri="{FF2B5EF4-FFF2-40B4-BE49-F238E27FC236}">
                <a16:creationId xmlns:a16="http://schemas.microsoft.com/office/drawing/2014/main" id="{F3DB332F-C555-494B-9A44-84945C45A179}"/>
              </a:ext>
            </a:extLst>
          </p:cNvPr>
          <p:cNvSpPr>
            <a:spLocks noGrp="1"/>
          </p:cNvSpPr>
          <p:nvPr>
            <p:ph type="body" idx="1"/>
          </p:nvPr>
        </p:nvSpPr>
        <p:spPr>
          <a:xfrm>
            <a:off x="346243" y="1231900"/>
            <a:ext cx="9491178" cy="4114799"/>
          </a:xfrm>
        </p:spPr>
        <p:txBody>
          <a:bodyPr/>
          <a:lstStyle/>
          <a:p>
            <a:pPr marL="285750" marR="0" indent="-285750">
              <a:lnSpc>
                <a:spcPct val="107000"/>
              </a:lnSpc>
              <a:spcBef>
                <a:spcPts val="0"/>
              </a:spcBef>
              <a:spcAft>
                <a:spcPts val="8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This 3</a:t>
            </a:r>
            <a:r>
              <a:rPr lang="en-US" sz="1800" baseline="30000" dirty="0">
                <a:effectLst/>
                <a:ea typeface="Calibri" panose="020F0502020204030204" pitchFamily="34" charset="0"/>
                <a:cs typeface="Times New Roman" panose="02020603050405020304" pitchFamily="18" charset="0"/>
              </a:rPr>
              <a:t>rd</a:t>
            </a:r>
            <a:r>
              <a:rPr lang="en-US" sz="1800" dirty="0">
                <a:effectLst/>
                <a:ea typeface="Calibri" panose="020F0502020204030204" pitchFamily="34" charset="0"/>
                <a:cs typeface="Times New Roman" panose="02020603050405020304" pitchFamily="18" charset="0"/>
              </a:rPr>
              <a:t> episode of </a:t>
            </a:r>
            <a:r>
              <a:rPr lang="en-US" sz="1800" i="1" dirty="0">
                <a:effectLst/>
                <a:ea typeface="Calibri" panose="020F0502020204030204" pitchFamily="34" charset="0"/>
                <a:cs typeface="Times New Roman" panose="02020603050405020304" pitchFamily="18" charset="0"/>
              </a:rPr>
              <a:t>Bare Bone Board Basics </a:t>
            </a:r>
            <a:r>
              <a:rPr lang="en-US" sz="1800" dirty="0">
                <a:effectLst/>
                <a:ea typeface="Calibri" panose="020F0502020204030204" pitchFamily="34" charset="0"/>
                <a:cs typeface="Times New Roman" panose="02020603050405020304" pitchFamily="18" charset="0"/>
              </a:rPr>
              <a:t>does 2 things: </a:t>
            </a:r>
            <a:r>
              <a:rPr lang="en-US" sz="1800" b="1" dirty="0">
                <a:effectLst/>
                <a:ea typeface="Calibri" panose="020F0502020204030204" pitchFamily="34" charset="0"/>
                <a:cs typeface="Times New Roman" panose="02020603050405020304" pitchFamily="18" charset="0"/>
              </a:rPr>
              <a:t>First</a:t>
            </a:r>
            <a:r>
              <a:rPr lang="en-US" sz="1800" dirty="0">
                <a:effectLst/>
                <a:ea typeface="Calibri" panose="020F0502020204030204" pitchFamily="34" charset="0"/>
                <a:cs typeface="Times New Roman" panose="02020603050405020304" pitchFamily="18" charset="0"/>
              </a:rPr>
              <a:t>, it dives into the relationship between directors and officers and provides useful guidance on how they can best work together. </a:t>
            </a:r>
            <a:r>
              <a:rPr lang="en-US" sz="1800" b="1" dirty="0">
                <a:effectLst/>
                <a:ea typeface="Calibri" panose="020F0502020204030204" pitchFamily="34" charset="0"/>
                <a:cs typeface="Times New Roman" panose="02020603050405020304" pitchFamily="18" charset="0"/>
              </a:rPr>
              <a:t>Second</a:t>
            </a:r>
            <a:r>
              <a:rPr lang="en-US" sz="1800" dirty="0">
                <a:effectLst/>
                <a:ea typeface="Calibri" panose="020F0502020204030204" pitchFamily="34" charset="0"/>
                <a:cs typeface="Times New Roman" panose="02020603050405020304" pitchFamily="18" charset="0"/>
              </a:rPr>
              <a:t>, it provides a 100-foot (as opposed to 500 or 10-foot) overview of fiduciary duties and a practical-what to do / what-not-to-do to minimize the chance of violating them.</a:t>
            </a:r>
          </a:p>
          <a:p>
            <a:pPr marL="285750" marR="0" indent="-285750">
              <a:lnSpc>
                <a:spcPct val="107000"/>
              </a:lnSpc>
              <a:spcBef>
                <a:spcPts val="0"/>
              </a:spcBef>
              <a:spcAft>
                <a:spcPts val="800"/>
              </a:spcAft>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This is the </a:t>
            </a:r>
            <a:r>
              <a:rPr lang="en-US" sz="1800" dirty="0">
                <a:ea typeface="Calibri" panose="020F0502020204030204" pitchFamily="34" charset="0"/>
                <a:cs typeface="Times New Roman" panose="02020603050405020304" pitchFamily="18" charset="0"/>
              </a:rPr>
              <a:t>second </a:t>
            </a:r>
            <a:r>
              <a:rPr lang="en-US" sz="1800" dirty="0">
                <a:effectLst/>
                <a:ea typeface="Calibri" panose="020F0502020204030204" pitchFamily="34" charset="0"/>
                <a:cs typeface="Times New Roman" panose="02020603050405020304" pitchFamily="18" charset="0"/>
              </a:rPr>
              <a:t>in a series of webinars produced by certain chapters of the</a:t>
            </a:r>
            <a:r>
              <a:rPr lang="en-US" sz="1800" u="sng" dirty="0">
                <a:solidFill>
                  <a:srgbClr val="0000FF"/>
                </a:solidFill>
                <a:effectLst/>
                <a:ea typeface="Calibri" panose="020F0502020204030204" pitchFamily="34" charset="0"/>
                <a:cs typeface="Times New Roman" panose="02020603050405020304" pitchFamily="18" charset="0"/>
                <a:hlinkClick r:id="rId2"/>
              </a:rPr>
              <a:t> Private Directors Association</a:t>
            </a:r>
            <a:r>
              <a:rPr lang="en-US" sz="1800" u="none" strike="noStrike" dirty="0">
                <a:solidFill>
                  <a:srgbClr val="0000FF"/>
                </a:solidFill>
                <a:effectLst/>
                <a:ea typeface="Calibri" panose="020F0502020204030204" pitchFamily="34" charset="0"/>
                <a:cs typeface="Times New Roman" panose="02020603050405020304" pitchFamily="18" charset="0"/>
              </a:rPr>
              <a:t> </a:t>
            </a:r>
            <a:r>
              <a:rPr lang="en-US" sz="1800" u="none" strike="noStrike" dirty="0">
                <a:solidFill>
                  <a:schemeClr val="bg1"/>
                </a:solidFill>
                <a:effectLst/>
                <a:ea typeface="Calibri" panose="020F0502020204030204" pitchFamily="34" charset="0"/>
                <a:cs typeface="Times New Roman" panose="02020603050405020304" pitchFamily="18" charset="0"/>
              </a:rPr>
              <a:t>in association with </a:t>
            </a:r>
            <a:r>
              <a:rPr lang="en-US" sz="1800" u="sng" dirty="0">
                <a:solidFill>
                  <a:srgbClr val="0000FF"/>
                </a:solidFill>
                <a:effectLst/>
                <a:ea typeface="Calibri" panose="020F0502020204030204" pitchFamily="34" charset="0"/>
                <a:cs typeface="Times New Roman" panose="02020603050405020304" pitchFamily="18" charset="0"/>
                <a:hlinkClick r:id="rId3"/>
              </a:rPr>
              <a:t>Financial Poise</a:t>
            </a:r>
            <a:r>
              <a:rPr lang="en-US" sz="1800" u="none" strike="noStrike" dirty="0">
                <a:solidFill>
                  <a:srgbClr val="0000FF"/>
                </a:solidFill>
                <a:effectLst/>
                <a:ea typeface="Calibri" panose="020F0502020204030204" pitchFamily="34" charset="0"/>
                <a:cs typeface="Calibri" panose="020F0502020204030204" pitchFamily="34" charset="0"/>
                <a:hlinkClick r:id="rId3"/>
              </a:rPr>
              <a:t>™ </a:t>
            </a:r>
            <a:r>
              <a:rPr lang="en-US" sz="1800" u="none" strike="noStrike" dirty="0">
                <a:solidFill>
                  <a:srgbClr val="0000FF"/>
                </a:solidFill>
                <a:effectLst/>
                <a:ea typeface="Calibri" panose="020F0502020204030204" pitchFamily="34" charset="0"/>
                <a:cs typeface="Times New Roman" panose="02020603050405020304" pitchFamily="18" charset="0"/>
                <a:hlinkClick r:id="rId3"/>
              </a:rPr>
              <a:t> </a:t>
            </a:r>
            <a:r>
              <a:rPr lang="en-US" sz="1800" dirty="0">
                <a:solidFill>
                  <a:srgbClr val="0000FF"/>
                </a:solidFill>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hlinkClick r:id="rId4"/>
              </a:rPr>
              <a:t>Executive Forum™</a:t>
            </a:r>
            <a:r>
              <a:rPr lang="en-US" sz="1800"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hlinkClick r:id="rId5"/>
              </a:rPr>
              <a:t>Vistage®</a:t>
            </a:r>
            <a:r>
              <a:rPr lang="en-US" sz="1800" dirty="0">
                <a:effectLst/>
                <a:ea typeface="Calibri" panose="020F0502020204030204" pitchFamily="34" charset="0"/>
                <a:cs typeface="Times New Roman" panose="02020603050405020304" pitchFamily="18" charset="0"/>
              </a:rPr>
              <a:t>, Private Director Symposium™ &amp; </a:t>
            </a:r>
            <a:r>
              <a:rPr lang="en-US" sz="1800" dirty="0" err="1">
                <a:effectLst/>
                <a:ea typeface="Calibri" panose="020F0502020204030204" pitchFamily="34" charset="0"/>
                <a:cs typeface="Times New Roman" panose="02020603050405020304" pitchFamily="18" charset="0"/>
              </a:rPr>
              <a:t>ChamberWise</a:t>
            </a:r>
            <a:r>
              <a:rPr lang="en-US" sz="1800" dirty="0">
                <a:effectLst/>
                <a:ea typeface="Calibri" panose="020F0502020204030204" pitchFamily="34" charset="0"/>
                <a:cs typeface="Times New Roman" panose="02020603050405020304" pitchFamily="18" charset="0"/>
              </a:rPr>
              <a:t>™ to make you a more effective board member. </a:t>
            </a:r>
            <a:endParaRPr lang="en-US" sz="2000" dirty="0">
              <a:effectLst/>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3C5E7CCC-66A5-4431-8FCB-6AF6AAEE4731}"/>
              </a:ext>
            </a:extLst>
          </p:cNvPr>
          <p:cNvSpPr>
            <a:spLocks noGrp="1"/>
          </p:cNvSpPr>
          <p:nvPr>
            <p:ph type="sldNum" sz="quarter" idx="2"/>
          </p:nvPr>
        </p:nvSpPr>
        <p:spPr/>
        <p:txBody>
          <a:bodyPr/>
          <a:lstStyle/>
          <a:p>
            <a:fld id="{86CB4B4D-7CA3-9044-876B-883B54F8677D}" type="slidenum">
              <a:rPr lang="en-US" smtClean="0"/>
              <a:pPr/>
              <a:t>2</a:t>
            </a:fld>
            <a:endParaRPr lang="en-US" dirty="0"/>
          </a:p>
        </p:txBody>
      </p:sp>
    </p:spTree>
    <p:extLst>
      <p:ext uri="{BB962C8B-B14F-4D97-AF65-F5344CB8AC3E}">
        <p14:creationId xmlns:p14="http://schemas.microsoft.com/office/powerpoint/2010/main" val="176720406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B7842-3632-4183-90D7-D3EA379407A8}"/>
              </a:ext>
            </a:extLst>
          </p:cNvPr>
          <p:cNvSpPr>
            <a:spLocks noGrp="1"/>
          </p:cNvSpPr>
          <p:nvPr>
            <p:ph type="title"/>
          </p:nvPr>
        </p:nvSpPr>
        <p:spPr/>
        <p:txBody>
          <a:bodyPr>
            <a:normAutofit fontScale="90000"/>
          </a:bodyPr>
          <a:lstStyle/>
          <a:p>
            <a:r>
              <a:rPr lang="en-US" dirty="0">
                <a:effectLst/>
                <a:latin typeface="Georgia" panose="02040502050405020303" pitchFamily="18" charset="0"/>
                <a:ea typeface="Calibri" panose="020F0502020204030204" pitchFamily="34" charset="0"/>
                <a:cs typeface="Times New Roman" panose="02020603050405020304" pitchFamily="18" charset="0"/>
              </a:rPr>
              <a:t>Hypo #3- Larry Tate &amp; Darrin Stevens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3BDC7191-AFC7-4983-9C73-F6A0F7E40AC4}"/>
              </a:ext>
            </a:extLst>
          </p:cNvPr>
          <p:cNvSpPr>
            <a:spLocks noGrp="1"/>
          </p:cNvSpPr>
          <p:nvPr>
            <p:ph type="body" idx="1"/>
          </p:nvPr>
        </p:nvSpPr>
        <p:spPr>
          <a:xfrm>
            <a:off x="289961" y="844560"/>
            <a:ext cx="9491178" cy="4266356"/>
          </a:xfrm>
        </p:spPr>
        <p:txBody>
          <a:bodyPr/>
          <a:lstStyle/>
          <a:p>
            <a:pPr marL="742950" lvl="1" indent="-285750" algn="just">
              <a:lnSpc>
                <a:spcPct val="100000"/>
              </a:lnSpc>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Larry Tate is co-founder and, until recently, CEO of McMann &amp; Tate, an advertising firm. </a:t>
            </a:r>
          </a:p>
          <a:p>
            <a:pPr marL="742950" lvl="1" indent="-285750" algn="just">
              <a:lnSpc>
                <a:spcPct val="100000"/>
              </a:lnSpc>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742950" lvl="1" indent="-285750" algn="just">
              <a:lnSpc>
                <a:spcPct val="100000"/>
              </a:lnSpc>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He sold majority control to a PE firm and is now board chair of a three-member board of directors, of which the other two seats are controlled by </a:t>
            </a:r>
            <a:r>
              <a:rPr lang="en-US" sz="1800" dirty="0">
                <a:ea typeface="Calibri" panose="020F0502020204030204" pitchFamily="34" charset="0"/>
                <a:cs typeface="Times New Roman" panose="02020603050405020304" pitchFamily="18" charset="0"/>
              </a:rPr>
              <a:t>the PE firm, </a:t>
            </a:r>
            <a:r>
              <a:rPr lang="en-US" sz="1800" dirty="0">
                <a:effectLst/>
                <a:ea typeface="Calibri" panose="020F0502020204030204" pitchFamily="34" charset="0"/>
                <a:cs typeface="Times New Roman" panose="02020603050405020304" pitchFamily="18" charset="0"/>
              </a:rPr>
              <a:t>Montgomery Capital Partners. </a:t>
            </a:r>
          </a:p>
          <a:p>
            <a:pPr marL="742950" lvl="1" indent="-285750" algn="just">
              <a:lnSpc>
                <a:spcPct val="100000"/>
              </a:lnSpc>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742950" lvl="1" indent="-285750" algn="just">
              <a:lnSpc>
                <a:spcPct val="100000"/>
              </a:lnSpc>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The board voted to hire Darrin Stevens as the company’s new CEO. </a:t>
            </a:r>
          </a:p>
          <a:p>
            <a:pPr marL="742950" lvl="1" indent="-285750" algn="just">
              <a:lnSpc>
                <a:spcPct val="100000"/>
              </a:lnSpc>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742950" marR="0" lvl="1" indent="-285750" algn="just">
              <a:lnSpc>
                <a:spcPct val="150000"/>
              </a:lnSpc>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Larry welcomed Darrin at first, offering him advice and introductions to key customers.</a:t>
            </a:r>
          </a:p>
          <a:p>
            <a:pPr marL="742950" marR="0" lvl="1" indent="-285750" algn="just">
              <a:lnSpc>
                <a:spcPct val="100000"/>
              </a:lnSpc>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742950" marR="0" lvl="1" indent="-285750" algn="just">
              <a:lnSpc>
                <a:spcPct val="100000"/>
              </a:lnSpc>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However, in recent months, Larry has been trying to micromanage Darrin and, just last week, Larry approved a discount for a large customer. Darrin, who the board has a great deal of confidence in, pointed out to Larry his “resignation for good cause” provision. The board is meeting in a few days. </a:t>
            </a:r>
          </a:p>
          <a:p>
            <a:endParaRPr lang="en-US" dirty="0"/>
          </a:p>
        </p:txBody>
      </p:sp>
      <p:sp>
        <p:nvSpPr>
          <p:cNvPr id="5" name="Slide Number Placeholder 4">
            <a:extLst>
              <a:ext uri="{FF2B5EF4-FFF2-40B4-BE49-F238E27FC236}">
                <a16:creationId xmlns:a16="http://schemas.microsoft.com/office/drawing/2014/main" id="{DF68C274-9356-4DFF-B6DA-AC58893E2650}"/>
              </a:ext>
            </a:extLst>
          </p:cNvPr>
          <p:cNvSpPr>
            <a:spLocks noGrp="1"/>
          </p:cNvSpPr>
          <p:nvPr>
            <p:ph type="sldNum" sz="quarter" idx="2"/>
          </p:nvPr>
        </p:nvSpPr>
        <p:spPr/>
        <p:txBody>
          <a:bodyPr/>
          <a:lstStyle/>
          <a:p>
            <a:fld id="{86CB4B4D-7CA3-9044-876B-883B54F8677D}" type="slidenum">
              <a:rPr lang="en-US" smtClean="0"/>
              <a:pPr/>
              <a:t>20</a:t>
            </a:fld>
            <a:endParaRPr lang="en-US" dirty="0"/>
          </a:p>
        </p:txBody>
      </p:sp>
    </p:spTree>
    <p:extLst>
      <p:ext uri="{BB962C8B-B14F-4D97-AF65-F5344CB8AC3E}">
        <p14:creationId xmlns:p14="http://schemas.microsoft.com/office/powerpoint/2010/main" val="246127747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9417-5033-4E48-A83C-65460B80B95F}"/>
              </a:ext>
            </a:extLst>
          </p:cNvPr>
          <p:cNvSpPr>
            <a:spLocks noGrp="1"/>
          </p:cNvSpPr>
          <p:nvPr>
            <p:ph type="title"/>
          </p:nvPr>
        </p:nvSpPr>
        <p:spPr/>
        <p:txBody>
          <a:bodyPr>
            <a:normAutofit/>
          </a:bodyPr>
          <a:lstStyle/>
          <a:p>
            <a:r>
              <a:rPr lang="en-US" sz="2700" dirty="0"/>
              <a:t>About Faculty of Session #3 </a:t>
            </a:r>
          </a:p>
        </p:txBody>
      </p:sp>
      <p:sp>
        <p:nvSpPr>
          <p:cNvPr id="3" name="Text Placeholder 2">
            <a:extLst>
              <a:ext uri="{FF2B5EF4-FFF2-40B4-BE49-F238E27FC236}">
                <a16:creationId xmlns:a16="http://schemas.microsoft.com/office/drawing/2014/main" id="{B7D787A4-774E-4FA6-8E96-1E09DEC41D80}"/>
              </a:ext>
            </a:extLst>
          </p:cNvPr>
          <p:cNvSpPr>
            <a:spLocks noGrp="1"/>
          </p:cNvSpPr>
          <p:nvPr>
            <p:ph type="body" idx="1"/>
          </p:nvPr>
        </p:nvSpPr>
        <p:spPr/>
        <p:txBody>
          <a:bodyPr/>
          <a:lstStyle/>
          <a:p>
            <a:pPr marL="800100" marR="0" lvl="1" indent="-342900">
              <a:lnSpc>
                <a:spcPct val="107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Will Clarke - Clarke Growth and Sustainment Strategies</a:t>
            </a:r>
          </a:p>
          <a:p>
            <a:pPr marL="742950" marR="0" lvl="1" indent="-285750">
              <a:lnSpc>
                <a:spcPct val="107000"/>
              </a:lnSpc>
              <a:spcBef>
                <a:spcPts val="0"/>
              </a:spcBef>
              <a:spcAft>
                <a:spcPts val="0"/>
              </a:spcAft>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Jonathan Friedland - Sugar Felsenthal Grais &amp; Helsinger LLP </a:t>
            </a:r>
          </a:p>
          <a:p>
            <a:pPr marL="800100" marR="0" lvl="1" indent="-342900">
              <a:lnSpc>
                <a:spcPct val="107000"/>
              </a:lnSpc>
              <a:spcBef>
                <a:spcPts val="0"/>
              </a:spcBef>
              <a:spcAft>
                <a:spcPts val="0"/>
              </a:spcAft>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Allan Grafman - Chair of the Audit Committee, IDW</a:t>
            </a:r>
          </a:p>
          <a:p>
            <a:pPr marL="742950" marR="0" lvl="1" indent="-285750">
              <a:lnSpc>
                <a:spcPct val="107000"/>
              </a:lnSpc>
              <a:spcBef>
                <a:spcPts val="0"/>
              </a:spcBef>
              <a:spcAft>
                <a:spcPts val="0"/>
              </a:spcAft>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James Mitchell - Fora Financial</a:t>
            </a:r>
            <a:endParaRPr lang="en-US" sz="1800" dirty="0"/>
          </a:p>
        </p:txBody>
      </p:sp>
      <p:sp>
        <p:nvSpPr>
          <p:cNvPr id="5" name="Slide Number Placeholder 4">
            <a:extLst>
              <a:ext uri="{FF2B5EF4-FFF2-40B4-BE49-F238E27FC236}">
                <a16:creationId xmlns:a16="http://schemas.microsoft.com/office/drawing/2014/main" id="{74631BD5-D904-4A3E-9E5F-D4C6BA5F27A8}"/>
              </a:ext>
            </a:extLst>
          </p:cNvPr>
          <p:cNvSpPr>
            <a:spLocks noGrp="1"/>
          </p:cNvSpPr>
          <p:nvPr>
            <p:ph type="sldNum" sz="quarter" idx="2"/>
          </p:nvPr>
        </p:nvSpPr>
        <p:spPr/>
        <p:txBody>
          <a:bodyPr/>
          <a:lstStyle/>
          <a:p>
            <a:fld id="{86CB4B4D-7CA3-9044-876B-883B54F8677D}" type="slidenum">
              <a:rPr lang="en-US" smtClean="0"/>
              <a:pPr/>
              <a:t>21</a:t>
            </a:fld>
            <a:endParaRPr lang="en-US" dirty="0"/>
          </a:p>
        </p:txBody>
      </p:sp>
    </p:spTree>
    <p:extLst>
      <p:ext uri="{BB962C8B-B14F-4D97-AF65-F5344CB8AC3E}">
        <p14:creationId xmlns:p14="http://schemas.microsoft.com/office/powerpoint/2010/main" val="87290387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540E-22DC-4EE6-9E8E-DB328F5F413A}"/>
              </a:ext>
            </a:extLst>
          </p:cNvPr>
          <p:cNvSpPr>
            <a:spLocks noGrp="1"/>
          </p:cNvSpPr>
          <p:nvPr>
            <p:ph type="title"/>
          </p:nvPr>
        </p:nvSpPr>
        <p:spPr/>
        <p:txBody>
          <a:bodyPr>
            <a:normAutofit/>
          </a:bodyPr>
          <a:lstStyle/>
          <a:p>
            <a:r>
              <a:rPr lang="en-US" sz="2700" u="sng"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Will Clarke</a:t>
            </a:r>
            <a:r>
              <a:rPr lang="en-US" sz="2700" dirty="0">
                <a:solidFill>
                  <a:schemeClr val="bg1"/>
                </a:solidFill>
                <a:effectLst/>
                <a:latin typeface="Georgia" panose="02040502050405020303" pitchFamily="18" charset="0"/>
                <a:ea typeface="Calibri" panose="020F0502020204030204" pitchFamily="34" charset="0"/>
              </a:rPr>
              <a:t>	</a:t>
            </a:r>
            <a:endParaRPr lang="en-US" sz="2700" dirty="0">
              <a:solidFill>
                <a:schemeClr val="bg1"/>
              </a:solidFill>
              <a:latin typeface="Georgia" panose="02040502050405020303" pitchFamily="18" charset="0"/>
            </a:endParaRPr>
          </a:p>
        </p:txBody>
      </p:sp>
      <p:sp>
        <p:nvSpPr>
          <p:cNvPr id="3" name="Text Placeholder 2">
            <a:extLst>
              <a:ext uri="{FF2B5EF4-FFF2-40B4-BE49-F238E27FC236}">
                <a16:creationId xmlns:a16="http://schemas.microsoft.com/office/drawing/2014/main" id="{953388E8-B0D3-47B9-BF46-BC435D2EE3FD}"/>
              </a:ext>
            </a:extLst>
          </p:cNvPr>
          <p:cNvSpPr>
            <a:spLocks noGrp="1"/>
          </p:cNvSpPr>
          <p:nvPr>
            <p:ph type="body" idx="1"/>
          </p:nvPr>
        </p:nvSpPr>
        <p:spPr/>
        <p:txBody>
          <a:bodyPr/>
          <a:lstStyle/>
          <a:p>
            <a:pPr marL="742950" marR="0" lvl="1" indent="-28575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Founder and President of Clarke Growth and Sustainment Strategies, an advisory firm specializing in guiding early-stage companies’ business expansion.</a:t>
            </a:r>
          </a:p>
          <a:p>
            <a:pPr marL="457200" marR="0" lvl="1">
              <a:lnSpc>
                <a:spcPct val="107000"/>
              </a:lnSpc>
              <a:spcBef>
                <a:spcPts val="0"/>
              </a:spcBef>
              <a:spcAft>
                <a:spcPts val="0"/>
              </a:spcAft>
            </a:pPr>
            <a:endParaRPr lang="en-US" dirty="0">
              <a:solidFill>
                <a:schemeClr val="bg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He serves as an Independent Director for Ascent Solar Technologies (OTC: ASTI), an Advisor for Glass Inc, and on two nonprofit Boards.  Previously, he led the Global Supply Chain business unit for Atlas Airlines (NASDAQ: AAWW) and directed turnaround initiatives for Best Buy (NYSE: BBY). </a:t>
            </a:r>
          </a:p>
          <a:p>
            <a:pPr marL="457200" marR="0" lvl="1">
              <a:lnSpc>
                <a:spcPct val="107000"/>
              </a:lnSpc>
              <a:spcBef>
                <a:spcPts val="0"/>
              </a:spcBef>
              <a:spcAft>
                <a:spcPts val="0"/>
              </a:spcAft>
            </a:pPr>
            <a:endParaRPr lang="en-US" dirty="0">
              <a:solidFill>
                <a:schemeClr val="bg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Will served 25 years as a Naval Officer, where he completed 10 deployments on a ship, submarine, and two aircraft carriers in support of war and peacetime operations.</a:t>
            </a:r>
          </a:p>
          <a:p>
            <a:pPr marL="457200" marR="0" lvl="1">
              <a:lnSpc>
                <a:spcPct val="107000"/>
              </a:lnSpc>
              <a:spcBef>
                <a:spcPts val="0"/>
              </a:spcBef>
              <a:spcAft>
                <a:spcPts val="0"/>
              </a:spcAft>
            </a:pPr>
            <a:endParaRPr lang="en-US" dirty="0">
              <a:solidFill>
                <a:schemeClr val="bg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Will earned a BSc in Mathematics from U.S. Naval Academy, an MSc in Management from Naval Postgraduate School, and completed the Corporate Governance Program at Columbia University. </a:t>
            </a:r>
          </a:p>
          <a:p>
            <a:pPr marL="742950" marR="0" lvl="1" indent="-285750">
              <a:lnSpc>
                <a:spcPct val="107000"/>
              </a:lnSpc>
              <a:spcBef>
                <a:spcPts val="0"/>
              </a:spcBef>
              <a:spcAft>
                <a:spcPts val="0"/>
              </a:spcAft>
              <a:buFont typeface="Arial" panose="020B0604020202020204" pitchFamily="34" charset="0"/>
              <a:buChar char="•"/>
            </a:pPr>
            <a:endParaRPr lang="en-US" dirty="0">
              <a:solidFill>
                <a:schemeClr val="bg1"/>
              </a:solidFill>
              <a:effectLst/>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1A8A3DE-2BAA-4372-96A0-FD81B80CC580}"/>
              </a:ext>
            </a:extLst>
          </p:cNvPr>
          <p:cNvSpPr>
            <a:spLocks noGrp="1"/>
          </p:cNvSpPr>
          <p:nvPr>
            <p:ph type="sldNum" sz="quarter" idx="2"/>
          </p:nvPr>
        </p:nvSpPr>
        <p:spPr/>
        <p:txBody>
          <a:bodyPr/>
          <a:lstStyle/>
          <a:p>
            <a:fld id="{86CB4B4D-7CA3-9044-876B-883B54F8677D}" type="slidenum">
              <a:rPr lang="en-US" smtClean="0"/>
              <a:pPr/>
              <a:t>22</a:t>
            </a:fld>
            <a:endParaRPr lang="en-US" dirty="0"/>
          </a:p>
        </p:txBody>
      </p:sp>
    </p:spTree>
    <p:extLst>
      <p:ext uri="{BB962C8B-B14F-4D97-AF65-F5344CB8AC3E}">
        <p14:creationId xmlns:p14="http://schemas.microsoft.com/office/powerpoint/2010/main" val="88403528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540E-22DC-4EE6-9E8E-DB328F5F413A}"/>
              </a:ext>
            </a:extLst>
          </p:cNvPr>
          <p:cNvSpPr>
            <a:spLocks noGrp="1"/>
          </p:cNvSpPr>
          <p:nvPr>
            <p:ph type="title"/>
          </p:nvPr>
        </p:nvSpPr>
        <p:spPr/>
        <p:txBody>
          <a:bodyPr>
            <a:normAutofit/>
          </a:bodyPr>
          <a:lstStyle/>
          <a:p>
            <a:r>
              <a:rPr lang="en-US" sz="2700" u="sng"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Jonathan Friedland</a:t>
            </a:r>
            <a:r>
              <a:rPr lang="en-US" sz="2700" dirty="0">
                <a:solidFill>
                  <a:schemeClr val="bg1"/>
                </a:solidFill>
                <a:effectLst/>
                <a:latin typeface="Georgia" panose="02040502050405020303" pitchFamily="18" charset="0"/>
                <a:ea typeface="Calibri" panose="020F0502020204030204" pitchFamily="34" charset="0"/>
              </a:rPr>
              <a:t>	</a:t>
            </a:r>
            <a:endParaRPr lang="en-US" sz="2700" dirty="0">
              <a:solidFill>
                <a:schemeClr val="bg1"/>
              </a:solidFill>
              <a:latin typeface="Georgia" panose="02040502050405020303" pitchFamily="18" charset="0"/>
            </a:endParaRPr>
          </a:p>
        </p:txBody>
      </p:sp>
      <p:sp>
        <p:nvSpPr>
          <p:cNvPr id="3" name="Text Placeholder 2">
            <a:extLst>
              <a:ext uri="{FF2B5EF4-FFF2-40B4-BE49-F238E27FC236}">
                <a16:creationId xmlns:a16="http://schemas.microsoft.com/office/drawing/2014/main" id="{953388E8-B0D3-47B9-BF46-BC435D2EE3FD}"/>
              </a:ext>
            </a:extLst>
          </p:cNvPr>
          <p:cNvSpPr>
            <a:spLocks noGrp="1"/>
          </p:cNvSpPr>
          <p:nvPr>
            <p:ph type="body" idx="1"/>
          </p:nvPr>
        </p:nvSpPr>
        <p:spPr/>
        <p:txBody>
          <a:bodyPr/>
          <a:lstStyle/>
          <a:p>
            <a:pPr marL="742950" marR="0" lvl="1" indent="-28575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Jonathan Friedland is a partner with the Sugar </a:t>
            </a:r>
            <a:r>
              <a:rPr lang="en-US" dirty="0" err="1">
                <a:solidFill>
                  <a:schemeClr val="bg1"/>
                </a:solidFill>
                <a:effectLst/>
                <a:ea typeface="Calibri" panose="020F0502020204030204" pitchFamily="34" charset="0"/>
                <a:cs typeface="Times New Roman" panose="02020603050405020304" pitchFamily="18" charset="0"/>
              </a:rPr>
              <a:t>Felsenthal</a:t>
            </a:r>
            <a:r>
              <a:rPr lang="en-US" dirty="0">
                <a:solidFill>
                  <a:schemeClr val="bg1"/>
                </a:solidFill>
                <a:ea typeface="Calibri" panose="020F0502020204030204" pitchFamily="34" charset="0"/>
                <a:cs typeface="Times New Roman" panose="02020603050405020304" pitchFamily="18" charset="0"/>
              </a:rPr>
              <a:t> </a:t>
            </a:r>
            <a:r>
              <a:rPr lang="en-US" dirty="0">
                <a:solidFill>
                  <a:schemeClr val="bg1"/>
                </a:solidFill>
                <a:effectLst/>
                <a:ea typeface="Calibri" panose="020F0502020204030204" pitchFamily="34" charset="0"/>
                <a:cs typeface="Times New Roman" panose="02020603050405020304" pitchFamily="18" charset="0"/>
              </a:rPr>
              <a:t>law firm.</a:t>
            </a:r>
          </a:p>
          <a:p>
            <a:pPr marL="742950" marR="0" lvl="1" indent="-285750">
              <a:lnSpc>
                <a:spcPct val="107000"/>
              </a:lnSpc>
              <a:spcBef>
                <a:spcPts val="0"/>
              </a:spcBef>
              <a:spcAft>
                <a:spcPts val="0"/>
              </a:spcAft>
              <a:buFont typeface="Arial" panose="020B0604020202020204" pitchFamily="34" charset="0"/>
              <a:buChar char="•"/>
            </a:pPr>
            <a:endParaRPr lang="en-US" dirty="0">
              <a:solidFill>
                <a:schemeClr val="bg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He regularly counsels boards of directors and owners of companies in financial distress.</a:t>
            </a:r>
          </a:p>
          <a:p>
            <a:pPr marL="742950" marR="0" lvl="1" indent="-285750">
              <a:lnSpc>
                <a:spcPct val="107000"/>
              </a:lnSpc>
              <a:spcBef>
                <a:spcPts val="0"/>
              </a:spcBef>
              <a:spcAft>
                <a:spcPts val="0"/>
              </a:spcAft>
              <a:buFont typeface="Arial" panose="020B0604020202020204" pitchFamily="34" charset="0"/>
              <a:buChar char="•"/>
            </a:pPr>
            <a:endParaRPr lang="en-US" dirty="0">
              <a:solidFill>
                <a:schemeClr val="bg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Friedland’s wide range of experience includes representing companies in out-of-court workouts, chapter 11 bankruptcy, and controlled liquidations. He also has substantial experience in running both a wide variety of corporate transactions and a wide array of commercial litigation.</a:t>
            </a:r>
          </a:p>
          <a:p>
            <a:pPr marL="742950" marR="0" lvl="1" indent="-285750">
              <a:lnSpc>
                <a:spcPct val="107000"/>
              </a:lnSpc>
              <a:spcBef>
                <a:spcPts val="0"/>
              </a:spcBef>
              <a:spcAft>
                <a:spcPts val="0"/>
              </a:spcAft>
              <a:buFont typeface="Arial" panose="020B0604020202020204" pitchFamily="34" charset="0"/>
              <a:buChar char="•"/>
            </a:pPr>
            <a:endParaRPr lang="en-US" dirty="0">
              <a:solidFill>
                <a:schemeClr val="bg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He is widely recognized as a leading corporate restructuring and insolvency attorney by a number of legal publications. He has been rated for many years as AV® Preeminent™ by Martindale-Hubbell, 10/10 by AVVO, and 10/10 by </a:t>
            </a:r>
            <a:r>
              <a:rPr lang="en-US" dirty="0" err="1">
                <a:solidFill>
                  <a:schemeClr val="bg1"/>
                </a:solidFill>
                <a:effectLst/>
                <a:ea typeface="Calibri" panose="020F0502020204030204" pitchFamily="34" charset="0"/>
                <a:cs typeface="Times New Roman" panose="02020603050405020304" pitchFamily="18" charset="0"/>
              </a:rPr>
              <a:t>Justia</a:t>
            </a:r>
            <a:r>
              <a:rPr lang="en-US" dirty="0">
                <a:solidFill>
                  <a:schemeClr val="bg1"/>
                </a:solidFill>
                <a:effectLst/>
                <a:ea typeface="Calibri" panose="020F0502020204030204" pitchFamily="34" charset="0"/>
                <a:cs typeface="Times New Roman" panose="02020603050405020304" pitchFamily="18" charset="0"/>
              </a:rPr>
              <a:t>. Jonathan is the principal author of two leading legal treatises, and his scholarship is widely cited by legal scholars. He formerly served stints as an Adjunct Professor of Strategic Management at the University of Chicago’s Graduate School of Business and as a Clayton Center for Entrepreneurial Law Visiting Professor of Business Law at the University of Tennessee College of Law. More information </a:t>
            </a:r>
            <a:r>
              <a:rPr lang="en-US" u="sng" dirty="0">
                <a:solidFill>
                  <a:schemeClr val="bg1"/>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here</a:t>
            </a:r>
            <a:r>
              <a:rPr lang="en-US" dirty="0">
                <a:solidFill>
                  <a:schemeClr val="bg1"/>
                </a:solidFill>
                <a:effectLst/>
                <a:ea typeface="Calibri" panose="020F0502020204030204" pitchFamily="34" charset="0"/>
                <a:cs typeface="Times New Roman" panose="02020603050405020304" pitchFamily="18" charset="0"/>
              </a:rPr>
              <a:t>.</a:t>
            </a:r>
          </a:p>
          <a:p>
            <a:endParaRPr lang="en-US" dirty="0"/>
          </a:p>
        </p:txBody>
      </p:sp>
      <p:sp>
        <p:nvSpPr>
          <p:cNvPr id="5" name="Slide Number Placeholder 4">
            <a:extLst>
              <a:ext uri="{FF2B5EF4-FFF2-40B4-BE49-F238E27FC236}">
                <a16:creationId xmlns:a16="http://schemas.microsoft.com/office/drawing/2014/main" id="{81A8A3DE-2BAA-4372-96A0-FD81B80CC580}"/>
              </a:ext>
            </a:extLst>
          </p:cNvPr>
          <p:cNvSpPr>
            <a:spLocks noGrp="1"/>
          </p:cNvSpPr>
          <p:nvPr>
            <p:ph type="sldNum" sz="quarter" idx="2"/>
          </p:nvPr>
        </p:nvSpPr>
        <p:spPr/>
        <p:txBody>
          <a:bodyPr/>
          <a:lstStyle/>
          <a:p>
            <a:fld id="{86CB4B4D-7CA3-9044-876B-883B54F8677D}" type="slidenum">
              <a:rPr lang="en-US" smtClean="0"/>
              <a:pPr/>
              <a:t>23</a:t>
            </a:fld>
            <a:endParaRPr lang="en-US" dirty="0"/>
          </a:p>
        </p:txBody>
      </p:sp>
    </p:spTree>
    <p:extLst>
      <p:ext uri="{BB962C8B-B14F-4D97-AF65-F5344CB8AC3E}">
        <p14:creationId xmlns:p14="http://schemas.microsoft.com/office/powerpoint/2010/main" val="105047434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540E-22DC-4EE6-9E8E-DB328F5F413A}"/>
              </a:ext>
            </a:extLst>
          </p:cNvPr>
          <p:cNvSpPr>
            <a:spLocks noGrp="1"/>
          </p:cNvSpPr>
          <p:nvPr>
            <p:ph type="title"/>
          </p:nvPr>
        </p:nvSpPr>
        <p:spPr/>
        <p:txBody>
          <a:bodyPr>
            <a:normAutofit/>
          </a:bodyPr>
          <a:lstStyle/>
          <a:p>
            <a:r>
              <a:rPr lang="en-US" sz="2700" u="sng"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Allan Grafman</a:t>
            </a:r>
            <a:endParaRPr lang="en-US" sz="2700" dirty="0">
              <a:solidFill>
                <a:schemeClr val="bg1"/>
              </a:solidFill>
              <a:latin typeface="Georgia" panose="02040502050405020303" pitchFamily="18" charset="0"/>
            </a:endParaRPr>
          </a:p>
        </p:txBody>
      </p:sp>
      <p:sp>
        <p:nvSpPr>
          <p:cNvPr id="3" name="Text Placeholder 2">
            <a:extLst>
              <a:ext uri="{FF2B5EF4-FFF2-40B4-BE49-F238E27FC236}">
                <a16:creationId xmlns:a16="http://schemas.microsoft.com/office/drawing/2014/main" id="{953388E8-B0D3-47B9-BF46-BC435D2EE3FD}"/>
              </a:ext>
            </a:extLst>
          </p:cNvPr>
          <p:cNvSpPr>
            <a:spLocks noGrp="1"/>
          </p:cNvSpPr>
          <p:nvPr>
            <p:ph type="body" idx="1"/>
          </p:nvPr>
        </p:nvSpPr>
        <p:spPr/>
        <p:txBody>
          <a:bodyPr/>
          <a:lstStyle/>
          <a:p>
            <a:pPr marL="742950" marR="0" lvl="1" indent="-28575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Allan Grafman has served on 12 boards, including 4 public, 4 private equity-owned and 4 venture-sponsored. He is currently Chair of the Audit Committee of a public company (IDW) and also Audit Committee member for a REIT, and has served on Compensation and Governance Committees as well. </a:t>
            </a:r>
          </a:p>
          <a:p>
            <a:pPr marL="457200" marR="0" lvl="1">
              <a:lnSpc>
                <a:spcPct val="107000"/>
              </a:lnSpc>
              <a:spcBef>
                <a:spcPts val="0"/>
              </a:spcBef>
              <a:spcAft>
                <a:spcPts val="0"/>
              </a:spcAft>
            </a:pPr>
            <a:endParaRPr lang="en-US" dirty="0">
              <a:solidFill>
                <a:schemeClr val="bg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Specific past experience includes serving as the Chairman of the Board of a Nasdaq listed video game company and other entertainment, media and consumer focused entities.  He is currently a licensed investment banker raising capital for companies. </a:t>
            </a:r>
          </a:p>
          <a:p>
            <a:pPr marL="457200" marR="0" lvl="1">
              <a:lnSpc>
                <a:spcPct val="107000"/>
              </a:lnSpc>
              <a:spcBef>
                <a:spcPts val="0"/>
              </a:spcBef>
              <a:spcAft>
                <a:spcPts val="0"/>
              </a:spcAft>
            </a:pPr>
            <a:endParaRPr lang="en-US" dirty="0">
              <a:solidFill>
                <a:schemeClr val="bg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Allan comes to board service building on executive roles at All Media Ventures, Archie Comics, Hallmark, Tribune, ABC and Disney.  He received his BA from Indiana University (PBK), Masters (Fellow) and MBA from Columbia (BGS). More information </a:t>
            </a:r>
            <a:r>
              <a:rPr lang="en-US" dirty="0">
                <a:solidFill>
                  <a:schemeClr val="bg1"/>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here</a:t>
            </a:r>
            <a:r>
              <a:rPr lang="en-US" dirty="0">
                <a:solidFill>
                  <a:schemeClr val="bg1"/>
                </a:solidFill>
                <a:effectLst/>
                <a:ea typeface="Calibri" panose="020F0502020204030204" pitchFamily="34" charset="0"/>
                <a:cs typeface="Times New Roman" panose="02020603050405020304" pitchFamily="18" charset="0"/>
              </a:rPr>
              <a:t>. </a:t>
            </a:r>
          </a:p>
          <a:p>
            <a:endParaRPr lang="en-US" dirty="0"/>
          </a:p>
        </p:txBody>
      </p:sp>
      <p:sp>
        <p:nvSpPr>
          <p:cNvPr id="5" name="Slide Number Placeholder 4">
            <a:extLst>
              <a:ext uri="{FF2B5EF4-FFF2-40B4-BE49-F238E27FC236}">
                <a16:creationId xmlns:a16="http://schemas.microsoft.com/office/drawing/2014/main" id="{81A8A3DE-2BAA-4372-96A0-FD81B80CC580}"/>
              </a:ext>
            </a:extLst>
          </p:cNvPr>
          <p:cNvSpPr>
            <a:spLocks noGrp="1"/>
          </p:cNvSpPr>
          <p:nvPr>
            <p:ph type="sldNum" sz="quarter" idx="2"/>
          </p:nvPr>
        </p:nvSpPr>
        <p:spPr/>
        <p:txBody>
          <a:bodyPr/>
          <a:lstStyle/>
          <a:p>
            <a:fld id="{86CB4B4D-7CA3-9044-876B-883B54F8677D}" type="slidenum">
              <a:rPr lang="en-US" smtClean="0"/>
              <a:pPr/>
              <a:t>24</a:t>
            </a:fld>
            <a:endParaRPr lang="en-US" dirty="0"/>
          </a:p>
        </p:txBody>
      </p:sp>
    </p:spTree>
    <p:extLst>
      <p:ext uri="{BB962C8B-B14F-4D97-AF65-F5344CB8AC3E}">
        <p14:creationId xmlns:p14="http://schemas.microsoft.com/office/powerpoint/2010/main" val="382224736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540E-22DC-4EE6-9E8E-DB328F5F413A}"/>
              </a:ext>
            </a:extLst>
          </p:cNvPr>
          <p:cNvSpPr>
            <a:spLocks noGrp="1"/>
          </p:cNvSpPr>
          <p:nvPr>
            <p:ph type="title"/>
          </p:nvPr>
        </p:nvSpPr>
        <p:spPr/>
        <p:txBody>
          <a:bodyPr>
            <a:normAutofit/>
          </a:bodyPr>
          <a:lstStyle/>
          <a:p>
            <a:r>
              <a:rPr lang="en-US" sz="2700" u="sng"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James Mitchell</a:t>
            </a:r>
            <a:endParaRPr lang="en-US" sz="2700" dirty="0">
              <a:solidFill>
                <a:schemeClr val="bg1"/>
              </a:solidFill>
              <a:latin typeface="Georgia" panose="02040502050405020303" pitchFamily="18" charset="0"/>
            </a:endParaRPr>
          </a:p>
        </p:txBody>
      </p:sp>
      <p:sp>
        <p:nvSpPr>
          <p:cNvPr id="3" name="Text Placeholder 2">
            <a:extLst>
              <a:ext uri="{FF2B5EF4-FFF2-40B4-BE49-F238E27FC236}">
                <a16:creationId xmlns:a16="http://schemas.microsoft.com/office/drawing/2014/main" id="{953388E8-B0D3-47B9-BF46-BC435D2EE3FD}"/>
              </a:ext>
            </a:extLst>
          </p:cNvPr>
          <p:cNvSpPr>
            <a:spLocks noGrp="1"/>
          </p:cNvSpPr>
          <p:nvPr>
            <p:ph type="body" idx="1"/>
          </p:nvPr>
        </p:nvSpPr>
        <p:spPr/>
        <p:txBody>
          <a:bodyPr/>
          <a:lstStyle/>
          <a:p>
            <a:pPr marL="742950" marR="0" lvl="1" indent="-28575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James has a 30+ year career as a leader in business, financial services, and government including 25-years with GE. </a:t>
            </a:r>
          </a:p>
          <a:p>
            <a:pPr marL="742950" marR="0" lvl="1" indent="-285750">
              <a:lnSpc>
                <a:spcPct val="107000"/>
              </a:lnSpc>
              <a:spcBef>
                <a:spcPts val="0"/>
              </a:spcBef>
              <a:spcAft>
                <a:spcPts val="0"/>
              </a:spcAft>
              <a:buFont typeface="Arial" panose="020B0604020202020204" pitchFamily="34" charset="0"/>
              <a:buChar char="•"/>
            </a:pPr>
            <a:endParaRPr lang="en-US" dirty="0">
              <a:solidFill>
                <a:schemeClr val="bg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His expertise in the legislative process and regulatory provide a unique perspective to regulated companies. James has over two decades of governance and board leadership roles with several national non-profit organizations. </a:t>
            </a:r>
          </a:p>
          <a:p>
            <a:pPr marL="457200" marR="0" lvl="1">
              <a:lnSpc>
                <a:spcPct val="107000"/>
              </a:lnSpc>
              <a:spcBef>
                <a:spcPts val="0"/>
              </a:spcBef>
              <a:spcAft>
                <a:spcPts val="0"/>
              </a:spcAft>
            </a:pPr>
            <a:endParaRPr lang="en-US" dirty="0">
              <a:solidFill>
                <a:schemeClr val="bg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James is Chairman of the Board of Directors and chairs two board Committees of Fora Financial. James is the Founder of JMJ Advisors, a consulting firm which advises senior business leaders and their organizations.  </a:t>
            </a:r>
          </a:p>
          <a:p>
            <a:pPr marL="457200" marR="0" lvl="1">
              <a:lnSpc>
                <a:spcPct val="107000"/>
              </a:lnSpc>
              <a:spcBef>
                <a:spcPts val="0"/>
              </a:spcBef>
              <a:spcAft>
                <a:spcPts val="0"/>
              </a:spcAft>
            </a:pPr>
            <a:endParaRPr lang="en-US" dirty="0">
              <a:solidFill>
                <a:schemeClr val="bg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James is a Qualified Financial Expert, has expertise in M&amp;A and as CIO ($5.0B AUM). He has also managed domestic equity portfolios (financial services). James graduated with a B.S. from Purdue and holds an MBA from The Wharton School. More information </a:t>
            </a:r>
            <a:r>
              <a:rPr lang="en-US" dirty="0">
                <a:solidFill>
                  <a:schemeClr val="bg1"/>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here</a:t>
            </a:r>
            <a:r>
              <a:rPr lang="en-US" dirty="0">
                <a:solidFill>
                  <a:schemeClr val="bg1"/>
                </a:solidFill>
                <a:effectLst/>
                <a:ea typeface="Calibri" panose="020F0502020204030204" pitchFamily="34" charset="0"/>
                <a:cs typeface="Times New Roman" panose="02020603050405020304" pitchFamily="18" charset="0"/>
              </a:rPr>
              <a:t>. </a:t>
            </a:r>
          </a:p>
          <a:p>
            <a:endParaRPr lang="en-US" dirty="0"/>
          </a:p>
        </p:txBody>
      </p:sp>
      <p:sp>
        <p:nvSpPr>
          <p:cNvPr id="5" name="Slide Number Placeholder 4">
            <a:extLst>
              <a:ext uri="{FF2B5EF4-FFF2-40B4-BE49-F238E27FC236}">
                <a16:creationId xmlns:a16="http://schemas.microsoft.com/office/drawing/2014/main" id="{81A8A3DE-2BAA-4372-96A0-FD81B80CC580}"/>
              </a:ext>
            </a:extLst>
          </p:cNvPr>
          <p:cNvSpPr>
            <a:spLocks noGrp="1"/>
          </p:cNvSpPr>
          <p:nvPr>
            <p:ph type="sldNum" sz="quarter" idx="2"/>
          </p:nvPr>
        </p:nvSpPr>
        <p:spPr/>
        <p:txBody>
          <a:bodyPr/>
          <a:lstStyle/>
          <a:p>
            <a:fld id="{86CB4B4D-7CA3-9044-876B-883B54F8677D}" type="slidenum">
              <a:rPr lang="en-US" smtClean="0"/>
              <a:pPr/>
              <a:t>25</a:t>
            </a:fld>
            <a:endParaRPr lang="en-US" dirty="0"/>
          </a:p>
        </p:txBody>
      </p:sp>
    </p:spTree>
    <p:extLst>
      <p:ext uri="{BB962C8B-B14F-4D97-AF65-F5344CB8AC3E}">
        <p14:creationId xmlns:p14="http://schemas.microsoft.com/office/powerpoint/2010/main" val="262335497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73DE-7DFC-4E86-9AA8-C48B40B28865}"/>
              </a:ext>
            </a:extLst>
          </p:cNvPr>
          <p:cNvSpPr>
            <a:spLocks noGrp="1"/>
          </p:cNvSpPr>
          <p:nvPr>
            <p:ph type="title"/>
          </p:nvPr>
        </p:nvSpPr>
        <p:spPr/>
        <p:txBody>
          <a:bodyPr>
            <a:noAutofit/>
          </a:bodyPr>
          <a:lstStyle/>
          <a:p>
            <a:br>
              <a:rPr lang="en-US" dirty="0">
                <a:effectLst/>
                <a:latin typeface="Georgia" panose="02040502050405020303" pitchFamily="18" charset="0"/>
                <a:ea typeface="Calibri" panose="020F0502020204030204" pitchFamily="34" charset="0"/>
                <a:cs typeface="Times New Roman" panose="02020603050405020304" pitchFamily="18" charset="0"/>
              </a:rPr>
            </a:br>
            <a:r>
              <a:rPr lang="en-US" sz="2700" dirty="0">
                <a:effectLst/>
                <a:latin typeface="Georgia" panose="02040502050405020303" pitchFamily="18" charset="0"/>
                <a:ea typeface="Calibri" panose="020F0502020204030204" pitchFamily="34" charset="0"/>
                <a:cs typeface="Times New Roman" panose="02020603050405020304" pitchFamily="18" charset="0"/>
              </a:rPr>
              <a:t>About </a:t>
            </a:r>
            <a:r>
              <a:rPr lang="en-US" sz="2700" u="sng" dirty="0">
                <a:effectLst/>
                <a:latin typeface="Georgia" panose="02040502050405020303" pitchFamily="18" charset="0"/>
                <a:ea typeface="Calibri" panose="020F0502020204030204" pitchFamily="34" charset="0"/>
                <a:cs typeface="Times New Roman" panose="02020603050405020304" pitchFamily="18" charset="0"/>
              </a:rPr>
              <a:t>Private Directors Association®</a:t>
            </a:r>
            <a:br>
              <a:rPr lang="en-US" sz="2700" dirty="0">
                <a:effectLst/>
                <a:latin typeface="Georgia" panose="02040502050405020303" pitchFamily="18" charset="0"/>
                <a:ea typeface="Calibri" panose="020F0502020204030204" pitchFamily="34" charset="0"/>
                <a:cs typeface="Times New Roman" panose="02020603050405020304" pitchFamily="18" charset="0"/>
              </a:rPr>
            </a:br>
            <a:endParaRPr lang="en-US" sz="2700" dirty="0">
              <a:latin typeface="Georgia" panose="02040502050405020303" pitchFamily="18" charset="0"/>
            </a:endParaRPr>
          </a:p>
        </p:txBody>
      </p:sp>
      <p:sp>
        <p:nvSpPr>
          <p:cNvPr id="3" name="Text Placeholder 2">
            <a:extLst>
              <a:ext uri="{FF2B5EF4-FFF2-40B4-BE49-F238E27FC236}">
                <a16:creationId xmlns:a16="http://schemas.microsoft.com/office/drawing/2014/main" id="{85219C81-2250-47E7-B10C-823557085119}"/>
              </a:ext>
            </a:extLst>
          </p:cNvPr>
          <p:cNvSpPr>
            <a:spLocks noGrp="1"/>
          </p:cNvSpPr>
          <p:nvPr>
            <p:ph type="body" idx="1"/>
          </p:nvPr>
        </p:nvSpPr>
        <p:spPr/>
        <p:txBody>
          <a:bodyPr/>
          <a:lstStyle/>
          <a:p>
            <a:pPr marL="742950" marR="0" lvl="1" indent="-28575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The Private Directors Association® (PDA) is an independent 501(c)(6) founded in 2014 and headquartered in Chicago, IL. PDA is the only national association dedicated to improving private companies' growth and sustainability through governance that adds value.</a:t>
            </a:r>
          </a:p>
          <a:p>
            <a:pPr marL="742950" marR="0" lvl="1" indent="-285750">
              <a:lnSpc>
                <a:spcPct val="107000"/>
              </a:lnSpc>
              <a:spcBef>
                <a:spcPts val="0"/>
              </a:spcBef>
              <a:spcAft>
                <a:spcPts val="0"/>
              </a:spcAft>
              <a:buFont typeface="Arial" panose="020B0604020202020204" pitchFamily="34" charset="0"/>
              <a:buChar char="•"/>
            </a:pPr>
            <a:endParaRPr lang="en-US"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Our close to 3,000 members include current and qualified future board members, private company owners, and C-level executives of family-owned businesses, ESOPs, private equity owned, early stage, and start-up organizations.</a:t>
            </a:r>
          </a:p>
          <a:p>
            <a:pPr marL="742950" marR="0" lvl="1" indent="-285750">
              <a:lnSpc>
                <a:spcPct val="107000"/>
              </a:lnSpc>
              <a:spcBef>
                <a:spcPts val="0"/>
              </a:spcBef>
              <a:spcAft>
                <a:spcPts val="0"/>
              </a:spcAft>
              <a:buFont typeface="Arial" panose="020B0604020202020204" pitchFamily="34" charset="0"/>
              <a:buChar char="•"/>
            </a:pPr>
            <a:endParaRPr lang="en-US"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The PDA’s mission is to:</a:t>
            </a:r>
          </a:p>
          <a:p>
            <a:pPr marL="914400" marR="0">
              <a:lnSpc>
                <a:spcPct val="107000"/>
              </a:lnSpc>
              <a:spcBef>
                <a:spcPts val="0"/>
              </a:spcBef>
              <a:spcAft>
                <a:spcPts val="0"/>
              </a:spcAft>
            </a:pPr>
            <a:r>
              <a:rPr lang="en-US" dirty="0">
                <a:effectLst/>
                <a:ea typeface="Calibri" panose="020F0502020204030204" pitchFamily="34" charset="0"/>
                <a:cs typeface="Times New Roman" panose="02020603050405020304" pitchFamily="18" charset="0"/>
              </a:rPr>
              <a:t> </a:t>
            </a:r>
          </a:p>
          <a:p>
            <a:pPr marL="1200150" marR="0" lvl="2" indent="-285750">
              <a:lnSpc>
                <a:spcPct val="107000"/>
              </a:lnSpc>
              <a:spcBef>
                <a:spcPts val="0"/>
              </a:spcBef>
              <a:spcAft>
                <a:spcPts val="0"/>
              </a:spcAft>
              <a:buFont typeface="Courier New" panose="02070309020205020404" pitchFamily="49" charset="0"/>
              <a:buChar char="o"/>
            </a:pPr>
            <a:r>
              <a:rPr lang="en-US" dirty="0">
                <a:effectLst/>
                <a:ea typeface="Calibri" panose="020F0502020204030204" pitchFamily="34" charset="0"/>
                <a:cs typeface="Times New Roman" panose="02020603050405020304" pitchFamily="18" charset="0"/>
              </a:rPr>
              <a:t>Advocate for and teach board formation and governance</a:t>
            </a:r>
          </a:p>
          <a:p>
            <a:pPr marL="1200150" marR="0" lvl="2" indent="-285750">
              <a:lnSpc>
                <a:spcPct val="107000"/>
              </a:lnSpc>
              <a:spcBef>
                <a:spcPts val="0"/>
              </a:spcBef>
              <a:spcAft>
                <a:spcPts val="0"/>
              </a:spcAft>
              <a:buFont typeface="Courier New" panose="02070309020205020404" pitchFamily="49" charset="0"/>
              <a:buChar char="o"/>
            </a:pPr>
            <a:r>
              <a:rPr lang="en-US" dirty="0">
                <a:effectLst/>
                <a:ea typeface="Calibri" panose="020F0502020204030204" pitchFamily="34" charset="0"/>
                <a:cs typeface="Times New Roman" panose="02020603050405020304" pitchFamily="18" charset="0"/>
              </a:rPr>
              <a:t>Enhance private company value through high-performing boards</a:t>
            </a:r>
          </a:p>
          <a:p>
            <a:pPr marL="1200150" marR="0" lvl="2" indent="-285750">
              <a:lnSpc>
                <a:spcPct val="107000"/>
              </a:lnSpc>
              <a:spcBef>
                <a:spcPts val="0"/>
              </a:spcBef>
              <a:spcAft>
                <a:spcPts val="0"/>
              </a:spcAft>
              <a:buFont typeface="Courier New" panose="02070309020205020404" pitchFamily="49" charset="0"/>
              <a:buChar char="o"/>
            </a:pPr>
            <a:r>
              <a:rPr lang="en-US" dirty="0">
                <a:effectLst/>
                <a:ea typeface="Calibri" panose="020F0502020204030204" pitchFamily="34" charset="0"/>
                <a:cs typeface="Times New Roman" panose="02020603050405020304" pitchFamily="18" charset="0"/>
              </a:rPr>
              <a:t>Advocate for the value of diverse and inclusive boards</a:t>
            </a:r>
          </a:p>
          <a:p>
            <a:pPr marL="1200150" marR="0" lvl="2" indent="-285750">
              <a:lnSpc>
                <a:spcPct val="107000"/>
              </a:lnSpc>
              <a:spcBef>
                <a:spcPts val="0"/>
              </a:spcBef>
              <a:spcAft>
                <a:spcPts val="800"/>
              </a:spcAft>
              <a:buFont typeface="Courier New" panose="02070309020205020404" pitchFamily="49" charset="0"/>
              <a:buChar char="o"/>
            </a:pPr>
            <a:r>
              <a:rPr lang="en-US" dirty="0">
                <a:effectLst/>
                <a:ea typeface="Calibri" panose="020F0502020204030204" pitchFamily="34" charset="0"/>
                <a:cs typeface="Times New Roman" panose="02020603050405020304" pitchFamily="18" charset="0"/>
              </a:rPr>
              <a:t>Create a national alliance of directors, executives, and private company owners interested in board service to learn, network, and identify and attract exceptional board members</a:t>
            </a:r>
          </a:p>
          <a:p>
            <a:endParaRPr lang="en-US" dirty="0"/>
          </a:p>
        </p:txBody>
      </p:sp>
      <p:sp>
        <p:nvSpPr>
          <p:cNvPr id="5" name="Slide Number Placeholder 4">
            <a:extLst>
              <a:ext uri="{FF2B5EF4-FFF2-40B4-BE49-F238E27FC236}">
                <a16:creationId xmlns:a16="http://schemas.microsoft.com/office/drawing/2014/main" id="{C75F6CF4-7390-4CBC-AAC7-694169A27A3C}"/>
              </a:ext>
            </a:extLst>
          </p:cNvPr>
          <p:cNvSpPr>
            <a:spLocks noGrp="1"/>
          </p:cNvSpPr>
          <p:nvPr>
            <p:ph type="sldNum" sz="quarter" idx="2"/>
          </p:nvPr>
        </p:nvSpPr>
        <p:spPr/>
        <p:txBody>
          <a:bodyPr/>
          <a:lstStyle/>
          <a:p>
            <a:fld id="{86CB4B4D-7CA3-9044-876B-883B54F8677D}" type="slidenum">
              <a:rPr lang="en-US" smtClean="0"/>
              <a:pPr/>
              <a:t>26</a:t>
            </a:fld>
            <a:endParaRPr lang="en-US" dirty="0"/>
          </a:p>
        </p:txBody>
      </p:sp>
    </p:spTree>
    <p:extLst>
      <p:ext uri="{BB962C8B-B14F-4D97-AF65-F5344CB8AC3E}">
        <p14:creationId xmlns:p14="http://schemas.microsoft.com/office/powerpoint/2010/main" val="295218276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ADCC-17B3-49B5-A141-61FEE4D02F2C}"/>
              </a:ext>
            </a:extLst>
          </p:cNvPr>
          <p:cNvSpPr>
            <a:spLocks noGrp="1"/>
          </p:cNvSpPr>
          <p:nvPr>
            <p:ph type="title"/>
          </p:nvPr>
        </p:nvSpPr>
        <p:spPr/>
        <p:txBody>
          <a:bodyPr>
            <a:normAutofit/>
          </a:bodyPr>
          <a:lstStyle/>
          <a:p>
            <a:r>
              <a:rPr lang="en-US" sz="2700" dirty="0"/>
              <a:t>The Co-Producing Chapters </a:t>
            </a:r>
          </a:p>
        </p:txBody>
      </p:sp>
      <p:sp>
        <p:nvSpPr>
          <p:cNvPr id="3" name="Text Placeholder 2">
            <a:extLst>
              <a:ext uri="{FF2B5EF4-FFF2-40B4-BE49-F238E27FC236}">
                <a16:creationId xmlns:a16="http://schemas.microsoft.com/office/drawing/2014/main" id="{4127C7E3-7F1C-4ABD-8E1B-5CF1D5F3A5A9}"/>
              </a:ext>
            </a:extLst>
          </p:cNvPr>
          <p:cNvSpPr>
            <a:spLocks noGrp="1"/>
          </p:cNvSpPr>
          <p:nvPr>
            <p:ph type="body" idx="1"/>
          </p:nvPr>
        </p:nvSpPr>
        <p:spPr/>
        <p:txBody>
          <a:bodyPr/>
          <a:lstStyle/>
          <a:p>
            <a:pPr marL="742950" marR="0" lvl="1" indent="-28575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Bare Bones Board Basics- for the Private Company is a co-production of Financial Poise, Executive Forum, Vistage, Private Director Symposium, </a:t>
            </a:r>
            <a:r>
              <a:rPr lang="en-US" dirty="0" err="1">
                <a:solidFill>
                  <a:schemeClr val="bg1"/>
                </a:solidFill>
                <a:effectLst/>
                <a:ea typeface="Calibri" panose="020F0502020204030204" pitchFamily="34" charset="0"/>
                <a:cs typeface="Times New Roman" panose="02020603050405020304" pitchFamily="18" charset="0"/>
              </a:rPr>
              <a:t>ChamberWise</a:t>
            </a:r>
            <a:r>
              <a:rPr lang="en-US" dirty="0">
                <a:solidFill>
                  <a:schemeClr val="bg1"/>
                </a:solidFill>
                <a:effectLst/>
                <a:ea typeface="Calibri" panose="020F0502020204030204" pitchFamily="34" charset="0"/>
                <a:cs typeface="Times New Roman" panose="02020603050405020304" pitchFamily="18" charset="0"/>
              </a:rPr>
              <a:t>, and the following chapters of the Private Directors Association:</a:t>
            </a:r>
          </a:p>
          <a:p>
            <a:pPr marL="742950" marR="0" lvl="1" indent="-285750">
              <a:lnSpc>
                <a:spcPct val="107000"/>
              </a:lnSpc>
              <a:spcBef>
                <a:spcPts val="0"/>
              </a:spcBef>
              <a:spcAft>
                <a:spcPts val="0"/>
              </a:spcAft>
              <a:buFont typeface="+mj-lt"/>
              <a:buAutoNum type="alphaUcPeriod"/>
            </a:pPr>
            <a:endParaRPr lang="en-US" dirty="0">
              <a:solidFill>
                <a:schemeClr val="bg1"/>
              </a:solidFill>
              <a:ea typeface="Calibri" panose="020F0502020204030204" pitchFamily="34" charset="0"/>
              <a:cs typeface="Times New Roman" panose="02020603050405020304" pitchFamily="18" charset="0"/>
            </a:endParaRPr>
          </a:p>
          <a:p>
            <a:pPr marL="1200150" marR="0" lvl="2" indent="-285750">
              <a:lnSpc>
                <a:spcPct val="107000"/>
              </a:lnSpc>
              <a:spcBef>
                <a:spcPts val="0"/>
              </a:spcBef>
              <a:spcAft>
                <a:spcPts val="0"/>
              </a:spcAft>
              <a:buFont typeface="Courier New" panose="02070309020205020404" pitchFamily="49" charset="0"/>
              <a:buChar char="o"/>
            </a:pPr>
            <a:r>
              <a:rPr lang="en-US" dirty="0">
                <a:solidFill>
                  <a:schemeClr val="bg1"/>
                </a:solidFill>
                <a:effectLst/>
                <a:ea typeface="Calibri" panose="020F0502020204030204" pitchFamily="34" charset="0"/>
                <a:cs typeface="Times New Roman" panose="02020603050405020304" pitchFamily="18" charset="0"/>
              </a:rPr>
              <a:t>Alabama</a:t>
            </a:r>
          </a:p>
          <a:p>
            <a:pPr marL="1200150" marR="0" lvl="2" indent="-285750">
              <a:lnSpc>
                <a:spcPct val="107000"/>
              </a:lnSpc>
              <a:spcBef>
                <a:spcPts val="0"/>
              </a:spcBef>
              <a:spcAft>
                <a:spcPts val="0"/>
              </a:spcAft>
              <a:buFont typeface="Courier New" panose="02070309020205020404" pitchFamily="49" charset="0"/>
              <a:buChar char="o"/>
            </a:pPr>
            <a:r>
              <a:rPr lang="en-US" dirty="0">
                <a:solidFill>
                  <a:schemeClr val="bg1"/>
                </a:solidFill>
                <a:effectLst/>
                <a:ea typeface="Calibri" panose="020F0502020204030204" pitchFamily="34" charset="0"/>
                <a:cs typeface="Times New Roman" panose="02020603050405020304" pitchFamily="18" charset="0"/>
              </a:rPr>
              <a:t>Dallas</a:t>
            </a:r>
          </a:p>
          <a:p>
            <a:pPr marL="1200150" marR="0" lvl="2" indent="-285750">
              <a:lnSpc>
                <a:spcPct val="107000"/>
              </a:lnSpc>
              <a:spcBef>
                <a:spcPts val="0"/>
              </a:spcBef>
              <a:spcAft>
                <a:spcPts val="0"/>
              </a:spcAft>
              <a:buFont typeface="Courier New" panose="02070309020205020404" pitchFamily="49" charset="0"/>
              <a:buChar char="o"/>
            </a:pPr>
            <a:r>
              <a:rPr lang="en-US" dirty="0">
                <a:solidFill>
                  <a:schemeClr val="bg1"/>
                </a:solidFill>
                <a:effectLst/>
                <a:ea typeface="Calibri" panose="020F0502020204030204" pitchFamily="34" charset="0"/>
                <a:cs typeface="Times New Roman" panose="02020603050405020304" pitchFamily="18" charset="0"/>
              </a:rPr>
              <a:t>DC Metro</a:t>
            </a:r>
          </a:p>
          <a:p>
            <a:pPr marL="1200150" marR="0" lvl="2" indent="-285750">
              <a:lnSpc>
                <a:spcPct val="107000"/>
              </a:lnSpc>
              <a:spcBef>
                <a:spcPts val="0"/>
              </a:spcBef>
              <a:spcAft>
                <a:spcPts val="0"/>
              </a:spcAft>
              <a:buFont typeface="Courier New" panose="02070309020205020404" pitchFamily="49" charset="0"/>
              <a:buChar char="o"/>
            </a:pPr>
            <a:r>
              <a:rPr lang="en-US" dirty="0">
                <a:solidFill>
                  <a:schemeClr val="bg1"/>
                </a:solidFill>
                <a:effectLst/>
                <a:ea typeface="Calibri" panose="020F0502020204030204" pitchFamily="34" charset="0"/>
                <a:cs typeface="Times New Roman" panose="02020603050405020304" pitchFamily="18" charset="0"/>
              </a:rPr>
              <a:t>Nashville</a:t>
            </a:r>
          </a:p>
          <a:p>
            <a:pPr marL="1200150" marR="0" lvl="2" indent="-285750">
              <a:lnSpc>
                <a:spcPct val="107000"/>
              </a:lnSpc>
              <a:spcBef>
                <a:spcPts val="0"/>
              </a:spcBef>
              <a:spcAft>
                <a:spcPts val="0"/>
              </a:spcAft>
              <a:buFont typeface="Courier New" panose="02070309020205020404" pitchFamily="49" charset="0"/>
              <a:buChar char="o"/>
            </a:pPr>
            <a:r>
              <a:rPr lang="en-US" dirty="0">
                <a:solidFill>
                  <a:schemeClr val="bg1"/>
                </a:solidFill>
                <a:effectLst/>
                <a:ea typeface="Calibri" panose="020F0502020204030204" pitchFamily="34" charset="0"/>
                <a:cs typeface="Times New Roman" panose="02020603050405020304" pitchFamily="18" charset="0"/>
              </a:rPr>
              <a:t>New England</a:t>
            </a:r>
          </a:p>
          <a:p>
            <a:pPr marL="1200150" marR="0" lvl="2" indent="-285750">
              <a:lnSpc>
                <a:spcPct val="107000"/>
              </a:lnSpc>
              <a:spcBef>
                <a:spcPts val="0"/>
              </a:spcBef>
              <a:spcAft>
                <a:spcPts val="0"/>
              </a:spcAft>
              <a:buFont typeface="Courier New" panose="02070309020205020404" pitchFamily="49" charset="0"/>
              <a:buChar char="o"/>
            </a:pPr>
            <a:r>
              <a:rPr lang="en-US" dirty="0">
                <a:solidFill>
                  <a:schemeClr val="bg1"/>
                </a:solidFill>
                <a:effectLst/>
                <a:ea typeface="Calibri" panose="020F0502020204030204" pitchFamily="34" charset="0"/>
                <a:cs typeface="Times New Roman" panose="02020603050405020304" pitchFamily="18" charset="0"/>
              </a:rPr>
              <a:t>New York Metro</a:t>
            </a:r>
          </a:p>
          <a:p>
            <a:pPr marL="1200150" marR="0" lvl="2" indent="-285750">
              <a:lnSpc>
                <a:spcPct val="107000"/>
              </a:lnSpc>
              <a:spcBef>
                <a:spcPts val="0"/>
              </a:spcBef>
              <a:spcAft>
                <a:spcPts val="0"/>
              </a:spcAft>
              <a:buFont typeface="Courier New" panose="02070309020205020404" pitchFamily="49" charset="0"/>
              <a:buChar char="o"/>
            </a:pPr>
            <a:r>
              <a:rPr lang="en-US" dirty="0">
                <a:solidFill>
                  <a:schemeClr val="bg1"/>
                </a:solidFill>
                <a:effectLst/>
                <a:ea typeface="Calibri" panose="020F0502020204030204" pitchFamily="34" charset="0"/>
                <a:cs typeface="Times New Roman" panose="02020603050405020304" pitchFamily="18" charset="0"/>
              </a:rPr>
              <a:t>Tampa Bay</a:t>
            </a:r>
          </a:p>
          <a:p>
            <a:pPr marL="1200150" marR="0" lvl="2" indent="-285750">
              <a:lnSpc>
                <a:spcPct val="107000"/>
              </a:lnSpc>
              <a:spcBef>
                <a:spcPts val="0"/>
              </a:spcBef>
              <a:spcAft>
                <a:spcPts val="0"/>
              </a:spcAft>
              <a:buFont typeface="Courier New" panose="02070309020205020404" pitchFamily="49" charset="0"/>
              <a:buChar char="o"/>
            </a:pPr>
            <a:r>
              <a:rPr lang="en-US" dirty="0">
                <a:solidFill>
                  <a:schemeClr val="bg1"/>
                </a:solidFill>
                <a:effectLst/>
                <a:ea typeface="Calibri" panose="020F0502020204030204" pitchFamily="34" charset="0"/>
                <a:cs typeface="Times New Roman" panose="02020603050405020304" pitchFamily="18" charset="0"/>
              </a:rPr>
              <a:t>Wisconsin</a:t>
            </a:r>
          </a:p>
          <a:p>
            <a:pPr marL="742950" marR="0" lvl="1" indent="-285750">
              <a:lnSpc>
                <a:spcPct val="107000"/>
              </a:lnSpc>
              <a:spcBef>
                <a:spcPts val="0"/>
              </a:spcBef>
              <a:spcAft>
                <a:spcPts val="0"/>
              </a:spcAft>
              <a:buFont typeface="Arial" panose="020B0604020202020204" pitchFamily="34" charset="0"/>
              <a:buChar char="•"/>
            </a:pPr>
            <a:endParaRPr lang="en-US" dirty="0">
              <a:solidFill>
                <a:schemeClr val="bg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Go to </a:t>
            </a:r>
            <a:r>
              <a:rPr lang="en-US" u="sng" dirty="0">
                <a:solidFill>
                  <a:schemeClr val="bg1"/>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https://www.privatedirectorsassociation.org/chapters</a:t>
            </a:r>
            <a:r>
              <a:rPr lang="en-US" dirty="0">
                <a:solidFill>
                  <a:schemeClr val="bg1"/>
                </a:solidFill>
                <a:effectLst/>
                <a:ea typeface="Calibri" panose="020F0502020204030204" pitchFamily="34" charset="0"/>
                <a:cs typeface="Times New Roman" panose="02020603050405020304" pitchFamily="18" charset="0"/>
              </a:rPr>
              <a:t> for contact information for any of these, or other, chapters.</a:t>
            </a:r>
          </a:p>
          <a:p>
            <a:endParaRPr lang="en-US" dirty="0"/>
          </a:p>
        </p:txBody>
      </p:sp>
      <p:sp>
        <p:nvSpPr>
          <p:cNvPr id="5" name="Slide Number Placeholder 4">
            <a:extLst>
              <a:ext uri="{FF2B5EF4-FFF2-40B4-BE49-F238E27FC236}">
                <a16:creationId xmlns:a16="http://schemas.microsoft.com/office/drawing/2014/main" id="{347D591C-A20F-4935-B089-36DCCB6F4220}"/>
              </a:ext>
            </a:extLst>
          </p:cNvPr>
          <p:cNvSpPr>
            <a:spLocks noGrp="1"/>
          </p:cNvSpPr>
          <p:nvPr>
            <p:ph type="sldNum" sz="quarter" idx="2"/>
          </p:nvPr>
        </p:nvSpPr>
        <p:spPr/>
        <p:txBody>
          <a:bodyPr/>
          <a:lstStyle/>
          <a:p>
            <a:fld id="{86CB4B4D-7CA3-9044-876B-883B54F8677D}" type="slidenum">
              <a:rPr lang="en-US" smtClean="0"/>
              <a:pPr/>
              <a:t>27</a:t>
            </a:fld>
            <a:endParaRPr lang="en-US" dirty="0"/>
          </a:p>
        </p:txBody>
      </p:sp>
    </p:spTree>
    <p:extLst>
      <p:ext uri="{BB962C8B-B14F-4D97-AF65-F5344CB8AC3E}">
        <p14:creationId xmlns:p14="http://schemas.microsoft.com/office/powerpoint/2010/main" val="315632717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C0-1144-47CD-B645-AD870915225B}"/>
              </a:ext>
            </a:extLst>
          </p:cNvPr>
          <p:cNvSpPr>
            <a:spLocks noGrp="1"/>
          </p:cNvSpPr>
          <p:nvPr>
            <p:ph type="title"/>
          </p:nvPr>
        </p:nvSpPr>
        <p:spPr>
          <a:xfrm>
            <a:off x="342820" y="182879"/>
            <a:ext cx="8040540" cy="972821"/>
          </a:xfrm>
        </p:spPr>
        <p:txBody>
          <a:bodyPr>
            <a:normAutofit/>
          </a:bodyPr>
          <a:lstStyle/>
          <a:p>
            <a:r>
              <a:rPr lang="en-US"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About </a:t>
            </a:r>
            <a:r>
              <a:rPr lang="en-US" u="sng"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Executive Forum</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348EDE5-8B13-40D8-9E27-EAB590B57865}"/>
              </a:ext>
            </a:extLst>
          </p:cNvPr>
          <p:cNvSpPr>
            <a:spLocks noGrp="1"/>
          </p:cNvSpPr>
          <p:nvPr>
            <p:ph type="body" idx="1"/>
          </p:nvPr>
        </p:nvSpPr>
        <p:spPr>
          <a:xfrm>
            <a:off x="346243" y="1308100"/>
            <a:ext cx="9491178" cy="4173220"/>
          </a:xfrm>
        </p:spPr>
        <p:txBody>
          <a:bodyPr/>
          <a:lstStyle/>
          <a:p>
            <a:pPr marL="742950" marR="0" lvl="1" indent="-285750">
              <a:lnSpc>
                <a:spcPct val="107000"/>
              </a:lnSpc>
              <a:spcBef>
                <a:spcPts val="0"/>
              </a:spcBef>
              <a:spcAft>
                <a:spcPts val="0"/>
              </a:spcAft>
              <a:buFont typeface="Arial" panose="020B0604020202020204" pitchFamily="34" charset="0"/>
              <a:buChar char="•"/>
            </a:pPr>
            <a:r>
              <a:rPr lang="en-US" sz="1800" dirty="0">
                <a:solidFill>
                  <a:schemeClr val="bg1"/>
                </a:solidFill>
                <a:effectLst/>
                <a:ea typeface="Calibri" panose="020F0502020204030204" pitchFamily="34" charset="0"/>
                <a:cs typeface="Times New Roman" panose="02020603050405020304" pitchFamily="18" charset="0"/>
              </a:rPr>
              <a:t>The Executive Forum is a highly engaged community of executives from leading corporations who share a passion for “what’s next” to drive business growth.</a:t>
            </a:r>
            <a:r>
              <a:rPr lang="en-US" sz="1800" dirty="0">
                <a:solidFill>
                  <a:schemeClr val="bg1"/>
                </a:solidFill>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Arial" panose="020B0604020202020204" pitchFamily="34" charset="0"/>
              <a:buChar char="•"/>
            </a:pPr>
            <a:endParaRPr lang="en-US" sz="1800" dirty="0">
              <a:solidFill>
                <a:schemeClr val="bg1"/>
              </a:solidFill>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sz="1800" dirty="0">
                <a:solidFill>
                  <a:schemeClr val="bg1"/>
                </a:solidFill>
                <a:ea typeface="Calibri" panose="020F0502020204030204" pitchFamily="34" charset="0"/>
                <a:cs typeface="Times New Roman" panose="02020603050405020304" pitchFamily="18" charset="0"/>
              </a:rPr>
              <a:t>Its mission is to empower senior executives to reach their fullest career and business potential. </a:t>
            </a:r>
          </a:p>
          <a:p>
            <a:pPr marL="457200" marR="0" lvl="1">
              <a:lnSpc>
                <a:spcPct val="107000"/>
              </a:lnSpc>
              <a:spcBef>
                <a:spcPts val="0"/>
              </a:spcBef>
              <a:spcAft>
                <a:spcPts val="0"/>
              </a:spcAft>
            </a:pPr>
            <a:endParaRPr lang="en-US" sz="1800" dirty="0">
              <a:solidFill>
                <a:schemeClr val="bg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sz="1800" dirty="0">
                <a:solidFill>
                  <a:schemeClr val="bg1"/>
                </a:solidFill>
                <a:effectLst/>
                <a:ea typeface="Calibri" panose="020F0502020204030204" pitchFamily="34" charset="0"/>
                <a:cs typeface="Times New Roman" panose="02020603050405020304" pitchFamily="18" charset="0"/>
              </a:rPr>
              <a:t>Since i</a:t>
            </a:r>
            <a:r>
              <a:rPr lang="en-US" sz="1800" dirty="0">
                <a:solidFill>
                  <a:schemeClr val="bg1"/>
                </a:solidFill>
                <a:ea typeface="Calibri" panose="020F0502020204030204" pitchFamily="34" charset="0"/>
                <a:cs typeface="Times New Roman" panose="02020603050405020304" pitchFamily="18" charset="0"/>
              </a:rPr>
              <a:t>ts formation in 1995, the Executive Forum has grown to over 400 members who are the top-most leaders at market moving companies, run portfolios for the most innovative Private Equity Firms and serve as directors on boards --- public, private and non-profit.</a:t>
            </a:r>
            <a:endParaRPr lang="en-US" sz="1800" dirty="0">
              <a:solidFill>
                <a:schemeClr val="bg1"/>
              </a:solidFill>
              <a:effectLst/>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pPr>
            <a:endParaRPr lang="en-US" sz="1800" dirty="0">
              <a:solidFill>
                <a:schemeClr val="bg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sz="1800" dirty="0">
                <a:solidFill>
                  <a:schemeClr val="bg1"/>
                </a:solidFill>
                <a:ea typeface="Calibri" panose="020F0502020204030204" pitchFamily="34" charset="0"/>
                <a:cs typeface="Times New Roman" panose="02020603050405020304" pitchFamily="18" charset="0"/>
              </a:rPr>
              <a:t>More information can be found at www.executiveforum.org</a:t>
            </a:r>
            <a:endParaRPr lang="en-US" sz="1800" dirty="0">
              <a:solidFill>
                <a:schemeClr val="bg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endParaRPr lang="en-US" sz="1800" dirty="0">
              <a:solidFill>
                <a:schemeClr val="bg1"/>
              </a:solidFill>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pPr>
            <a:endParaRPr lang="en-US" sz="1800" b="1" i="1" dirty="0">
              <a:solidFill>
                <a:schemeClr val="bg1"/>
              </a:solidFill>
              <a:effectLst/>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3AA0106-5EC0-4B7E-A0CB-C28FD4B33C36}"/>
              </a:ext>
            </a:extLst>
          </p:cNvPr>
          <p:cNvSpPr>
            <a:spLocks noGrp="1"/>
          </p:cNvSpPr>
          <p:nvPr>
            <p:ph type="sldNum" sz="quarter" idx="2"/>
          </p:nvPr>
        </p:nvSpPr>
        <p:spPr/>
        <p:txBody>
          <a:bodyPr/>
          <a:lstStyle/>
          <a:p>
            <a:fld id="{86CB4B4D-7CA3-9044-876B-883B54F8677D}" type="slidenum">
              <a:rPr lang="en-US" smtClean="0"/>
              <a:pPr/>
              <a:t>28</a:t>
            </a:fld>
            <a:endParaRPr lang="en-US" dirty="0"/>
          </a:p>
        </p:txBody>
      </p:sp>
    </p:spTree>
    <p:extLst>
      <p:ext uri="{BB962C8B-B14F-4D97-AF65-F5344CB8AC3E}">
        <p14:creationId xmlns:p14="http://schemas.microsoft.com/office/powerpoint/2010/main" val="285342019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C0-1144-47CD-B645-AD870915225B}"/>
              </a:ext>
            </a:extLst>
          </p:cNvPr>
          <p:cNvSpPr>
            <a:spLocks noGrp="1"/>
          </p:cNvSpPr>
          <p:nvPr>
            <p:ph type="title"/>
          </p:nvPr>
        </p:nvSpPr>
        <p:spPr>
          <a:xfrm>
            <a:off x="342820" y="182879"/>
            <a:ext cx="8040540" cy="972821"/>
          </a:xfrm>
        </p:spPr>
        <p:txBody>
          <a:bodyPr>
            <a:normAutofit/>
          </a:bodyPr>
          <a:lstStyle/>
          <a:p>
            <a:r>
              <a:rPr lang="en-US"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About </a:t>
            </a:r>
            <a:r>
              <a:rPr lang="en-US" u="sng"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Financial Poise™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348EDE5-8B13-40D8-9E27-EAB590B57865}"/>
              </a:ext>
            </a:extLst>
          </p:cNvPr>
          <p:cNvSpPr>
            <a:spLocks noGrp="1"/>
          </p:cNvSpPr>
          <p:nvPr>
            <p:ph type="body" idx="1"/>
          </p:nvPr>
        </p:nvSpPr>
        <p:spPr>
          <a:xfrm>
            <a:off x="275159" y="927100"/>
            <a:ext cx="9491178" cy="4173220"/>
          </a:xfrm>
        </p:spPr>
        <p:txBody>
          <a:bodyPr/>
          <a:lstStyle/>
          <a:p>
            <a:pPr marL="742950" marR="0" lvl="1" indent="-285750">
              <a:lnSpc>
                <a:spcPct val="107000"/>
              </a:lnSpc>
              <a:spcBef>
                <a:spcPts val="0"/>
              </a:spcBef>
              <a:spcAft>
                <a:spcPts val="0"/>
              </a:spcAft>
              <a:buFont typeface="Arial" panose="020B0604020202020204" pitchFamily="34" charset="0"/>
              <a:buChar char="•"/>
            </a:pPr>
            <a:r>
              <a:rPr lang="en-US" sz="1800" dirty="0">
                <a:solidFill>
                  <a:schemeClr val="bg1"/>
                </a:solidFill>
                <a:effectLst/>
                <a:ea typeface="Calibri" panose="020F0502020204030204" pitchFamily="34" charset="0"/>
                <a:cs typeface="Times New Roman" panose="02020603050405020304" pitchFamily="18" charset="0"/>
              </a:rPr>
              <a:t>The primary mission of Financial Poise™ is to provide reliable plain English business, financial, and legal education to individual investors, entrepreneurs, business owners, and executives, and to help trusted advisors do the same.</a:t>
            </a:r>
          </a:p>
          <a:p>
            <a:pPr marL="742950" marR="0" lvl="1" indent="-285750">
              <a:lnSpc>
                <a:spcPct val="107000"/>
              </a:lnSpc>
              <a:spcBef>
                <a:spcPts val="0"/>
              </a:spcBef>
              <a:spcAft>
                <a:spcPts val="0"/>
              </a:spcAft>
              <a:buFont typeface="Arial" panose="020B0604020202020204" pitchFamily="34" charset="0"/>
              <a:buChar char="•"/>
            </a:pPr>
            <a:endParaRPr lang="en-US" sz="1800" dirty="0">
              <a:solidFill>
                <a:schemeClr val="bg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sz="1800" dirty="0">
                <a:solidFill>
                  <a:schemeClr val="bg1"/>
                </a:solidFill>
                <a:effectLst/>
                <a:ea typeface="Calibri" panose="020F0502020204030204" pitchFamily="34" charset="0"/>
                <a:cs typeface="Times New Roman" panose="02020603050405020304" pitchFamily="18" charset="0"/>
              </a:rPr>
              <a:t>Sign up for our free weekly e-newsletter </a:t>
            </a:r>
            <a:r>
              <a:rPr lang="en-US" sz="1800" u="sng" dirty="0">
                <a:solidFill>
                  <a:schemeClr val="bg1"/>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here</a:t>
            </a:r>
            <a:r>
              <a:rPr lang="en-US" sz="1800" u="sng" dirty="0">
                <a:solidFill>
                  <a:schemeClr val="bg1"/>
                </a:solidFill>
                <a:effectLst/>
                <a:ea typeface="Calibri" panose="020F0502020204030204" pitchFamily="34" charset="0"/>
                <a:cs typeface="Times New Roman" panose="02020603050405020304" pitchFamily="18" charset="0"/>
              </a:rPr>
              <a:t>*</a:t>
            </a:r>
            <a:r>
              <a:rPr lang="en-US" sz="1800" dirty="0">
                <a:solidFill>
                  <a:schemeClr val="bg1"/>
                </a:solidFill>
                <a:effectLst/>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Arial" panose="020B0604020202020204" pitchFamily="34" charset="0"/>
              <a:buChar char="•"/>
            </a:pPr>
            <a:endParaRPr lang="en-US" sz="1800" dirty="0">
              <a:solidFill>
                <a:schemeClr val="bg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sz="1800" dirty="0">
                <a:solidFill>
                  <a:schemeClr val="bg1"/>
                </a:solidFill>
                <a:effectLst/>
                <a:ea typeface="Calibri" panose="020F0502020204030204" pitchFamily="34" charset="0"/>
                <a:cs typeface="Times New Roman" panose="02020603050405020304" pitchFamily="18" charset="0"/>
              </a:rPr>
              <a:t>Learn how to write or speak for Financial Poise </a:t>
            </a:r>
            <a:r>
              <a:rPr lang="en-US" sz="1800" u="sng" dirty="0">
                <a:solidFill>
                  <a:schemeClr val="bg1"/>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here</a:t>
            </a:r>
            <a:r>
              <a:rPr lang="en-US" sz="1800" dirty="0">
                <a:solidFill>
                  <a:schemeClr val="bg1"/>
                </a:solidFill>
                <a:effectLst/>
                <a:ea typeface="Calibri" panose="020F0502020204030204" pitchFamily="34" charset="0"/>
                <a:cs typeface="Times New Roman" panose="02020603050405020304" pitchFamily="18" charset="0"/>
              </a:rPr>
              <a:t>. The antitheses if “pay-to-play,” </a:t>
            </a:r>
          </a:p>
          <a:p>
            <a:pPr marL="742950" marR="0" lvl="1" indent="-285750">
              <a:lnSpc>
                <a:spcPct val="107000"/>
              </a:lnSpc>
              <a:spcBef>
                <a:spcPts val="0"/>
              </a:spcBef>
              <a:spcAft>
                <a:spcPts val="0"/>
              </a:spcAft>
              <a:buFont typeface="Arial" panose="020B0604020202020204" pitchFamily="34" charset="0"/>
              <a:buChar char="•"/>
            </a:pPr>
            <a:endParaRPr lang="en-US" sz="1800" dirty="0">
              <a:solidFill>
                <a:schemeClr val="bg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sz="1800" dirty="0">
                <a:solidFill>
                  <a:schemeClr val="bg1"/>
                </a:solidFill>
                <a:effectLst/>
                <a:ea typeface="Calibri" panose="020F0502020204030204" pitchFamily="34" charset="0"/>
                <a:cs typeface="Times New Roman" panose="02020603050405020304" pitchFamily="18" charset="0"/>
              </a:rPr>
              <a:t>Check out our other webinars </a:t>
            </a:r>
            <a:r>
              <a:rPr lang="en-US" sz="1800" u="sng" dirty="0">
                <a:solidFill>
                  <a:schemeClr val="bg1"/>
                </a:solidFill>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here</a:t>
            </a:r>
            <a:r>
              <a:rPr lang="en-US" sz="1800" dirty="0">
                <a:solidFill>
                  <a:schemeClr val="bg1"/>
                </a:solidFill>
                <a:effectLst/>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Arial" panose="020B0604020202020204" pitchFamily="34" charset="0"/>
              <a:buChar char="•"/>
            </a:pPr>
            <a:endParaRPr lang="en-US" sz="1800" dirty="0">
              <a:solidFill>
                <a:schemeClr val="bg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sz="1800" dirty="0">
                <a:solidFill>
                  <a:schemeClr val="bg1"/>
                </a:solidFill>
                <a:effectLst/>
                <a:ea typeface="Calibri" panose="020F0502020204030204" pitchFamily="34" charset="0"/>
                <a:cs typeface="Times New Roman" panose="02020603050405020304" pitchFamily="18" charset="0"/>
              </a:rPr>
              <a:t>Send any other inquiry to </a:t>
            </a:r>
            <a:r>
              <a:rPr lang="en-US" sz="1800" u="sng" dirty="0">
                <a:solidFill>
                  <a:schemeClr val="bg1"/>
                </a:solidFill>
                <a:effectLst/>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info@financialpoise.com</a:t>
            </a:r>
            <a:r>
              <a:rPr lang="en-US" sz="1800" dirty="0">
                <a:solidFill>
                  <a:schemeClr val="bg1"/>
                </a:solidFill>
                <a:effectLst/>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Arial" panose="020B0604020202020204" pitchFamily="34" charset="0"/>
              <a:buChar char="•"/>
            </a:pPr>
            <a:endParaRPr lang="en-US" sz="1800" dirty="0">
              <a:solidFill>
                <a:schemeClr val="bg1"/>
              </a:solidFill>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pPr>
            <a:r>
              <a:rPr lang="en-US" sz="1800" dirty="0">
                <a:solidFill>
                  <a:schemeClr val="bg1"/>
                </a:solidFill>
                <a:effectLst/>
                <a:ea typeface="Calibri" panose="020F0502020204030204" pitchFamily="34" charset="0"/>
                <a:cs typeface="Times New Roman" panose="02020603050405020304" pitchFamily="18" charset="0"/>
              </a:rPr>
              <a:t>	</a:t>
            </a:r>
            <a:r>
              <a:rPr lang="en-US" sz="1800" b="1" i="1" dirty="0">
                <a:solidFill>
                  <a:schemeClr val="bg1"/>
                </a:solidFill>
                <a:effectLst/>
                <a:ea typeface="Calibri" panose="020F0502020204030204" pitchFamily="34" charset="0"/>
                <a:cs typeface="Times New Roman" panose="02020603050405020304" pitchFamily="18" charset="0"/>
              </a:rPr>
              <a:t>*Newsletter subscribers are offered a free webinar weekly. </a:t>
            </a:r>
            <a:r>
              <a:rPr lang="en-US" sz="1800" b="1" i="1" dirty="0">
                <a:solidFill>
                  <a:schemeClr val="bg1"/>
                </a:solidFill>
                <a:ea typeface="Calibri" panose="020F0502020204030204" pitchFamily="34" charset="0"/>
                <a:cs typeface="Times New Roman" panose="02020603050405020304" pitchFamily="18" charset="0"/>
              </a:rPr>
              <a:t>Subscribers never 	receive more than one email per week and their information is never shared.</a:t>
            </a:r>
            <a:endParaRPr lang="en-US" sz="1800" b="1" i="1" dirty="0">
              <a:solidFill>
                <a:schemeClr val="bg1"/>
              </a:solidFill>
              <a:effectLst/>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3AA0106-5EC0-4B7E-A0CB-C28FD4B33C36}"/>
              </a:ext>
            </a:extLst>
          </p:cNvPr>
          <p:cNvSpPr>
            <a:spLocks noGrp="1"/>
          </p:cNvSpPr>
          <p:nvPr>
            <p:ph type="sldNum" sz="quarter" idx="2"/>
          </p:nvPr>
        </p:nvSpPr>
        <p:spPr/>
        <p:txBody>
          <a:bodyPr/>
          <a:lstStyle/>
          <a:p>
            <a:fld id="{86CB4B4D-7CA3-9044-876B-883B54F8677D}" type="slidenum">
              <a:rPr lang="en-US" smtClean="0"/>
              <a:pPr/>
              <a:t>29</a:t>
            </a:fld>
            <a:endParaRPr lang="en-US" dirty="0"/>
          </a:p>
        </p:txBody>
      </p:sp>
    </p:spTree>
    <p:extLst>
      <p:ext uri="{BB962C8B-B14F-4D97-AF65-F5344CB8AC3E}">
        <p14:creationId xmlns:p14="http://schemas.microsoft.com/office/powerpoint/2010/main" val="12129661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48B9-A12C-4CB0-84CA-C7ECA50EC610}"/>
              </a:ext>
            </a:extLst>
          </p:cNvPr>
          <p:cNvSpPr>
            <a:spLocks noGrp="1"/>
          </p:cNvSpPr>
          <p:nvPr>
            <p:ph type="title"/>
          </p:nvPr>
        </p:nvSpPr>
        <p:spPr>
          <a:xfrm>
            <a:off x="158750" y="182879"/>
            <a:ext cx="8686800" cy="661681"/>
          </a:xfrm>
        </p:spPr>
        <p:txBody>
          <a:bodyPr>
            <a:normAutofit/>
          </a:bodyPr>
          <a:lstStyle/>
          <a:p>
            <a:r>
              <a:rPr lang="en-US" sz="2700" dirty="0"/>
              <a:t>Bare Bones Board Basics- for the Private Company</a:t>
            </a:r>
          </a:p>
        </p:txBody>
      </p:sp>
      <p:sp>
        <p:nvSpPr>
          <p:cNvPr id="3" name="Text Placeholder 2">
            <a:extLst>
              <a:ext uri="{FF2B5EF4-FFF2-40B4-BE49-F238E27FC236}">
                <a16:creationId xmlns:a16="http://schemas.microsoft.com/office/drawing/2014/main" id="{18B92A1B-38E1-49D8-A1B7-0822102CF4E6}"/>
              </a:ext>
            </a:extLst>
          </p:cNvPr>
          <p:cNvSpPr>
            <a:spLocks noGrp="1"/>
          </p:cNvSpPr>
          <p:nvPr>
            <p:ph type="body" idx="1"/>
          </p:nvPr>
        </p:nvSpPr>
        <p:spPr>
          <a:xfrm>
            <a:off x="346243" y="1079499"/>
            <a:ext cx="9491178" cy="4192695"/>
          </a:xfrm>
        </p:spPr>
        <p:txBody>
          <a:bodyPr/>
          <a:lstStyle/>
          <a:p>
            <a:pPr marL="457200" marR="0" lvl="1">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#1	Series Overview / Preview- Aired </a:t>
            </a:r>
            <a:r>
              <a:rPr lang="en-US" sz="1800" i="1" dirty="0">
                <a:effectLst/>
                <a:ea typeface="Calibri" panose="020F0502020204030204" pitchFamily="34" charset="0"/>
                <a:cs typeface="Times New Roman" panose="02020603050405020304" pitchFamily="18" charset="0"/>
              </a:rPr>
              <a:t>November 11</a:t>
            </a:r>
            <a:r>
              <a:rPr lang="en-US" sz="1800" i="1" baseline="30000" dirty="0">
                <a:effectLst/>
                <a:ea typeface="Calibri" panose="020F0502020204030204" pitchFamily="34" charset="0"/>
                <a:cs typeface="Times New Roman" panose="02020603050405020304" pitchFamily="18" charset="0"/>
              </a:rPr>
              <a:t>th</a:t>
            </a:r>
            <a:r>
              <a:rPr lang="en-US" sz="1800" i="1" dirty="0">
                <a:effectLst/>
                <a:ea typeface="Calibri" panose="020F0502020204030204" pitchFamily="34" charset="0"/>
                <a:cs typeface="Times New Roman" panose="02020603050405020304" pitchFamily="18" charset="0"/>
              </a:rPr>
              <a:t> </a:t>
            </a:r>
          </a:p>
          <a:p>
            <a:pPr marL="457200" marR="0" lvl="1">
              <a:lnSpc>
                <a:spcPct val="107000"/>
              </a:lnSpc>
              <a:spcBef>
                <a:spcPts val="0"/>
              </a:spcBef>
              <a:spcAft>
                <a:spcPts val="0"/>
              </a:spcAft>
            </a:pPr>
            <a:endParaRPr lang="en-US" sz="1800" dirty="0">
              <a:effectLst/>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#2	Public v. Private &amp; Fiduciary v. Advisory: Different Boards for Different Situations- 	</a:t>
            </a:r>
            <a:r>
              <a:rPr lang="en-US" sz="1800" i="1" dirty="0">
                <a:effectLst/>
                <a:ea typeface="Calibri" panose="020F0502020204030204" pitchFamily="34" charset="0"/>
                <a:cs typeface="Times New Roman" panose="02020603050405020304" pitchFamily="18" charset="0"/>
              </a:rPr>
              <a:t>January 26</a:t>
            </a:r>
            <a:r>
              <a:rPr lang="en-US" sz="1800" i="1" baseline="30000" dirty="0">
                <a:effectLst/>
                <a:ea typeface="Calibri" panose="020F0502020204030204" pitchFamily="34" charset="0"/>
                <a:cs typeface="Times New Roman" panose="02020603050405020304" pitchFamily="18" charset="0"/>
              </a:rPr>
              <a:t>th</a:t>
            </a:r>
            <a:r>
              <a:rPr lang="en-US" sz="1800" i="1" dirty="0">
                <a:effectLst/>
                <a:ea typeface="Calibri" panose="020F0502020204030204" pitchFamily="34" charset="0"/>
                <a:cs typeface="Times New Roman" panose="02020603050405020304" pitchFamily="18" charset="0"/>
              </a:rPr>
              <a:t>   </a:t>
            </a:r>
          </a:p>
          <a:p>
            <a:pPr marL="457200" marR="0" lvl="1">
              <a:lnSpc>
                <a:spcPct val="107000"/>
              </a:lnSpc>
              <a:spcBef>
                <a:spcPts val="0"/>
              </a:spcBef>
              <a:spcAft>
                <a:spcPts val="0"/>
              </a:spcAft>
            </a:pPr>
            <a:endParaRPr lang="en-US" sz="1800" dirty="0">
              <a:effectLst/>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#3	Where the Board's Duties Stop &amp; the C-Suite's Duties Begin: An Overview of a 	Board's Functions &amp; Fiduciary Duties- </a:t>
            </a:r>
            <a:r>
              <a:rPr lang="en-US" sz="1800" i="1" dirty="0">
                <a:effectLst/>
                <a:ea typeface="Calibri" panose="020F0502020204030204" pitchFamily="34" charset="0"/>
                <a:cs typeface="Times New Roman" panose="02020603050405020304" pitchFamily="18" charset="0"/>
              </a:rPr>
              <a:t>February 23</a:t>
            </a:r>
            <a:r>
              <a:rPr lang="en-US" sz="1800" i="1" baseline="30000" dirty="0">
                <a:effectLst/>
                <a:ea typeface="Calibri" panose="020F0502020204030204" pitchFamily="34" charset="0"/>
                <a:cs typeface="Times New Roman" panose="02020603050405020304" pitchFamily="18" charset="0"/>
              </a:rPr>
              <a:t>rd</a:t>
            </a:r>
            <a:r>
              <a:rPr lang="en-US" sz="1800" i="1" dirty="0">
                <a:effectLst/>
                <a:ea typeface="Calibri" panose="020F0502020204030204" pitchFamily="34" charset="0"/>
                <a:cs typeface="Times New Roman" panose="02020603050405020304" pitchFamily="18" charset="0"/>
              </a:rPr>
              <a:t>  </a:t>
            </a:r>
          </a:p>
          <a:p>
            <a:pPr marL="457200" marR="0" lvl="1">
              <a:lnSpc>
                <a:spcPct val="107000"/>
              </a:lnSpc>
              <a:spcBef>
                <a:spcPts val="0"/>
              </a:spcBef>
              <a:spcAft>
                <a:spcPts val="0"/>
              </a:spcAft>
            </a:pPr>
            <a:endParaRPr lang="en-US" sz="1800" dirty="0">
              <a:effectLst/>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#4	How to Conduct a Board Meeting- </a:t>
            </a:r>
            <a:r>
              <a:rPr lang="en-US" sz="1800" i="1" dirty="0">
                <a:effectLst/>
                <a:ea typeface="Calibri" panose="020F0502020204030204" pitchFamily="34" charset="0"/>
                <a:cs typeface="Times New Roman" panose="02020603050405020304" pitchFamily="18" charset="0"/>
              </a:rPr>
              <a:t>March 30</a:t>
            </a:r>
            <a:r>
              <a:rPr lang="en-US" sz="1800" i="1" baseline="30000" dirty="0">
                <a:effectLst/>
                <a:ea typeface="Calibri" panose="020F0502020204030204" pitchFamily="34" charset="0"/>
                <a:cs typeface="Times New Roman" panose="02020603050405020304" pitchFamily="18" charset="0"/>
              </a:rPr>
              <a:t>th</a:t>
            </a:r>
            <a:r>
              <a:rPr lang="en-US" sz="1800" i="1" dirty="0">
                <a:effectLst/>
                <a:ea typeface="Calibri" panose="020F0502020204030204" pitchFamily="34" charset="0"/>
                <a:cs typeface="Times New Roman" panose="02020603050405020304" pitchFamily="18" charset="0"/>
              </a:rPr>
              <a:t>  </a:t>
            </a:r>
          </a:p>
          <a:p>
            <a:pPr marL="457200" marR="0" lvl="1">
              <a:lnSpc>
                <a:spcPct val="107000"/>
              </a:lnSpc>
              <a:spcBef>
                <a:spcPts val="0"/>
              </a:spcBef>
              <a:spcAft>
                <a:spcPts val="0"/>
              </a:spcAft>
            </a:pPr>
            <a:endParaRPr lang="en-US" sz="1800" dirty="0">
              <a:effectLst/>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#5	Committees of a Board &amp; Work Between Board Meetings- </a:t>
            </a:r>
            <a:r>
              <a:rPr lang="en-US" sz="1800" i="1" dirty="0">
                <a:effectLst/>
                <a:ea typeface="Calibri" panose="020F0502020204030204" pitchFamily="34" charset="0"/>
                <a:cs typeface="Times New Roman" panose="02020603050405020304" pitchFamily="18" charset="0"/>
              </a:rPr>
              <a:t>April 27</a:t>
            </a:r>
            <a:r>
              <a:rPr lang="en-US" sz="1800" i="1" baseline="30000" dirty="0">
                <a:effectLst/>
                <a:ea typeface="Calibri" panose="020F0502020204030204" pitchFamily="34" charset="0"/>
                <a:cs typeface="Times New Roman" panose="02020603050405020304" pitchFamily="18" charset="0"/>
              </a:rPr>
              <a:t>th</a:t>
            </a:r>
            <a:r>
              <a:rPr lang="en-US" sz="1800" i="1" dirty="0">
                <a:effectLst/>
                <a:ea typeface="Calibri" panose="020F0502020204030204" pitchFamily="34" charset="0"/>
                <a:cs typeface="Times New Roman" panose="02020603050405020304" pitchFamily="18" charset="0"/>
              </a:rPr>
              <a:t>  </a:t>
            </a:r>
          </a:p>
          <a:p>
            <a:pPr marL="457200" marR="0" lvl="1">
              <a:lnSpc>
                <a:spcPct val="107000"/>
              </a:lnSpc>
              <a:spcBef>
                <a:spcPts val="0"/>
              </a:spcBef>
              <a:spcAft>
                <a:spcPts val="0"/>
              </a:spcAft>
            </a:pPr>
            <a:endParaRPr lang="en-US" sz="1800" dirty="0">
              <a:effectLst/>
              <a:ea typeface="Calibri" panose="020F0502020204030204" pitchFamily="34" charset="0"/>
              <a:cs typeface="Times New Roman" panose="02020603050405020304" pitchFamily="18" charset="0"/>
            </a:endParaRPr>
          </a:p>
          <a:p>
            <a:pPr marL="457200" marR="0" lvl="1">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#6	Recruiting &amp; Renumerating Directors &amp; What Directors Should Do Before Saying 	Yes – </a:t>
            </a:r>
            <a:r>
              <a:rPr lang="en-US" sz="1800" i="1" dirty="0">
                <a:effectLst/>
                <a:ea typeface="Calibri" panose="020F0502020204030204" pitchFamily="34" charset="0"/>
                <a:cs typeface="Times New Roman" panose="02020603050405020304" pitchFamily="18" charset="0"/>
              </a:rPr>
              <a:t>June 8</a:t>
            </a:r>
            <a:r>
              <a:rPr lang="en-US" sz="1800" i="1" baseline="30000" dirty="0">
                <a:effectLst/>
                <a:ea typeface="Calibri" panose="020F0502020204030204" pitchFamily="34" charset="0"/>
                <a:cs typeface="Times New Roman" panose="02020603050405020304" pitchFamily="18" charset="0"/>
              </a:rPr>
              <a:t>th</a:t>
            </a:r>
            <a:r>
              <a:rPr lang="en-US" sz="1800" i="1" dirty="0">
                <a:effectLst/>
                <a:ea typeface="Calibri" panose="020F0502020204030204" pitchFamily="34" charset="0"/>
                <a:cs typeface="Times New Roman" panose="02020603050405020304" pitchFamily="18" charset="0"/>
              </a:rPr>
              <a:t> </a:t>
            </a:r>
          </a:p>
          <a:p>
            <a:endParaRPr lang="en-US" dirty="0"/>
          </a:p>
        </p:txBody>
      </p:sp>
      <p:sp>
        <p:nvSpPr>
          <p:cNvPr id="5" name="Slide Number Placeholder 4">
            <a:extLst>
              <a:ext uri="{FF2B5EF4-FFF2-40B4-BE49-F238E27FC236}">
                <a16:creationId xmlns:a16="http://schemas.microsoft.com/office/drawing/2014/main" id="{196942C1-3C68-4A33-A394-D5241484F17F}"/>
              </a:ext>
            </a:extLst>
          </p:cNvPr>
          <p:cNvSpPr>
            <a:spLocks noGrp="1"/>
          </p:cNvSpPr>
          <p:nvPr>
            <p:ph type="sldNum" sz="quarter" idx="2"/>
          </p:nvPr>
        </p:nvSpPr>
        <p:spPr/>
        <p:txBody>
          <a:bodyPr/>
          <a:lstStyle/>
          <a:p>
            <a:fld id="{86CB4B4D-7CA3-9044-876B-883B54F8677D}" type="slidenum">
              <a:rPr lang="en-US" smtClean="0"/>
              <a:pPr/>
              <a:t>3</a:t>
            </a:fld>
            <a:endParaRPr lang="en-US" dirty="0"/>
          </a:p>
        </p:txBody>
      </p:sp>
    </p:spTree>
    <p:extLst>
      <p:ext uri="{BB962C8B-B14F-4D97-AF65-F5344CB8AC3E}">
        <p14:creationId xmlns:p14="http://schemas.microsoft.com/office/powerpoint/2010/main" val="238271259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 name="Disclaimer"/>
          <p:cNvSpPr txBox="1">
            <a:spLocks noGrp="1"/>
          </p:cNvSpPr>
          <p:nvPr>
            <p:ph type="title"/>
          </p:nvPr>
        </p:nvSpPr>
        <p:spPr>
          <a:prstGeom prst="rect">
            <a:avLst/>
          </a:prstGeom>
        </p:spPr>
        <p:txBody>
          <a:bodyPr/>
          <a:lstStyle/>
          <a:p>
            <a:r>
              <a:t>Disclaimer</a:t>
            </a:r>
          </a:p>
        </p:txBody>
      </p:sp>
      <p:sp>
        <p:nvSpPr>
          <p:cNvPr id="44"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p:cNvSpPr txBox="1">
            <a:spLocks noGrp="1"/>
          </p:cNvSpPr>
          <p:nvPr>
            <p:ph type="body" idx="1"/>
          </p:nvPr>
        </p:nvSpPr>
        <p:spPr>
          <a:prstGeom prst="rect">
            <a:avLst/>
          </a:prstGeom>
        </p:spPr>
        <p:txBody>
          <a:bodyPr/>
          <a:lstStyle>
            <a:lvl1pPr>
              <a:defRPr sz="1800"/>
            </a:lvl1pPr>
          </a:lstStyle>
          <a:p>
            <a:r>
              <a:rPr dirty="0"/>
              <a:t>The material in this webinar is for informational purposes only. It should not be considered legal, financial or other professional advice. You should consult with an attorney or other appropriate professional to determine what may be best for your individual needs. While</a:t>
            </a:r>
            <a:r>
              <a:rPr lang="en-US" dirty="0"/>
              <a:t> the webinar producers and speakers t</a:t>
            </a:r>
            <a:r>
              <a:rPr dirty="0"/>
              <a:t>ake reasonable steps to ensure that information </a:t>
            </a:r>
            <a:r>
              <a:rPr lang="en-US" dirty="0"/>
              <a:t>presented is </a:t>
            </a:r>
            <a:r>
              <a:rPr dirty="0"/>
              <a:t>accurate, </a:t>
            </a:r>
            <a:r>
              <a:rPr lang="en-US" dirty="0"/>
              <a:t>they </a:t>
            </a:r>
            <a:r>
              <a:rPr dirty="0"/>
              <a:t>make no guaranty in this</a:t>
            </a:r>
            <a:r>
              <a:rPr lang="en-US" dirty="0"/>
              <a:t> (or any)</a:t>
            </a:r>
            <a:r>
              <a:rPr dirty="0"/>
              <a:t> regard.</a:t>
            </a:r>
          </a:p>
        </p:txBody>
      </p:sp>
      <p:sp>
        <p:nvSpPr>
          <p:cNvPr id="3" name="Slide Number Placeholder 2">
            <a:extLst>
              <a:ext uri="{FF2B5EF4-FFF2-40B4-BE49-F238E27FC236}">
                <a16:creationId xmlns:a16="http://schemas.microsoft.com/office/drawing/2014/main" id="{341D6863-8818-4F86-94C8-6C6144A19055}"/>
              </a:ext>
            </a:extLst>
          </p:cNvPr>
          <p:cNvSpPr>
            <a:spLocks noGrp="1"/>
          </p:cNvSpPr>
          <p:nvPr>
            <p:ph type="sldNum" sz="quarter" idx="2"/>
          </p:nvPr>
        </p:nvSpPr>
        <p:spPr/>
        <p:txBody>
          <a:bodyPr/>
          <a:lstStyle/>
          <a:p>
            <a:fld id="{86CB4B4D-7CA3-9044-876B-883B54F8677D}" type="slidenum">
              <a:rPr lang="en-US" smtClean="0"/>
              <a:pPr/>
              <a:t>30</a:t>
            </a:fld>
            <a:endParaRPr lang="en-US"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BBCB4-87C2-4329-B319-E2A81A112ADF}"/>
              </a:ext>
            </a:extLst>
          </p:cNvPr>
          <p:cNvSpPr>
            <a:spLocks noGrp="1"/>
          </p:cNvSpPr>
          <p:nvPr>
            <p:ph type="title"/>
          </p:nvPr>
        </p:nvSpPr>
        <p:spPr>
          <a:xfrm>
            <a:off x="342820" y="182879"/>
            <a:ext cx="8040540" cy="744221"/>
          </a:xfrm>
        </p:spPr>
        <p:txBody>
          <a:bodyPr>
            <a:normAutofit fontScale="90000"/>
          </a:bodyPr>
          <a:lstStyle/>
          <a:p>
            <a:r>
              <a:rPr lang="en-US" dirty="0"/>
              <a:t>Bare Bones Board Basics- for the Private Company (cont’d)</a:t>
            </a:r>
          </a:p>
        </p:txBody>
      </p:sp>
      <p:sp>
        <p:nvSpPr>
          <p:cNvPr id="3" name="Text Placeholder 2">
            <a:extLst>
              <a:ext uri="{FF2B5EF4-FFF2-40B4-BE49-F238E27FC236}">
                <a16:creationId xmlns:a16="http://schemas.microsoft.com/office/drawing/2014/main" id="{13417CB4-0ED7-4E7B-8941-903685F6FA1D}"/>
              </a:ext>
            </a:extLst>
          </p:cNvPr>
          <p:cNvSpPr>
            <a:spLocks noGrp="1"/>
          </p:cNvSpPr>
          <p:nvPr>
            <p:ph type="body" idx="1"/>
          </p:nvPr>
        </p:nvSpPr>
        <p:spPr>
          <a:xfrm>
            <a:off x="346243" y="1384300"/>
            <a:ext cx="9491178" cy="3887893"/>
          </a:xfrm>
        </p:spPr>
        <p:txBody>
          <a:bodyPr/>
          <a:lstStyle/>
          <a:p>
            <a:pPr marL="457200" marR="0" lvl="1">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#7	Special Issues Require Special Attention: Retaining Experts &amp; Conducting 	Investigations- </a:t>
            </a:r>
            <a:r>
              <a:rPr lang="en-US" sz="1800" i="1" dirty="0">
                <a:effectLst/>
                <a:ea typeface="Calibri" panose="020F0502020204030204" pitchFamily="34" charset="0"/>
                <a:cs typeface="Times New Roman" panose="02020603050405020304" pitchFamily="18" charset="0"/>
              </a:rPr>
              <a:t>July 13</a:t>
            </a:r>
            <a:r>
              <a:rPr lang="en-US" sz="1800" i="1" baseline="30000" dirty="0">
                <a:effectLst/>
                <a:ea typeface="Calibri" panose="020F0502020204030204" pitchFamily="34" charset="0"/>
                <a:cs typeface="Times New Roman" panose="02020603050405020304" pitchFamily="18" charset="0"/>
              </a:rPr>
              <a:t>th</a:t>
            </a:r>
            <a:r>
              <a:rPr lang="en-US" sz="1800" i="1" dirty="0">
                <a:effectLst/>
                <a:ea typeface="Calibri" panose="020F0502020204030204" pitchFamily="34" charset="0"/>
                <a:cs typeface="Times New Roman" panose="02020603050405020304" pitchFamily="18" charset="0"/>
              </a:rPr>
              <a:t>  </a:t>
            </a:r>
          </a:p>
          <a:p>
            <a:pPr marL="457200" marR="0" lvl="1">
              <a:lnSpc>
                <a:spcPct val="107000"/>
              </a:lnSpc>
              <a:spcBef>
                <a:spcPts val="0"/>
              </a:spcBef>
              <a:spcAft>
                <a:spcPts val="0"/>
              </a:spcAft>
            </a:pPr>
            <a:endParaRPr lang="en-US" sz="1800" dirty="0">
              <a:effectLst/>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#8	Soft Skills Workshop: Leadership, Communication &amp; Trust- </a:t>
            </a:r>
            <a:r>
              <a:rPr lang="en-US" sz="1800" i="1" dirty="0">
                <a:effectLst/>
                <a:ea typeface="Calibri" panose="020F0502020204030204" pitchFamily="34" charset="0"/>
                <a:cs typeface="Times New Roman" panose="02020603050405020304" pitchFamily="18" charset="0"/>
              </a:rPr>
              <a:t>August 8</a:t>
            </a:r>
            <a:r>
              <a:rPr lang="en-US" sz="1800" i="1" baseline="30000" dirty="0">
                <a:effectLst/>
                <a:ea typeface="Calibri" panose="020F0502020204030204" pitchFamily="34" charset="0"/>
                <a:cs typeface="Times New Roman" panose="02020603050405020304" pitchFamily="18" charset="0"/>
              </a:rPr>
              <a:t>th</a:t>
            </a:r>
            <a:r>
              <a:rPr lang="en-US" sz="1800" i="1" dirty="0">
                <a:effectLst/>
                <a:ea typeface="Calibri" panose="020F0502020204030204" pitchFamily="34" charset="0"/>
                <a:cs typeface="Times New Roman" panose="02020603050405020304" pitchFamily="18" charset="0"/>
              </a:rPr>
              <a:t> </a:t>
            </a:r>
            <a:endParaRPr lang="en-US" sz="1800" dirty="0">
              <a:effectLst/>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pPr>
            <a:endParaRPr lang="en-US" sz="1800" dirty="0">
              <a:effectLst/>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#9	Enterprise Risk Management- </a:t>
            </a:r>
            <a:r>
              <a:rPr lang="en-US" sz="1800" i="1" dirty="0">
                <a:effectLst/>
                <a:ea typeface="Calibri" panose="020F0502020204030204" pitchFamily="34" charset="0"/>
                <a:cs typeface="Times New Roman" panose="02020603050405020304" pitchFamily="18" charset="0"/>
              </a:rPr>
              <a:t>September 14</a:t>
            </a:r>
            <a:r>
              <a:rPr lang="en-US" sz="1800" i="1" baseline="30000" dirty="0">
                <a:effectLst/>
                <a:ea typeface="Calibri" panose="020F0502020204030204" pitchFamily="34" charset="0"/>
                <a:cs typeface="Times New Roman" panose="02020603050405020304" pitchFamily="18" charset="0"/>
              </a:rPr>
              <a:t>th</a:t>
            </a:r>
            <a:r>
              <a:rPr lang="en-US" sz="1800" i="1" dirty="0">
                <a:effectLst/>
                <a:ea typeface="Calibri" panose="020F0502020204030204" pitchFamily="34" charset="0"/>
                <a:cs typeface="Times New Roman" panose="02020603050405020304" pitchFamily="18" charset="0"/>
              </a:rPr>
              <a:t> </a:t>
            </a:r>
          </a:p>
          <a:p>
            <a:pPr marL="457200" marR="0" lvl="1">
              <a:lnSpc>
                <a:spcPct val="107000"/>
              </a:lnSpc>
              <a:spcBef>
                <a:spcPts val="0"/>
              </a:spcBef>
              <a:spcAft>
                <a:spcPts val="0"/>
              </a:spcAft>
            </a:pPr>
            <a:endParaRPr lang="en-US" sz="1800" dirty="0">
              <a:effectLst/>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#10	Going into Executive Session- </a:t>
            </a:r>
            <a:r>
              <a:rPr lang="en-US" sz="1800" i="1" dirty="0">
                <a:effectLst/>
                <a:ea typeface="Calibri" panose="020F0502020204030204" pitchFamily="34" charset="0"/>
                <a:cs typeface="Times New Roman" panose="02020603050405020304" pitchFamily="18" charset="0"/>
              </a:rPr>
              <a:t>October 12</a:t>
            </a:r>
            <a:r>
              <a:rPr lang="en-US" sz="1800" i="1" baseline="30000" dirty="0">
                <a:effectLst/>
                <a:ea typeface="Calibri" panose="020F0502020204030204" pitchFamily="34" charset="0"/>
                <a:cs typeface="Times New Roman" panose="02020603050405020304" pitchFamily="18" charset="0"/>
              </a:rPr>
              <a:t>th</a:t>
            </a:r>
            <a:r>
              <a:rPr lang="en-US" sz="1800" i="1" dirty="0">
                <a:effectLst/>
                <a:ea typeface="Calibri" panose="020F0502020204030204" pitchFamily="34" charset="0"/>
                <a:cs typeface="Times New Roman" panose="02020603050405020304" pitchFamily="18" charset="0"/>
              </a:rPr>
              <a:t> </a:t>
            </a:r>
          </a:p>
          <a:p>
            <a:pPr marL="457200" marR="0" lvl="1">
              <a:lnSpc>
                <a:spcPct val="107000"/>
              </a:lnSpc>
              <a:spcBef>
                <a:spcPts val="0"/>
              </a:spcBef>
              <a:spcAft>
                <a:spcPts val="0"/>
              </a:spcAft>
            </a:pPr>
            <a:endParaRPr lang="en-US" sz="1800" dirty="0">
              <a:effectLst/>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#11	The Workings of the Audit Committee- </a:t>
            </a:r>
            <a:r>
              <a:rPr lang="en-US" sz="1800" i="1" dirty="0">
                <a:ea typeface="Calibri" panose="020F0502020204030204" pitchFamily="34" charset="0"/>
                <a:cs typeface="Times New Roman" panose="02020603050405020304" pitchFamily="18" charset="0"/>
              </a:rPr>
              <a:t>November 9</a:t>
            </a:r>
            <a:r>
              <a:rPr lang="en-US" sz="1800" i="1" baseline="30000" dirty="0">
                <a:ea typeface="Calibri" panose="020F0502020204030204" pitchFamily="34" charset="0"/>
                <a:cs typeface="Times New Roman" panose="02020603050405020304" pitchFamily="18" charset="0"/>
              </a:rPr>
              <a:t>th</a:t>
            </a:r>
            <a:r>
              <a:rPr lang="en-US" sz="1800" i="1" dirty="0">
                <a:ea typeface="Calibri" panose="020F0502020204030204" pitchFamily="34" charset="0"/>
                <a:cs typeface="Times New Roman" panose="02020603050405020304" pitchFamily="18" charset="0"/>
              </a:rPr>
              <a:t> </a:t>
            </a:r>
            <a:endParaRPr lang="en-US" sz="1800" i="1" dirty="0">
              <a:effectLst/>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pPr>
            <a:endParaRPr lang="en-US" sz="1800" dirty="0">
              <a:effectLst/>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#12	The Workings of the Compensation Committee- </a:t>
            </a:r>
            <a:r>
              <a:rPr lang="en-US" sz="1800" i="1" dirty="0">
                <a:effectLst/>
                <a:ea typeface="Calibri" panose="020F0502020204030204" pitchFamily="34" charset="0"/>
                <a:cs typeface="Times New Roman" panose="02020603050405020304" pitchFamily="18" charset="0"/>
              </a:rPr>
              <a:t>December 1</a:t>
            </a:r>
            <a:r>
              <a:rPr lang="en-US" sz="1800" i="1" dirty="0">
                <a:ea typeface="Calibri" panose="020F0502020204030204" pitchFamily="34" charset="0"/>
                <a:cs typeface="Times New Roman" panose="02020603050405020304" pitchFamily="18" charset="0"/>
              </a:rPr>
              <a:t>4</a:t>
            </a:r>
            <a:r>
              <a:rPr lang="en-US" sz="1800" i="1" baseline="30000" dirty="0">
                <a:ea typeface="Calibri" panose="020F0502020204030204" pitchFamily="34" charset="0"/>
                <a:cs typeface="Times New Roman" panose="02020603050405020304" pitchFamily="18" charset="0"/>
              </a:rPr>
              <a:t>th</a:t>
            </a:r>
            <a:r>
              <a:rPr lang="en-US" sz="1800" i="1" dirty="0">
                <a:ea typeface="Calibri" panose="020F0502020204030204" pitchFamily="34" charset="0"/>
                <a:cs typeface="Times New Roman" panose="02020603050405020304" pitchFamily="18" charset="0"/>
              </a:rPr>
              <a:t> </a:t>
            </a:r>
            <a:endParaRPr lang="en-US" sz="1800" i="1" dirty="0">
              <a:effectLst/>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BE792731-BA6F-4905-8CE8-6963D351D736}"/>
              </a:ext>
            </a:extLst>
          </p:cNvPr>
          <p:cNvSpPr>
            <a:spLocks noGrp="1"/>
          </p:cNvSpPr>
          <p:nvPr>
            <p:ph type="sldNum" sz="quarter" idx="2"/>
          </p:nvPr>
        </p:nvSpPr>
        <p:spPr/>
        <p:txBody>
          <a:bodyPr/>
          <a:lstStyle/>
          <a:p>
            <a:fld id="{86CB4B4D-7CA3-9044-876B-883B54F8677D}" type="slidenum">
              <a:rPr lang="en-US" smtClean="0"/>
              <a:pPr/>
              <a:t>4</a:t>
            </a:fld>
            <a:endParaRPr lang="en-US" dirty="0"/>
          </a:p>
        </p:txBody>
      </p:sp>
    </p:spTree>
    <p:extLst>
      <p:ext uri="{BB962C8B-B14F-4D97-AF65-F5344CB8AC3E}">
        <p14:creationId xmlns:p14="http://schemas.microsoft.com/office/powerpoint/2010/main" val="18108924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9417-5033-4E48-A83C-65460B80B95F}"/>
              </a:ext>
            </a:extLst>
          </p:cNvPr>
          <p:cNvSpPr>
            <a:spLocks noGrp="1"/>
          </p:cNvSpPr>
          <p:nvPr>
            <p:ph type="title"/>
          </p:nvPr>
        </p:nvSpPr>
        <p:spPr/>
        <p:txBody>
          <a:bodyPr>
            <a:normAutofit/>
          </a:bodyPr>
          <a:lstStyle/>
          <a:p>
            <a:r>
              <a:rPr lang="en-US" sz="2700" dirty="0"/>
              <a:t>Session #3 Panel</a:t>
            </a:r>
          </a:p>
        </p:txBody>
      </p:sp>
      <p:sp>
        <p:nvSpPr>
          <p:cNvPr id="3" name="Text Placeholder 2">
            <a:extLst>
              <a:ext uri="{FF2B5EF4-FFF2-40B4-BE49-F238E27FC236}">
                <a16:creationId xmlns:a16="http://schemas.microsoft.com/office/drawing/2014/main" id="{B7D787A4-774E-4FA6-8E96-1E09DEC41D80}"/>
              </a:ext>
            </a:extLst>
          </p:cNvPr>
          <p:cNvSpPr>
            <a:spLocks noGrp="1"/>
          </p:cNvSpPr>
          <p:nvPr>
            <p:ph type="body" idx="1"/>
          </p:nvPr>
        </p:nvSpPr>
        <p:spPr>
          <a:xfrm>
            <a:off x="346243" y="1155699"/>
            <a:ext cx="9491178" cy="4116495"/>
          </a:xfrm>
        </p:spPr>
        <p:txBody>
          <a:bodyPr/>
          <a:lstStyle/>
          <a:p>
            <a:pPr marL="800100" marR="0" lvl="1" indent="-342900">
              <a:lnSpc>
                <a:spcPct val="107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Will Clarke - Clarke Growth and Sustainment Strategies</a:t>
            </a:r>
          </a:p>
          <a:p>
            <a:pPr marL="742950" marR="0" lvl="1" indent="-285750">
              <a:lnSpc>
                <a:spcPct val="107000"/>
              </a:lnSpc>
              <a:spcBef>
                <a:spcPts val="0"/>
              </a:spcBef>
              <a:spcAft>
                <a:spcPts val="0"/>
              </a:spcAft>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Jonathan Friedland - Sugar Felsenthal Grais &amp; Helsinger LLP </a:t>
            </a:r>
          </a:p>
          <a:p>
            <a:pPr marL="800100" marR="0" lvl="1" indent="-342900">
              <a:lnSpc>
                <a:spcPct val="107000"/>
              </a:lnSpc>
              <a:spcBef>
                <a:spcPts val="0"/>
              </a:spcBef>
              <a:spcAft>
                <a:spcPts val="0"/>
              </a:spcAft>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Allan Grafman - Chair of the Audit Committee, IDW</a:t>
            </a:r>
          </a:p>
          <a:p>
            <a:pPr marL="742950" marR="0" lvl="1" indent="-285750">
              <a:lnSpc>
                <a:spcPct val="107000"/>
              </a:lnSpc>
              <a:spcBef>
                <a:spcPts val="0"/>
              </a:spcBef>
              <a:spcAft>
                <a:spcPts val="0"/>
              </a:spcAft>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James Mitchell - Fora Financial</a:t>
            </a:r>
            <a:endParaRPr lang="en-US" dirty="0"/>
          </a:p>
        </p:txBody>
      </p:sp>
      <p:sp>
        <p:nvSpPr>
          <p:cNvPr id="5" name="Slide Number Placeholder 4">
            <a:extLst>
              <a:ext uri="{FF2B5EF4-FFF2-40B4-BE49-F238E27FC236}">
                <a16:creationId xmlns:a16="http://schemas.microsoft.com/office/drawing/2014/main" id="{74631BD5-D904-4A3E-9E5F-D4C6BA5F27A8}"/>
              </a:ext>
            </a:extLst>
          </p:cNvPr>
          <p:cNvSpPr>
            <a:spLocks noGrp="1"/>
          </p:cNvSpPr>
          <p:nvPr>
            <p:ph type="sldNum" sz="quarter" idx="2"/>
          </p:nvPr>
        </p:nvSpPr>
        <p:spPr/>
        <p:txBody>
          <a:bodyPr/>
          <a:lstStyle/>
          <a:p>
            <a:fld id="{86CB4B4D-7CA3-9044-876B-883B54F8677D}" type="slidenum">
              <a:rPr lang="en-US" smtClean="0"/>
              <a:pPr/>
              <a:t>5</a:t>
            </a:fld>
            <a:endParaRPr lang="en-US" dirty="0"/>
          </a:p>
        </p:txBody>
      </p:sp>
    </p:spTree>
    <p:extLst>
      <p:ext uri="{BB962C8B-B14F-4D97-AF65-F5344CB8AC3E}">
        <p14:creationId xmlns:p14="http://schemas.microsoft.com/office/powerpoint/2010/main" val="223511442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9B0B4-2367-4ACE-BB54-17FBF5ED548F}"/>
              </a:ext>
            </a:extLst>
          </p:cNvPr>
          <p:cNvSpPr>
            <a:spLocks noGrp="1"/>
          </p:cNvSpPr>
          <p:nvPr>
            <p:ph type="title"/>
          </p:nvPr>
        </p:nvSpPr>
        <p:spPr/>
        <p:txBody>
          <a:bodyPr>
            <a:normAutofit/>
          </a:bodyPr>
          <a:lstStyle/>
          <a:p>
            <a:r>
              <a:rPr lang="en-US" sz="2700" dirty="0"/>
              <a:t>Directors and Officers: Who's Who?</a:t>
            </a:r>
          </a:p>
        </p:txBody>
      </p:sp>
      <p:sp>
        <p:nvSpPr>
          <p:cNvPr id="3" name="Text Placeholder 2">
            <a:extLst>
              <a:ext uri="{FF2B5EF4-FFF2-40B4-BE49-F238E27FC236}">
                <a16:creationId xmlns:a16="http://schemas.microsoft.com/office/drawing/2014/main" id="{F3DB332F-C555-494B-9A44-84945C45A179}"/>
              </a:ext>
            </a:extLst>
          </p:cNvPr>
          <p:cNvSpPr>
            <a:spLocks noGrp="1"/>
          </p:cNvSpPr>
          <p:nvPr>
            <p:ph type="body" idx="1"/>
          </p:nvPr>
        </p:nvSpPr>
        <p:spPr/>
        <p:txBody>
          <a:bodyPr/>
          <a:lstStyle/>
          <a:p>
            <a:pPr marL="742950" marR="0" lvl="1" indent="-285750">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Directors - appointed by shareholders to oversee the management of the corporation </a:t>
            </a:r>
          </a:p>
          <a:p>
            <a:pPr marL="742950" marR="0" lvl="1" indent="-285750">
              <a:spcBef>
                <a:spcPts val="0"/>
              </a:spcBef>
              <a:spcAft>
                <a:spcPts val="0"/>
              </a:spcAft>
              <a:buFont typeface="Arial" panose="020B0604020202020204" pitchFamily="34" charset="0"/>
              <a:buChar char="•"/>
            </a:pPr>
            <a:endParaRPr lang="en-US" sz="1800" dirty="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Officers – appointed by directors to manage day-to-day activities of the company</a:t>
            </a:r>
          </a:p>
          <a:p>
            <a:pPr marL="800100" marR="0" lvl="1" indent="-342900">
              <a:lnSpc>
                <a:spcPct val="107000"/>
              </a:lnSpc>
              <a:spcBef>
                <a:spcPts val="0"/>
              </a:spcBef>
              <a:spcAft>
                <a:spcPts val="0"/>
              </a:spcAft>
              <a:buFont typeface="+mj-lt"/>
              <a:buAutoNum type="alphaLcPeriod"/>
            </a:pPr>
            <a:endParaRPr lang="en-US" sz="1800" dirty="0">
              <a:effectLst/>
              <a:ea typeface="Calibri" panose="020F0502020204030204" pitchFamily="34" charset="0"/>
              <a:cs typeface="Times New Roman" panose="02020603050405020304" pitchFamily="18" charset="0"/>
            </a:endParaRPr>
          </a:p>
          <a:p>
            <a:pPr marL="800100" marR="0" indent="-342900">
              <a:lnSpc>
                <a:spcPct val="107000"/>
              </a:lnSpc>
              <a:spcBef>
                <a:spcPts val="0"/>
              </a:spcBef>
              <a:spcAft>
                <a:spcPts val="8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92EA2C1B-39D9-4739-8D90-500FAD8E907C}"/>
              </a:ext>
            </a:extLst>
          </p:cNvPr>
          <p:cNvSpPr>
            <a:spLocks noGrp="1"/>
          </p:cNvSpPr>
          <p:nvPr>
            <p:ph type="sldNum" sz="quarter" idx="2"/>
          </p:nvPr>
        </p:nvSpPr>
        <p:spPr/>
        <p:txBody>
          <a:bodyPr/>
          <a:lstStyle/>
          <a:p>
            <a:fld id="{86CB4B4D-7CA3-9044-876B-883B54F8677D}" type="slidenum">
              <a:rPr lang="en-US" smtClean="0"/>
              <a:pPr/>
              <a:t>6</a:t>
            </a:fld>
            <a:endParaRPr lang="en-US" dirty="0"/>
          </a:p>
        </p:txBody>
      </p:sp>
    </p:spTree>
    <p:extLst>
      <p:ext uri="{BB962C8B-B14F-4D97-AF65-F5344CB8AC3E}">
        <p14:creationId xmlns:p14="http://schemas.microsoft.com/office/powerpoint/2010/main" val="2387503797"/>
      </p:ext>
    </p:extLst>
  </p:cSld>
  <p:clrMapOvr>
    <a:overrideClrMapping bg1="lt1" tx1="dk1" bg2="lt2" tx2="dk2" accent1="accent1" accent2="accent2" accent3="accent3" accent4="accent4" accent5="accent5" accent6="accent6" hlink="hlink" folHlink="folHlink"/>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48B9-A12C-4CB0-84CA-C7ECA50EC610}"/>
              </a:ext>
            </a:extLst>
          </p:cNvPr>
          <p:cNvSpPr>
            <a:spLocks noGrp="1"/>
          </p:cNvSpPr>
          <p:nvPr>
            <p:ph type="title"/>
          </p:nvPr>
        </p:nvSpPr>
        <p:spPr>
          <a:xfrm>
            <a:off x="158750" y="182879"/>
            <a:ext cx="8686800" cy="661681"/>
          </a:xfrm>
        </p:spPr>
        <p:txBody>
          <a:bodyPr>
            <a:normAutofit/>
          </a:bodyPr>
          <a:lstStyle/>
          <a:p>
            <a:r>
              <a:rPr lang="en-US" sz="2700" dirty="0"/>
              <a:t>Who’s on the Board?</a:t>
            </a:r>
          </a:p>
        </p:txBody>
      </p:sp>
      <p:sp>
        <p:nvSpPr>
          <p:cNvPr id="3" name="Text Placeholder 2">
            <a:extLst>
              <a:ext uri="{FF2B5EF4-FFF2-40B4-BE49-F238E27FC236}">
                <a16:creationId xmlns:a16="http://schemas.microsoft.com/office/drawing/2014/main" id="{18B92A1B-38E1-49D8-A1B7-0822102CF4E6}"/>
              </a:ext>
            </a:extLst>
          </p:cNvPr>
          <p:cNvSpPr>
            <a:spLocks noGrp="1"/>
          </p:cNvSpPr>
          <p:nvPr>
            <p:ph type="body" idx="1"/>
          </p:nvPr>
        </p:nvSpPr>
        <p:spPr>
          <a:xfrm>
            <a:off x="346243" y="1079499"/>
            <a:ext cx="9491178" cy="4192695"/>
          </a:xfrm>
        </p:spPr>
        <p:txBody>
          <a:bodyPr/>
          <a:lstStyle/>
          <a:p>
            <a:pPr marL="742950" marR="0" lvl="1" indent="-285750">
              <a:spcBef>
                <a:spcPts val="0"/>
              </a:spcBef>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Chairman of the board/Lead director - the leader of the board whose job is to effectively oversee board process </a:t>
            </a:r>
          </a:p>
          <a:p>
            <a:pPr marL="742950" marR="0" lvl="1" indent="-285750">
              <a:spcBef>
                <a:spcPts val="0"/>
              </a:spcBef>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742950" marR="0" lvl="1" indent="-285750">
              <a:spcBef>
                <a:spcPts val="0"/>
              </a:spcBef>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Inside directors - Directors who are employees of the company</a:t>
            </a:r>
          </a:p>
          <a:p>
            <a:pPr marL="742950" marR="0" lvl="1" indent="-285750">
              <a:spcBef>
                <a:spcPts val="0"/>
              </a:spcBef>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742950" marR="0" lvl="1" indent="-285750">
              <a:spcBef>
                <a:spcPts val="0"/>
              </a:spcBef>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Outside directors - Directors who are not employees of the company</a:t>
            </a:r>
          </a:p>
          <a:p>
            <a:pPr marL="742950" marR="0" lvl="1" indent="-285750">
              <a:spcBef>
                <a:spcPts val="0"/>
              </a:spcBef>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742950" marR="0" lvl="1" indent="-285750">
              <a:spcBef>
                <a:spcPts val="0"/>
              </a:spcBef>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Independent directors - Outside directors with no “material relationship” to the company</a:t>
            </a:r>
          </a:p>
          <a:p>
            <a:pPr marL="457200" marR="0" lvl="1">
              <a:lnSpc>
                <a:spcPct val="107000"/>
              </a:lnSpc>
              <a:spcBef>
                <a:spcPts val="0"/>
              </a:spcBef>
              <a:spcAft>
                <a:spcPts val="0"/>
              </a:spcAft>
            </a:pPr>
            <a:endParaRPr lang="en-US" sz="1800" dirty="0">
              <a:effectLst/>
              <a:ea typeface="Calibri" panose="020F0502020204030204" pitchFamily="34" charset="0"/>
              <a:cs typeface="Times New Roman" panose="02020603050405020304" pitchFamily="18" charset="0"/>
            </a:endParaRPr>
          </a:p>
          <a:p>
            <a:pPr marL="457200" lvl="2">
              <a:lnSpc>
                <a:spcPct val="107000"/>
              </a:lnSpc>
            </a:pPr>
            <a:r>
              <a:rPr lang="en-US" sz="1800" dirty="0">
                <a:effectLst/>
                <a:ea typeface="Calibri" panose="020F0502020204030204" pitchFamily="34" charset="0"/>
                <a:cs typeface="Times New Roman" panose="02020603050405020304" pitchFamily="18" charset="0"/>
              </a:rPr>
              <a:t>	</a:t>
            </a:r>
            <a:endParaRPr lang="en-US" dirty="0"/>
          </a:p>
        </p:txBody>
      </p:sp>
      <p:sp>
        <p:nvSpPr>
          <p:cNvPr id="5" name="Slide Number Placeholder 4">
            <a:extLst>
              <a:ext uri="{FF2B5EF4-FFF2-40B4-BE49-F238E27FC236}">
                <a16:creationId xmlns:a16="http://schemas.microsoft.com/office/drawing/2014/main" id="{196942C1-3C68-4A33-A394-D5241484F17F}"/>
              </a:ext>
            </a:extLst>
          </p:cNvPr>
          <p:cNvSpPr>
            <a:spLocks noGrp="1"/>
          </p:cNvSpPr>
          <p:nvPr>
            <p:ph type="sldNum" sz="quarter" idx="2"/>
          </p:nvPr>
        </p:nvSpPr>
        <p:spPr/>
        <p:txBody>
          <a:bodyPr/>
          <a:lstStyle/>
          <a:p>
            <a:fld id="{86CB4B4D-7CA3-9044-876B-883B54F8677D}" type="slidenum">
              <a:rPr lang="en-US" smtClean="0"/>
              <a:pPr/>
              <a:t>7</a:t>
            </a:fld>
            <a:endParaRPr lang="en-US" dirty="0"/>
          </a:p>
        </p:txBody>
      </p:sp>
    </p:spTree>
    <p:extLst>
      <p:ext uri="{BB962C8B-B14F-4D97-AF65-F5344CB8AC3E}">
        <p14:creationId xmlns:p14="http://schemas.microsoft.com/office/powerpoint/2010/main" val="75855526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BBCB4-87C2-4329-B319-E2A81A112ADF}"/>
              </a:ext>
            </a:extLst>
          </p:cNvPr>
          <p:cNvSpPr>
            <a:spLocks noGrp="1"/>
          </p:cNvSpPr>
          <p:nvPr>
            <p:ph type="title"/>
          </p:nvPr>
        </p:nvSpPr>
        <p:spPr>
          <a:xfrm>
            <a:off x="342820" y="182879"/>
            <a:ext cx="8040540" cy="744221"/>
          </a:xfrm>
        </p:spPr>
        <p:txBody>
          <a:bodyPr>
            <a:normAutofit/>
          </a:bodyPr>
          <a:lstStyle/>
          <a:p>
            <a:r>
              <a:rPr lang="en-US" sz="2700" dirty="0"/>
              <a:t>Material Relationship (NYSE)</a:t>
            </a:r>
          </a:p>
        </p:txBody>
      </p:sp>
      <p:sp>
        <p:nvSpPr>
          <p:cNvPr id="3" name="Text Placeholder 2">
            <a:extLst>
              <a:ext uri="{FF2B5EF4-FFF2-40B4-BE49-F238E27FC236}">
                <a16:creationId xmlns:a16="http://schemas.microsoft.com/office/drawing/2014/main" id="{13417CB4-0ED7-4E7B-8941-903685F6FA1D}"/>
              </a:ext>
            </a:extLst>
          </p:cNvPr>
          <p:cNvSpPr>
            <a:spLocks noGrp="1"/>
          </p:cNvSpPr>
          <p:nvPr>
            <p:ph type="body" idx="1"/>
          </p:nvPr>
        </p:nvSpPr>
        <p:spPr>
          <a:xfrm>
            <a:off x="346243" y="1003300"/>
            <a:ext cx="9491178" cy="4268893"/>
          </a:xfrm>
        </p:spPr>
        <p:txBody>
          <a:bodyPr/>
          <a:lstStyle/>
          <a:p>
            <a:pPr marL="800100" lvl="1" indent="-342900">
              <a:lnSpc>
                <a:spcPct val="107000"/>
              </a:lnSpc>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Board affirmatively determines director has "no material relationship" with the listed company, either directly or as a partner, shareholder, or officer of an organization that has a relationship with the company.</a:t>
            </a:r>
          </a:p>
          <a:p>
            <a:pPr marL="800100" lvl="1" indent="-342900">
              <a:lnSpc>
                <a:spcPct val="107000"/>
              </a:lnSpc>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Can include commercial, industrial, banking, consulting, legal, accounting, charitable, and familial relationships. </a:t>
            </a:r>
          </a:p>
          <a:p>
            <a:pPr marL="800100" lvl="1" indent="-342900">
              <a:lnSpc>
                <a:spcPct val="107000"/>
              </a:lnSpc>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en-US" sz="1800" b="1" i="1" dirty="0">
                <a:effectLst/>
                <a:ea typeface="Calibri" panose="020F0502020204030204" pitchFamily="34" charset="0"/>
                <a:cs typeface="Times New Roman" panose="02020603050405020304" pitchFamily="18" charset="0"/>
              </a:rPr>
              <a:t>But</a:t>
            </a:r>
            <a:r>
              <a:rPr lang="en-US" sz="1800" dirty="0">
                <a:effectLst/>
                <a:ea typeface="Calibri" panose="020F0502020204030204" pitchFamily="34" charset="0"/>
                <a:cs typeface="Times New Roman" panose="02020603050405020304" pitchFamily="18" charset="0"/>
              </a:rPr>
              <a:t>, ownership of even a significant amount of stock, by itself, should not be a bar to a finding of independence.</a:t>
            </a:r>
          </a:p>
          <a:p>
            <a:pPr marL="800100" lvl="1" indent="-342900">
              <a:lnSpc>
                <a:spcPct val="107000"/>
              </a:lnSpc>
              <a:buFont typeface="+mj-lt"/>
              <a:buAutoNum type="alphaLcPeriod"/>
            </a:pPr>
            <a:endParaRPr lang="en-US" sz="1800" dirty="0">
              <a:effectLst/>
              <a:ea typeface="Calibri" panose="020F0502020204030204" pitchFamily="34" charset="0"/>
              <a:cs typeface="Times New Roman" panose="02020603050405020304" pitchFamily="18" charset="0"/>
            </a:endParaRPr>
          </a:p>
          <a:p>
            <a:pPr marL="457200" lvl="3" algn="ctr">
              <a:lnSpc>
                <a:spcPct val="107000"/>
              </a:lnSpc>
            </a:pPr>
            <a:r>
              <a:rPr lang="en-US" sz="1800" dirty="0">
                <a:effectLst/>
                <a:ea typeface="Calibri" panose="020F0502020204030204" pitchFamily="34" charset="0"/>
                <a:cs typeface="Times New Roman" panose="02020603050405020304" pitchFamily="18" charset="0"/>
              </a:rPr>
              <a:t>*</a:t>
            </a:r>
            <a:r>
              <a:rPr lang="en-US" sz="1800" i="1" dirty="0">
                <a:effectLst/>
                <a:ea typeface="Calibri" panose="020F0502020204030204" pitchFamily="34" charset="0"/>
                <a:cs typeface="Times New Roman" panose="02020603050405020304" pitchFamily="18" charset="0"/>
              </a:rPr>
              <a:t>Additional info</a:t>
            </a:r>
            <a:r>
              <a:rPr lang="en-US" sz="1800" dirty="0">
                <a:effectLst/>
                <a:ea typeface="Calibri" panose="020F0502020204030204" pitchFamily="34" charset="0"/>
                <a:cs typeface="Times New Roman" panose="02020603050405020304" pitchFamily="18" charset="0"/>
              </a:rPr>
              <a:t>: </a:t>
            </a:r>
            <a:r>
              <a:rPr lang="en-US" sz="1800" i="1" u="sng" dirty="0">
                <a:solidFill>
                  <a:srgbClr val="0563C1"/>
                </a:solidFill>
                <a:effectLst/>
                <a:ea typeface="Calibri" panose="020F0502020204030204" pitchFamily="34" charset="0"/>
                <a:cs typeface="Times New Roman" panose="02020603050405020304" pitchFamily="18" charset="0"/>
                <a:hlinkClick r:id="rId4"/>
              </a:rPr>
              <a:t>FindLaw</a:t>
            </a:r>
            <a:endParaRPr lang="en-US" dirty="0"/>
          </a:p>
        </p:txBody>
      </p:sp>
      <p:sp>
        <p:nvSpPr>
          <p:cNvPr id="5" name="Slide Number Placeholder 4">
            <a:extLst>
              <a:ext uri="{FF2B5EF4-FFF2-40B4-BE49-F238E27FC236}">
                <a16:creationId xmlns:a16="http://schemas.microsoft.com/office/drawing/2014/main" id="{BE792731-BA6F-4905-8CE8-6963D351D736}"/>
              </a:ext>
            </a:extLst>
          </p:cNvPr>
          <p:cNvSpPr>
            <a:spLocks noGrp="1"/>
          </p:cNvSpPr>
          <p:nvPr>
            <p:ph type="sldNum" sz="quarter" idx="2"/>
          </p:nvPr>
        </p:nvSpPr>
        <p:spPr/>
        <p:txBody>
          <a:bodyPr/>
          <a:lstStyle/>
          <a:p>
            <a:fld id="{86CB4B4D-7CA3-9044-876B-883B54F8677D}" type="slidenum">
              <a:rPr lang="en-US" smtClean="0"/>
              <a:pPr/>
              <a:t>8</a:t>
            </a:fld>
            <a:endParaRPr lang="en-US" dirty="0"/>
          </a:p>
        </p:txBody>
      </p:sp>
    </p:spTree>
    <p:extLst>
      <p:ext uri="{BB962C8B-B14F-4D97-AF65-F5344CB8AC3E}">
        <p14:creationId xmlns:p14="http://schemas.microsoft.com/office/powerpoint/2010/main" val="648828441"/>
      </p:ext>
    </p:extLst>
  </p:cSld>
  <p:clrMapOvr>
    <a:overrideClrMapping bg1="lt1" tx1="dk1" bg2="lt2" tx2="dk2" accent1="accent1" accent2="accent2" accent3="accent3" accent4="accent4" accent5="accent5" accent6="accent6" hlink="hlink" folHlink="folHlink"/>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9417-5033-4E48-A83C-65460B80B95F}"/>
              </a:ext>
            </a:extLst>
          </p:cNvPr>
          <p:cNvSpPr>
            <a:spLocks noGrp="1"/>
          </p:cNvSpPr>
          <p:nvPr>
            <p:ph type="title"/>
          </p:nvPr>
        </p:nvSpPr>
        <p:spPr/>
        <p:txBody>
          <a:bodyPr>
            <a:normAutofit/>
          </a:bodyPr>
          <a:lstStyle/>
          <a:p>
            <a:pPr marR="0" lvl="0" algn="just">
              <a:lnSpc>
                <a:spcPct val="107000"/>
              </a:lnSpc>
              <a:spcBef>
                <a:spcPts val="0"/>
              </a:spcBef>
              <a:spcAft>
                <a:spcPts val="800"/>
              </a:spcAft>
            </a:pPr>
            <a:r>
              <a:rPr lang="en-US" sz="2700" dirty="0">
                <a:latin typeface="Georgia" panose="02040502050405020303" pitchFamily="18" charset="0"/>
                <a:ea typeface="Calibri" panose="020F0502020204030204" pitchFamily="34" charset="0"/>
                <a:cs typeface="Times New Roman" panose="02020603050405020304" pitchFamily="18" charset="0"/>
              </a:rPr>
              <a:t>Board’s Duties</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B7D787A4-774E-4FA6-8E96-1E09DEC41D80}"/>
              </a:ext>
            </a:extLst>
          </p:cNvPr>
          <p:cNvSpPr>
            <a:spLocks noGrp="1"/>
          </p:cNvSpPr>
          <p:nvPr>
            <p:ph type="body" idx="1"/>
          </p:nvPr>
        </p:nvSpPr>
        <p:spPr/>
        <p:txBody>
          <a:bodyPr/>
          <a:lstStyle/>
          <a:p>
            <a:pPr marL="800100" marR="0" lvl="1" indent="-342900">
              <a:lnSpc>
                <a:spcPct val="107000"/>
              </a:lnSpc>
              <a:spcBef>
                <a:spcPts val="0"/>
              </a:spcBef>
              <a:spcAft>
                <a:spcPts val="0"/>
              </a:spcAft>
              <a:buFont typeface="Arial" panose="020B0604020202020204" pitchFamily="34" charset="0"/>
              <a:buChar char="•"/>
            </a:pPr>
            <a:r>
              <a:rPr lang="en-US" sz="1800" dirty="0">
                <a:effectLst/>
                <a:latin typeface="Helvetica (Headings)"/>
                <a:ea typeface="Calibri" panose="020F0502020204030204" pitchFamily="34" charset="0"/>
                <a:cs typeface="Times New Roman" panose="02020603050405020304" pitchFamily="18" charset="0"/>
              </a:rPr>
              <a:t>Legal responsibilities –  contractual + fiduciary duties</a:t>
            </a:r>
          </a:p>
          <a:p>
            <a:pPr marL="457200" marR="0" algn="just">
              <a:lnSpc>
                <a:spcPct val="107000"/>
              </a:lnSpc>
              <a:spcBef>
                <a:spcPts val="0"/>
              </a:spcBef>
              <a:spcAft>
                <a:spcPts val="0"/>
              </a:spcAft>
            </a:pPr>
            <a:r>
              <a:rPr lang="en-US" sz="1800" dirty="0">
                <a:effectLst/>
                <a:latin typeface="Helvetica (Headings)"/>
                <a:ea typeface="Calibri" panose="020F0502020204030204" pitchFamily="34" charset="0"/>
                <a:cs typeface="Times New Roman" panose="02020603050405020304" pitchFamily="18" charset="0"/>
              </a:rPr>
              <a:t>  </a:t>
            </a:r>
          </a:p>
          <a:p>
            <a:pPr marL="1257300" indent="-342900" algn="just">
              <a:lnSpc>
                <a:spcPct val="107000"/>
              </a:lnSpc>
              <a:buFont typeface="Courier New" panose="02070309020205020404" pitchFamily="49" charset="0"/>
              <a:buChar char="o"/>
            </a:pPr>
            <a:r>
              <a:rPr lang="en-US" sz="1800" dirty="0">
                <a:latin typeface="Helvetica (Headings)"/>
                <a:ea typeface="Calibri" panose="020F0502020204030204" pitchFamily="34" charset="0"/>
                <a:cs typeface="Times New Roman" panose="02020603050405020304" pitchFamily="18" charset="0"/>
              </a:rPr>
              <a:t>Fiduciary d</a:t>
            </a:r>
            <a:r>
              <a:rPr lang="en-US" sz="1800" dirty="0">
                <a:effectLst/>
                <a:latin typeface="Helvetica (Headings)"/>
                <a:ea typeface="Calibri" panose="020F0502020204030204" pitchFamily="34" charset="0"/>
                <a:cs typeface="Times New Roman" panose="02020603050405020304" pitchFamily="18" charset="0"/>
              </a:rPr>
              <a:t>uty of loyalty </a:t>
            </a:r>
          </a:p>
          <a:p>
            <a:pPr marL="1257300" indent="-342900" algn="just">
              <a:lnSpc>
                <a:spcPct val="107000"/>
              </a:lnSpc>
              <a:buFont typeface="Courier New" panose="02070309020205020404" pitchFamily="49" charset="0"/>
              <a:buChar char="o"/>
            </a:pPr>
            <a:endParaRPr lang="en-US" sz="1800" dirty="0">
              <a:effectLst/>
              <a:latin typeface="Helvetica (Headings)"/>
              <a:ea typeface="Calibri" panose="020F0502020204030204" pitchFamily="34" charset="0"/>
              <a:cs typeface="Times New Roman" panose="02020603050405020304" pitchFamily="18" charset="0"/>
            </a:endParaRPr>
          </a:p>
          <a:p>
            <a:pPr marL="1257300" indent="-342900" algn="just">
              <a:lnSpc>
                <a:spcPct val="107000"/>
              </a:lnSpc>
              <a:buFont typeface="Courier New" panose="02070309020205020404" pitchFamily="49" charset="0"/>
              <a:buChar char="o"/>
            </a:pPr>
            <a:r>
              <a:rPr lang="en-US" sz="1800" dirty="0">
                <a:effectLst/>
                <a:latin typeface="Helvetica (Headings)"/>
                <a:ea typeface="Calibri" panose="020F0502020204030204" pitchFamily="34" charset="0"/>
                <a:cs typeface="Times New Roman" panose="02020603050405020304" pitchFamily="18" charset="0"/>
              </a:rPr>
              <a:t>Fiduciary duty of care</a:t>
            </a:r>
          </a:p>
          <a:p>
            <a:pPr marL="914400" marR="0" lvl="2" algn="just">
              <a:lnSpc>
                <a:spcPct val="107000"/>
              </a:lnSpc>
              <a:spcBef>
                <a:spcPts val="0"/>
              </a:spcBef>
              <a:spcAft>
                <a:spcPts val="0"/>
              </a:spcAft>
            </a:pPr>
            <a:endParaRPr lang="en-US" sz="1800" dirty="0">
              <a:effectLst/>
              <a:latin typeface="Helvetica (Headings)"/>
              <a:ea typeface="Calibri" panose="020F0502020204030204" pitchFamily="34" charset="0"/>
              <a:cs typeface="Times New Roman" panose="02020603050405020304" pitchFamily="18" charset="0"/>
            </a:endParaRPr>
          </a:p>
          <a:p>
            <a:pPr marL="1828800" marR="0" lvl="2" indent="-342900" algn="just">
              <a:lnSpc>
                <a:spcPct val="107000"/>
              </a:lnSpc>
              <a:spcBef>
                <a:spcPts val="0"/>
              </a:spcBef>
              <a:spcAft>
                <a:spcPts val="0"/>
              </a:spcAft>
              <a:buFont typeface="Wingdings" panose="05000000000000000000" pitchFamily="2" charset="2"/>
              <a:buChar char="§"/>
            </a:pPr>
            <a:r>
              <a:rPr lang="en-US" sz="1800" dirty="0">
                <a:latin typeface="Helvetica (Headings)"/>
                <a:ea typeface="Calibri" panose="020F0502020204030204" pitchFamily="34" charset="0"/>
                <a:cs typeface="Times New Roman" panose="02020603050405020304" pitchFamily="18" charset="0"/>
              </a:rPr>
              <a:t>Overseeing the overall business direction of the company</a:t>
            </a:r>
          </a:p>
          <a:p>
            <a:pPr marL="1828800" marR="0" lvl="2" indent="-342900" algn="just">
              <a:lnSpc>
                <a:spcPct val="107000"/>
              </a:lnSpc>
              <a:spcBef>
                <a:spcPts val="0"/>
              </a:spcBef>
              <a:spcAft>
                <a:spcPts val="0"/>
              </a:spcAft>
              <a:buFont typeface="Wingdings" panose="05000000000000000000" pitchFamily="2" charset="2"/>
              <a:buChar char="§"/>
            </a:pPr>
            <a:endParaRPr lang="en-US" sz="1800" dirty="0">
              <a:latin typeface="Helvetica (Headings)"/>
              <a:ea typeface="Calibri" panose="020F0502020204030204" pitchFamily="34" charset="0"/>
              <a:cs typeface="Times New Roman" panose="02020603050405020304" pitchFamily="18" charset="0"/>
            </a:endParaRPr>
          </a:p>
          <a:p>
            <a:pPr marL="1828800" marR="0" lvl="2" indent="-342900" algn="just">
              <a:lnSpc>
                <a:spcPct val="107000"/>
              </a:lnSpc>
              <a:spcBef>
                <a:spcPts val="0"/>
              </a:spcBef>
              <a:spcAft>
                <a:spcPts val="0"/>
              </a:spcAft>
              <a:buFont typeface="Wingdings" panose="05000000000000000000" pitchFamily="2" charset="2"/>
              <a:buChar char="§"/>
            </a:pPr>
            <a:r>
              <a:rPr lang="en-US" sz="1800" dirty="0">
                <a:latin typeface="Helvetica (Headings)"/>
                <a:ea typeface="Calibri" panose="020F0502020204030204" pitchFamily="34" charset="0"/>
                <a:cs typeface="Times New Roman" panose="02020603050405020304" pitchFamily="18" charset="0"/>
              </a:rPr>
              <a:t>Obtaining information from sources other than just management</a:t>
            </a:r>
          </a:p>
          <a:p>
            <a:pPr marL="1828800" marR="0" lvl="2" indent="-342900" algn="just">
              <a:lnSpc>
                <a:spcPct val="107000"/>
              </a:lnSpc>
              <a:spcBef>
                <a:spcPts val="0"/>
              </a:spcBef>
              <a:spcAft>
                <a:spcPts val="0"/>
              </a:spcAft>
              <a:buFont typeface="Wingdings" panose="05000000000000000000" pitchFamily="2" charset="2"/>
              <a:buChar char="§"/>
            </a:pPr>
            <a:endParaRPr lang="en-US" sz="1800" dirty="0">
              <a:latin typeface="Helvetica (Headings)"/>
              <a:ea typeface="Calibri" panose="020F0502020204030204" pitchFamily="34" charset="0"/>
              <a:cs typeface="Times New Roman" panose="02020603050405020304" pitchFamily="18" charset="0"/>
            </a:endParaRPr>
          </a:p>
          <a:p>
            <a:pPr marL="1828800" marR="0" lvl="2" indent="-342900" algn="just">
              <a:lnSpc>
                <a:spcPct val="107000"/>
              </a:lnSpc>
              <a:spcBef>
                <a:spcPts val="0"/>
              </a:spcBef>
              <a:spcAft>
                <a:spcPts val="0"/>
              </a:spcAft>
              <a:buFont typeface="Wingdings" panose="05000000000000000000" pitchFamily="2" charset="2"/>
              <a:buChar char="§"/>
            </a:pPr>
            <a:r>
              <a:rPr lang="en-US" sz="1800" dirty="0">
                <a:latin typeface="Helvetica (Headings)"/>
                <a:ea typeface="Calibri" panose="020F0502020204030204" pitchFamily="34" charset="0"/>
                <a:cs typeface="Times New Roman" panose="02020603050405020304" pitchFamily="18" charset="0"/>
              </a:rPr>
              <a:t>Applying critical thinking including asking probing questions about information obtained from management	</a:t>
            </a:r>
            <a:endParaRPr lang="en-US" sz="1800" dirty="0">
              <a:effectLst/>
              <a:latin typeface="Helvetica (Headings)"/>
              <a:ea typeface="Calibri" panose="020F0502020204030204" pitchFamily="34" charset="0"/>
              <a:cs typeface="Times New Roman" panose="02020603050405020304" pitchFamily="18" charset="0"/>
            </a:endParaRPr>
          </a:p>
          <a:p>
            <a:pPr marL="1371600" marR="0" algn="just">
              <a:lnSpc>
                <a:spcPct val="107000"/>
              </a:lnSpc>
              <a:spcBef>
                <a:spcPts val="0"/>
              </a:spcBef>
              <a:spcAft>
                <a:spcPts val="0"/>
              </a:spcAft>
            </a:pPr>
            <a:r>
              <a:rPr lang="en-US" sz="1100" dirty="0">
                <a:effectLst/>
                <a:latin typeface="Helvetica (Headings)"/>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1100" dirty="0">
                <a:effectLst/>
                <a:latin typeface="Helvetica (Headings)"/>
                <a:ea typeface="Calibri" panose="020F0502020204030204" pitchFamily="34" charset="0"/>
                <a:cs typeface="Times New Roman" panose="02020603050405020304" pitchFamily="18" charset="0"/>
              </a:rPr>
              <a:t> </a:t>
            </a:r>
          </a:p>
          <a:p>
            <a:endParaRPr lang="en-US" dirty="0"/>
          </a:p>
        </p:txBody>
      </p:sp>
      <p:sp>
        <p:nvSpPr>
          <p:cNvPr id="5" name="Slide Number Placeholder 4">
            <a:extLst>
              <a:ext uri="{FF2B5EF4-FFF2-40B4-BE49-F238E27FC236}">
                <a16:creationId xmlns:a16="http://schemas.microsoft.com/office/drawing/2014/main" id="{74631BD5-D904-4A3E-9E5F-D4C6BA5F27A8}"/>
              </a:ext>
            </a:extLst>
          </p:cNvPr>
          <p:cNvSpPr>
            <a:spLocks noGrp="1"/>
          </p:cNvSpPr>
          <p:nvPr>
            <p:ph type="sldNum" sz="quarter" idx="2"/>
          </p:nvPr>
        </p:nvSpPr>
        <p:spPr/>
        <p:txBody>
          <a:bodyPr/>
          <a:lstStyle/>
          <a:p>
            <a:fld id="{86CB4B4D-7CA3-9044-876B-883B54F8677D}" type="slidenum">
              <a:rPr lang="en-US" smtClean="0"/>
              <a:pPr/>
              <a:t>9</a:t>
            </a:fld>
            <a:endParaRPr lang="en-US" dirty="0"/>
          </a:p>
        </p:txBody>
      </p:sp>
    </p:spTree>
    <p:extLst>
      <p:ext uri="{BB962C8B-B14F-4D97-AF65-F5344CB8AC3E}">
        <p14:creationId xmlns:p14="http://schemas.microsoft.com/office/powerpoint/2010/main" val="1180089987"/>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ppt/theme/themeOverride2.xml><?xml version="1.0" encoding="utf-8"?>
<a:themeOverride xmlns:a="http://schemas.openxmlformats.org/drawingml/2006/main">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1620</TotalTime>
  <Words>2469</Words>
  <Application>Microsoft Office PowerPoint</Application>
  <PresentationFormat>Custom</PresentationFormat>
  <Paragraphs>276</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Courier New</vt:lpstr>
      <vt:lpstr>Georgia</vt:lpstr>
      <vt:lpstr>Gotham Book</vt:lpstr>
      <vt:lpstr>Helvetica</vt:lpstr>
      <vt:lpstr>Helvetica (Headings)</vt:lpstr>
      <vt:lpstr>Helvetica Neue</vt:lpstr>
      <vt:lpstr>Wingdings</vt:lpstr>
      <vt:lpstr>Office Theme</vt:lpstr>
      <vt:lpstr>PowerPoint Presentation</vt:lpstr>
      <vt:lpstr>Where the Board's Duties Stop &amp; the C-Suite's Duties Begin: An Overview of a Board's Functions &amp; Fiduciary Duties</vt:lpstr>
      <vt:lpstr>Bare Bones Board Basics- for the Private Company</vt:lpstr>
      <vt:lpstr>Bare Bones Board Basics- for the Private Company (cont’d)</vt:lpstr>
      <vt:lpstr>Session #3 Panel</vt:lpstr>
      <vt:lpstr>Directors and Officers: Who's Who?</vt:lpstr>
      <vt:lpstr>Who’s on the Board?</vt:lpstr>
      <vt:lpstr>Material Relationship (NYSE)</vt:lpstr>
      <vt:lpstr>Board’s Duties</vt:lpstr>
      <vt:lpstr>Board’s Duties (cont’d)</vt:lpstr>
      <vt:lpstr>Board’s Role</vt:lpstr>
      <vt:lpstr>7 Key Areas of Director Responsibility</vt:lpstr>
      <vt:lpstr>7 Key Areas of Director Responsibility (cont’d)</vt:lpstr>
      <vt:lpstr>Who are the corporate officers? </vt:lpstr>
      <vt:lpstr>Officers’ Duties  </vt:lpstr>
      <vt:lpstr>Officers’ Roles</vt:lpstr>
      <vt:lpstr>Potential for Friction – Where Does the Board’s Job Stop &amp; the C-Suite’s Job Start? </vt:lpstr>
      <vt:lpstr>Hypo #1- Jerry, George, Elaine &amp; Cosmo</vt:lpstr>
      <vt:lpstr>Hypo #2- Rachel &amp; Monica</vt:lpstr>
      <vt:lpstr>Hypo #3- Larry Tate &amp; Darrin Stevens </vt:lpstr>
      <vt:lpstr>About Faculty of Session #3 </vt:lpstr>
      <vt:lpstr>Will Clarke </vt:lpstr>
      <vt:lpstr>Jonathan Friedland </vt:lpstr>
      <vt:lpstr>Allan Grafman</vt:lpstr>
      <vt:lpstr>James Mitchell</vt:lpstr>
      <vt:lpstr> About Private Directors Association® </vt:lpstr>
      <vt:lpstr>The Co-Producing Chapters </vt:lpstr>
      <vt:lpstr>About Executive Forum </vt:lpstr>
      <vt:lpstr>About Financial Poise™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Jonathan P. Friedland</cp:lastModifiedBy>
  <cp:revision>145</cp:revision>
  <dcterms:modified xsi:type="dcterms:W3CDTF">2022-03-10T13:53:11Z</dcterms:modified>
</cp:coreProperties>
</file>