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3" r:id="rId2"/>
  </p:sldMasterIdLst>
  <p:notesMasterIdLst>
    <p:notesMasterId r:id="rId35"/>
  </p:notesMasterIdLst>
  <p:sldIdLst>
    <p:sldId id="383" r:id="rId3"/>
    <p:sldId id="277" r:id="rId4"/>
    <p:sldId id="278" r:id="rId5"/>
    <p:sldId id="258" r:id="rId6"/>
    <p:sldId id="276" r:id="rId7"/>
    <p:sldId id="378" r:id="rId8"/>
    <p:sldId id="379" r:id="rId9"/>
    <p:sldId id="380" r:id="rId10"/>
    <p:sldId id="381" r:id="rId11"/>
    <p:sldId id="382" r:id="rId12"/>
    <p:sldId id="387" r:id="rId13"/>
    <p:sldId id="386" r:id="rId14"/>
    <p:sldId id="395" r:id="rId15"/>
    <p:sldId id="396" r:id="rId16"/>
    <p:sldId id="397" r:id="rId17"/>
    <p:sldId id="398" r:id="rId18"/>
    <p:sldId id="399" r:id="rId19"/>
    <p:sldId id="400" r:id="rId20"/>
    <p:sldId id="401" r:id="rId21"/>
    <p:sldId id="402" r:id="rId22"/>
    <p:sldId id="305" r:id="rId23"/>
    <p:sldId id="307" r:id="rId24"/>
    <p:sldId id="309" r:id="rId25"/>
    <p:sldId id="308" r:id="rId26"/>
    <p:sldId id="310" r:id="rId27"/>
    <p:sldId id="359" r:id="rId28"/>
    <p:sldId id="389" r:id="rId29"/>
    <p:sldId id="300" r:id="rId30"/>
    <p:sldId id="301" r:id="rId31"/>
    <p:sldId id="311" r:id="rId32"/>
    <p:sldId id="292" r:id="rId33"/>
    <p:sldId id="403" r:id="rId34"/>
  </p:sldIdLst>
  <p:sldSz cx="10071100" cy="5664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784">
          <p15:clr>
            <a:srgbClr val="A4A3A4"/>
          </p15:clr>
        </p15:guide>
        <p15:guide id="2" pos="31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061" autoAdjust="0"/>
  </p:normalViewPr>
  <p:slideViewPr>
    <p:cSldViewPr>
      <p:cViewPr varScale="1">
        <p:scale>
          <a:sx n="137" d="100"/>
          <a:sy n="137" d="100"/>
        </p:scale>
        <p:origin x="594" y="102"/>
      </p:cViewPr>
      <p:guideLst>
        <p:guide orient="horz" pos="1784"/>
        <p:guide pos="31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endParaRPr/>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Slides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rPr dirty="0"/>
              <a:t>Title Text</a:t>
            </a:r>
          </a:p>
        </p:txBody>
      </p:sp>
      <p:sp>
        <p:nvSpPr>
          <p:cNvPr id="19" name="Body Level One…"/>
          <p:cNvSpPr txBox="1">
            <a:spLocks noGrp="1"/>
          </p:cNvSpPr>
          <p:nvPr>
            <p:ph type="body" idx="1"/>
          </p:nvPr>
        </p:nvSpPr>
        <p:spPr>
          <a:xfrm>
            <a:off x="346243" y="1005839"/>
            <a:ext cx="9491178" cy="4266356"/>
          </a:xfrm>
          <a:prstGeom prst="rect">
            <a:avLst/>
          </a:prstGeom>
        </p:spPr>
        <p:txBody>
          <a:bodyPr/>
          <a:lstStyle>
            <a:lvl1pPr marL="285750" indent="-285750">
              <a:lnSpc>
                <a:spcPct val="120000"/>
              </a:lnSpc>
              <a:buSzTx/>
              <a:buFont typeface="Arial" panose="020B0604020202020204" pitchFamily="34" charset="0"/>
              <a:buChar char="•"/>
              <a:defRPr lang="en-US" sz="1800" b="0" i="0" u="none" strike="noStrike" cap="none" spc="0" baseline="0" dirty="0">
                <a:solidFill>
                  <a:srgbClr val="FFFFFF"/>
                </a:solidFill>
                <a:effectLst/>
                <a:uFillTx/>
                <a:latin typeface="+mj-lt"/>
                <a:ea typeface="Calibri" panose="020F0502020204030204" pitchFamily="34" charset="0"/>
                <a:cs typeface="Times New Roman" panose="02020603050405020304" pitchFamily="18" charset="0"/>
                <a:sym typeface="Helvetica"/>
              </a:defRPr>
            </a:lvl1pPr>
            <a:lvl2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2pPr>
            <a:lvl3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3pPr>
            <a:lvl4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4pPr>
            <a:lvl5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5pPr>
          </a:lstStyle>
          <a:p>
            <a:endParaRPr lang="en-US" dirty="0"/>
          </a:p>
        </p:txBody>
      </p:sp>
      <p:sp>
        <p:nvSpPr>
          <p:cNvPr id="20" name="Slide Number"/>
          <p:cNvSpPr txBox="1">
            <a:spLocks noGrp="1"/>
          </p:cNvSpPr>
          <p:nvPr>
            <p:ph type="sldNum" sz="quarter" idx="2"/>
          </p:nvPr>
        </p:nvSpPr>
        <p:spPr>
          <a:xfrm>
            <a:off x="9683750" y="5433475"/>
            <a:ext cx="387350" cy="230726"/>
          </a:xfrm>
          <a:prstGeom prst="rect">
            <a:avLst/>
          </a:prstGeom>
        </p:spPr>
        <p:txBody>
          <a:bodyPr wrap="square"/>
          <a:lstStyle>
            <a:lvl1pPr algn="ctr">
              <a:defRPr sz="1000">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1E88B-6580-4885-A5F5-41C5CCCFE515}"/>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3" name="Footer Placeholder 2">
            <a:extLst>
              <a:ext uri="{FF2B5EF4-FFF2-40B4-BE49-F238E27FC236}">
                <a16:creationId xmlns:a16="http://schemas.microsoft.com/office/drawing/2014/main" id="{C551AD76-2930-4C15-9F20-82628CA6F4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B13BE4-ED47-46D9-A70E-5032FED70820}"/>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280240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C908-2769-45B4-8B7A-B3BAC89F0444}"/>
              </a:ext>
            </a:extLst>
          </p:cNvPr>
          <p:cNvSpPr>
            <a:spLocks noGrp="1"/>
          </p:cNvSpPr>
          <p:nvPr>
            <p:ph type="title"/>
          </p:nvPr>
        </p:nvSpPr>
        <p:spPr>
          <a:xfrm>
            <a:off x="693738" y="377825"/>
            <a:ext cx="3248025" cy="13208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09DC1-FC1F-438E-A323-FFD980DA77BF}"/>
              </a:ext>
            </a:extLst>
          </p:cNvPr>
          <p:cNvSpPr>
            <a:spLocks noGrp="1"/>
          </p:cNvSpPr>
          <p:nvPr>
            <p:ph idx="1"/>
          </p:nvPr>
        </p:nvSpPr>
        <p:spPr>
          <a:xfrm>
            <a:off x="4281488" y="815975"/>
            <a:ext cx="5099050" cy="4024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975D33-B19B-47D1-A56B-5D2F960E5599}"/>
              </a:ext>
            </a:extLst>
          </p:cNvPr>
          <p:cNvSpPr>
            <a:spLocks noGrp="1"/>
          </p:cNvSpPr>
          <p:nvPr>
            <p:ph type="body" sz="half" idx="2"/>
          </p:nvPr>
        </p:nvSpPr>
        <p:spPr>
          <a:xfrm>
            <a:off x="693738" y="1698625"/>
            <a:ext cx="3248025" cy="3148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FB88F-DD55-423B-9FE5-1A28D636E300}"/>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6" name="Footer Placeholder 5">
            <a:extLst>
              <a:ext uri="{FF2B5EF4-FFF2-40B4-BE49-F238E27FC236}">
                <a16:creationId xmlns:a16="http://schemas.microsoft.com/office/drawing/2014/main" id="{A4B01101-AC98-43C9-BAB8-2B7A26FC0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1DCF-060B-44D8-9918-19FF7E424F3C}"/>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34013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022C-8E28-416B-B62E-857A889C1023}"/>
              </a:ext>
            </a:extLst>
          </p:cNvPr>
          <p:cNvSpPr>
            <a:spLocks noGrp="1"/>
          </p:cNvSpPr>
          <p:nvPr>
            <p:ph type="title"/>
          </p:nvPr>
        </p:nvSpPr>
        <p:spPr>
          <a:xfrm>
            <a:off x="693738" y="377825"/>
            <a:ext cx="3248025" cy="13208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18767-5CDE-433E-B004-D345F045BA7C}"/>
              </a:ext>
            </a:extLst>
          </p:cNvPr>
          <p:cNvSpPr>
            <a:spLocks noGrp="1"/>
          </p:cNvSpPr>
          <p:nvPr>
            <p:ph type="pic" idx="1"/>
          </p:nvPr>
        </p:nvSpPr>
        <p:spPr>
          <a:xfrm>
            <a:off x="4281488" y="815975"/>
            <a:ext cx="5099050" cy="40243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313D17-4E20-4FAA-8E15-4878AFCCDD79}"/>
              </a:ext>
            </a:extLst>
          </p:cNvPr>
          <p:cNvSpPr>
            <a:spLocks noGrp="1"/>
          </p:cNvSpPr>
          <p:nvPr>
            <p:ph type="body" sz="half" idx="2"/>
          </p:nvPr>
        </p:nvSpPr>
        <p:spPr>
          <a:xfrm>
            <a:off x="693738" y="1698625"/>
            <a:ext cx="3248025" cy="3148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571CD-2EF3-430A-AECF-CB005B9C1B5F}"/>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6" name="Footer Placeholder 5">
            <a:extLst>
              <a:ext uri="{FF2B5EF4-FFF2-40B4-BE49-F238E27FC236}">
                <a16:creationId xmlns:a16="http://schemas.microsoft.com/office/drawing/2014/main" id="{8583ECD9-FA0A-415A-8402-C6DE85542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E4DD3-CF00-4E0C-AC26-15F7299FC84F}"/>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426094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8970-766F-4389-9597-AEB8AF51A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8D4A67-2BB7-4F38-BC26-6AF076A69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B5BC2-C56C-48E3-99D6-4C00E03FEF77}"/>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5" name="Footer Placeholder 4">
            <a:extLst>
              <a:ext uri="{FF2B5EF4-FFF2-40B4-BE49-F238E27FC236}">
                <a16:creationId xmlns:a16="http://schemas.microsoft.com/office/drawing/2014/main" id="{E4DE7C7C-BAA7-4FE5-A437-5B3E1FC2F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5EC6A-E03A-4311-B10F-8A52549E094E}"/>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151727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41369-8B9C-44BC-A87E-169B72EC5AA4}"/>
              </a:ext>
            </a:extLst>
          </p:cNvPr>
          <p:cNvSpPr>
            <a:spLocks noGrp="1"/>
          </p:cNvSpPr>
          <p:nvPr>
            <p:ph type="title" orient="vert"/>
          </p:nvPr>
        </p:nvSpPr>
        <p:spPr>
          <a:xfrm>
            <a:off x="7207250" y="301625"/>
            <a:ext cx="2171700" cy="480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7CFE96-C95A-4665-B991-6A70BF768192}"/>
              </a:ext>
            </a:extLst>
          </p:cNvPr>
          <p:cNvSpPr>
            <a:spLocks noGrp="1"/>
          </p:cNvSpPr>
          <p:nvPr>
            <p:ph type="body" orient="vert" idx="1"/>
          </p:nvPr>
        </p:nvSpPr>
        <p:spPr>
          <a:xfrm>
            <a:off x="692150" y="301625"/>
            <a:ext cx="63627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2FB10-C114-4DF1-8420-780694462312}"/>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5" name="Footer Placeholder 4">
            <a:extLst>
              <a:ext uri="{FF2B5EF4-FFF2-40B4-BE49-F238E27FC236}">
                <a16:creationId xmlns:a16="http://schemas.microsoft.com/office/drawing/2014/main" id="{A26552AE-546B-451C-9592-F3B51B7B9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18DA3-E272-497A-88F5-52AB2B3AE76B}"/>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359837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Slide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t>Title Text</a:t>
            </a:r>
          </a:p>
        </p:txBody>
      </p:sp>
      <p:sp>
        <p:nvSpPr>
          <p:cNvPr id="28" name="Body Level One…"/>
          <p:cNvSpPr txBox="1">
            <a:spLocks noGrp="1"/>
          </p:cNvSpPr>
          <p:nvPr>
            <p:ph type="body" idx="1"/>
          </p:nvPr>
        </p:nvSpPr>
        <p:spPr>
          <a:xfrm>
            <a:off x="346243" y="1005839"/>
            <a:ext cx="9491178" cy="4266356"/>
          </a:xfrm>
          <a:prstGeom prst="rect">
            <a:avLst/>
          </a:prstGeom>
        </p:spPr>
        <p:txBody>
          <a:bodyPr/>
          <a:lstStyle>
            <a:lvl1pPr>
              <a:lnSpc>
                <a:spcPct val="120000"/>
              </a:lnSpc>
              <a:buSzTx/>
              <a:buNone/>
              <a:defRPr sz="1800">
                <a:solidFill>
                  <a:srgbClr val="FFFFFF"/>
                </a:solidFill>
                <a:latin typeface="+mj-lt"/>
                <a:ea typeface="+mj-ea"/>
                <a:cs typeface="+mj-cs"/>
                <a:sym typeface="Helvetica"/>
              </a:defRPr>
            </a:lvl1pPr>
            <a:lvl2pPr>
              <a:lnSpc>
                <a:spcPct val="120000"/>
              </a:lnSpc>
              <a:buSzTx/>
              <a:buFontTx/>
              <a:buNone/>
              <a:defRPr sz="1800">
                <a:solidFill>
                  <a:srgbClr val="FFFFFF"/>
                </a:solidFill>
                <a:latin typeface="+mj-lt"/>
                <a:ea typeface="+mj-ea"/>
                <a:cs typeface="+mj-cs"/>
                <a:sym typeface="Helvetica"/>
              </a:defRPr>
            </a:lvl2pPr>
            <a:lvl3pPr>
              <a:lnSpc>
                <a:spcPct val="120000"/>
              </a:lnSpc>
              <a:buSzTx/>
              <a:buFontTx/>
              <a:buNone/>
              <a:defRPr sz="1800">
                <a:solidFill>
                  <a:srgbClr val="FFFFFF"/>
                </a:solidFill>
                <a:latin typeface="+mj-lt"/>
                <a:ea typeface="+mj-ea"/>
                <a:cs typeface="+mj-cs"/>
                <a:sym typeface="Helvetica"/>
              </a:defRPr>
            </a:lvl3pPr>
            <a:lvl4pPr>
              <a:lnSpc>
                <a:spcPct val="120000"/>
              </a:lnSpc>
              <a:buSzTx/>
              <a:buFontTx/>
              <a:buNone/>
              <a:defRPr sz="1800">
                <a:solidFill>
                  <a:srgbClr val="FFFFFF"/>
                </a:solidFill>
                <a:latin typeface="+mj-lt"/>
                <a:ea typeface="+mj-ea"/>
                <a:cs typeface="+mj-cs"/>
                <a:sym typeface="Helvetica"/>
              </a:defRPr>
            </a:lvl4pPr>
            <a:lvl5pPr>
              <a:lnSpc>
                <a:spcPct val="120000"/>
              </a:lnSpc>
              <a:buSzTx/>
              <a:buFontTx/>
              <a:buNone/>
              <a:defRPr sz="1800">
                <a:solidFill>
                  <a:srgbClr val="FFFFFF"/>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9683750" y="5433475"/>
            <a:ext cx="387350" cy="262034"/>
          </a:xfrm>
          <a:prstGeom prst="rect">
            <a:avLst/>
          </a:prstGeom>
        </p:spPr>
        <p:txBody>
          <a:bodyPr wrap="square"/>
          <a:lstStyle>
            <a:lvl1pPr algn="ctr">
              <a:defRPr sz="1000">
                <a:solidFill>
                  <a:srgbClr val="FFFFFF"/>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82765" y="182727"/>
            <a:ext cx="8224055" cy="660764"/>
          </a:xfrm>
          <a:prstGeom prst="rect">
            <a:avLst/>
          </a:prstGeom>
        </p:spPr>
        <p:txBody>
          <a:bodyPr lIns="0" tIns="0" rIns="0" bIns="0" anchor="ctr"/>
          <a:lstStyle/>
          <a:p>
            <a:pPr algn="ctr"/>
            <a:endParaRPr/>
          </a:p>
        </p:txBody>
      </p:sp>
      <p:sp>
        <p:nvSpPr>
          <p:cNvPr id="43" name="PlaceHolder 2"/>
          <p:cNvSpPr>
            <a:spLocks noGrp="1"/>
          </p:cNvSpPr>
          <p:nvPr>
            <p:ph type="body"/>
          </p:nvPr>
        </p:nvSpPr>
        <p:spPr>
          <a:xfrm>
            <a:off x="182765" y="1004995"/>
            <a:ext cx="9686173" cy="4293709"/>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CBD5-E505-4332-8F74-894B6017F8CE}"/>
              </a:ext>
            </a:extLst>
          </p:cNvPr>
          <p:cNvSpPr>
            <a:spLocks noGrp="1"/>
          </p:cNvSpPr>
          <p:nvPr>
            <p:ph type="ctrTitle"/>
          </p:nvPr>
        </p:nvSpPr>
        <p:spPr>
          <a:xfrm>
            <a:off x="1258888" y="927100"/>
            <a:ext cx="7553325" cy="19716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ABE7D-23C7-4945-8C65-019D460AD6E4}"/>
              </a:ext>
            </a:extLst>
          </p:cNvPr>
          <p:cNvSpPr>
            <a:spLocks noGrp="1"/>
          </p:cNvSpPr>
          <p:nvPr>
            <p:ph type="subTitle" idx="1"/>
          </p:nvPr>
        </p:nvSpPr>
        <p:spPr>
          <a:xfrm>
            <a:off x="1258888" y="2974975"/>
            <a:ext cx="7553325"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BFA05-72FE-431A-943F-58A85B28CA6A}"/>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5" name="Footer Placeholder 4">
            <a:extLst>
              <a:ext uri="{FF2B5EF4-FFF2-40B4-BE49-F238E27FC236}">
                <a16:creationId xmlns:a16="http://schemas.microsoft.com/office/drawing/2014/main" id="{7754A644-78DA-4085-9BCE-0BAD6EC07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AE891-5E26-40EB-AC51-FEED7584A79D}"/>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151776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51D0-3A7B-4F31-9749-60E299C2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14D29-BA3C-4F39-B3DA-58A6027C2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74D01-DC8D-4156-AA9C-B335A07E6088}"/>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5" name="Footer Placeholder 4">
            <a:extLst>
              <a:ext uri="{FF2B5EF4-FFF2-40B4-BE49-F238E27FC236}">
                <a16:creationId xmlns:a16="http://schemas.microsoft.com/office/drawing/2014/main" id="{F20C34BF-B3AF-4574-87A7-0332060A3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52289-9446-4353-9C67-3F13399A9FB8}"/>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56628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81A-86C6-4B59-8CE9-F87AF37AAD89}"/>
              </a:ext>
            </a:extLst>
          </p:cNvPr>
          <p:cNvSpPr>
            <a:spLocks noGrp="1"/>
          </p:cNvSpPr>
          <p:nvPr>
            <p:ph type="title"/>
          </p:nvPr>
        </p:nvSpPr>
        <p:spPr>
          <a:xfrm>
            <a:off x="687388" y="1412875"/>
            <a:ext cx="8686800" cy="23558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72861-F64D-4284-84F2-8C8AEE62E025}"/>
              </a:ext>
            </a:extLst>
          </p:cNvPr>
          <p:cNvSpPr>
            <a:spLocks noGrp="1"/>
          </p:cNvSpPr>
          <p:nvPr>
            <p:ph type="body" idx="1"/>
          </p:nvPr>
        </p:nvSpPr>
        <p:spPr>
          <a:xfrm>
            <a:off x="687388" y="3790950"/>
            <a:ext cx="8686800"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FA1146-063C-4032-BAEF-E9661D3ED507}"/>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5" name="Footer Placeholder 4">
            <a:extLst>
              <a:ext uri="{FF2B5EF4-FFF2-40B4-BE49-F238E27FC236}">
                <a16:creationId xmlns:a16="http://schemas.microsoft.com/office/drawing/2014/main" id="{22E64413-1463-40FD-B7F0-F63D56A2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364B8-39A7-4F0B-AFD4-5B78AA212867}"/>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260524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E13A-A1CB-40EC-AC81-2CAABB54C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68CA4-28BC-44F4-A009-677AE10CFDE9}"/>
              </a:ext>
            </a:extLst>
          </p:cNvPr>
          <p:cNvSpPr>
            <a:spLocks noGrp="1"/>
          </p:cNvSpPr>
          <p:nvPr>
            <p:ph sz="half" idx="1"/>
          </p:nvPr>
        </p:nvSpPr>
        <p:spPr>
          <a:xfrm>
            <a:off x="692150" y="1508125"/>
            <a:ext cx="4267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4D065-641E-4453-BC9F-79ADA6F5C417}"/>
              </a:ext>
            </a:extLst>
          </p:cNvPr>
          <p:cNvSpPr>
            <a:spLocks noGrp="1"/>
          </p:cNvSpPr>
          <p:nvPr>
            <p:ph sz="half" idx="2"/>
          </p:nvPr>
        </p:nvSpPr>
        <p:spPr>
          <a:xfrm>
            <a:off x="5111750" y="1508125"/>
            <a:ext cx="4267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EB6A9-ED48-41DD-A521-F2B9E93DF88A}"/>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6" name="Footer Placeholder 5">
            <a:extLst>
              <a:ext uri="{FF2B5EF4-FFF2-40B4-BE49-F238E27FC236}">
                <a16:creationId xmlns:a16="http://schemas.microsoft.com/office/drawing/2014/main" id="{3BC20EC9-3F66-4F12-A4BC-D94E963EF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427DE-295F-4337-AAA9-231E3F533FA2}"/>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240010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F843-074E-4927-81AD-B07B6E6FAEEF}"/>
              </a:ext>
            </a:extLst>
          </p:cNvPr>
          <p:cNvSpPr>
            <a:spLocks noGrp="1"/>
          </p:cNvSpPr>
          <p:nvPr>
            <p:ph type="title"/>
          </p:nvPr>
        </p:nvSpPr>
        <p:spPr>
          <a:xfrm>
            <a:off x="693738" y="301625"/>
            <a:ext cx="8686800" cy="10953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07391-E682-4B51-B121-7C9361C9FF7E}"/>
              </a:ext>
            </a:extLst>
          </p:cNvPr>
          <p:cNvSpPr>
            <a:spLocks noGrp="1"/>
          </p:cNvSpPr>
          <p:nvPr>
            <p:ph type="body" idx="1"/>
          </p:nvPr>
        </p:nvSpPr>
        <p:spPr>
          <a:xfrm>
            <a:off x="693738" y="1389063"/>
            <a:ext cx="4260850"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6A4E1-0654-4A01-9E7B-20AD3761D1A6}"/>
              </a:ext>
            </a:extLst>
          </p:cNvPr>
          <p:cNvSpPr>
            <a:spLocks noGrp="1"/>
          </p:cNvSpPr>
          <p:nvPr>
            <p:ph sz="half" idx="2"/>
          </p:nvPr>
        </p:nvSpPr>
        <p:spPr>
          <a:xfrm>
            <a:off x="693738" y="2068513"/>
            <a:ext cx="4260850" cy="304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719F9C-9CB4-4258-8575-8A1427278D66}"/>
              </a:ext>
            </a:extLst>
          </p:cNvPr>
          <p:cNvSpPr>
            <a:spLocks noGrp="1"/>
          </p:cNvSpPr>
          <p:nvPr>
            <p:ph type="body" sz="quarter" idx="3"/>
          </p:nvPr>
        </p:nvSpPr>
        <p:spPr>
          <a:xfrm>
            <a:off x="5099050" y="1389063"/>
            <a:ext cx="42814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D4F52-726D-44C3-B2E7-BD357403343B}"/>
              </a:ext>
            </a:extLst>
          </p:cNvPr>
          <p:cNvSpPr>
            <a:spLocks noGrp="1"/>
          </p:cNvSpPr>
          <p:nvPr>
            <p:ph sz="quarter" idx="4"/>
          </p:nvPr>
        </p:nvSpPr>
        <p:spPr>
          <a:xfrm>
            <a:off x="5099050" y="2068513"/>
            <a:ext cx="4281488" cy="304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AB34D-7DA1-4874-B1B7-72EA272A24FC}"/>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8" name="Footer Placeholder 7">
            <a:extLst>
              <a:ext uri="{FF2B5EF4-FFF2-40B4-BE49-F238E27FC236}">
                <a16:creationId xmlns:a16="http://schemas.microsoft.com/office/drawing/2014/main" id="{93C977A3-99DC-41E0-A02E-DAE5D4D80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1ACE20-EFB7-4DA1-8149-9F9DDB9FF5A6}"/>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43348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9FE1-F515-4225-BAC5-3F1841DBD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E2CF30-C1AC-47FD-BB75-1A5F6CF4B906}"/>
              </a:ext>
            </a:extLst>
          </p:cNvPr>
          <p:cNvSpPr>
            <a:spLocks noGrp="1"/>
          </p:cNvSpPr>
          <p:nvPr>
            <p:ph type="dt" sz="half" idx="10"/>
          </p:nvPr>
        </p:nvSpPr>
        <p:spPr/>
        <p:txBody>
          <a:bodyPr/>
          <a:lstStyle/>
          <a:p>
            <a:fld id="{1D9671D6-6C3A-448C-8738-6E4AC85D9C56}" type="datetimeFigureOut">
              <a:rPr lang="en-US" smtClean="0"/>
              <a:t>3/30/2022</a:t>
            </a:fld>
            <a:endParaRPr lang="en-US"/>
          </a:p>
        </p:txBody>
      </p:sp>
      <p:sp>
        <p:nvSpPr>
          <p:cNvPr id="4" name="Footer Placeholder 3">
            <a:extLst>
              <a:ext uri="{FF2B5EF4-FFF2-40B4-BE49-F238E27FC236}">
                <a16:creationId xmlns:a16="http://schemas.microsoft.com/office/drawing/2014/main" id="{4B272F6C-4AFA-4556-98BF-6A3556185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126881-F353-48C7-A7EC-4E9D671AEEDF}"/>
              </a:ext>
            </a:extLst>
          </p:cNvPr>
          <p:cNvSpPr>
            <a:spLocks noGrp="1"/>
          </p:cNvSpPr>
          <p:nvPr>
            <p:ph type="sldNum" sz="quarter" idx="12"/>
          </p:nvPr>
        </p:nvSpPr>
        <p:spPr/>
        <p:txBody>
          <a:bodyPr/>
          <a:lstStyle/>
          <a:p>
            <a:fld id="{00EB7E76-57AD-4BEA-A6D5-7038528D0C79}" type="slidenum">
              <a:rPr lang="en-US" smtClean="0"/>
              <a:t>‹#›</a:t>
            </a:fld>
            <a:endParaRPr lang="en-US"/>
          </a:p>
        </p:txBody>
      </p:sp>
    </p:spTree>
    <p:extLst>
      <p:ext uri="{BB962C8B-B14F-4D97-AF65-F5344CB8AC3E}">
        <p14:creationId xmlns:p14="http://schemas.microsoft.com/office/powerpoint/2010/main" val="457156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3555" y="76047"/>
            <a:ext cx="9063990" cy="124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r>
              <a:rPr lang="en-US" dirty="0"/>
              <a:t>Title Text</a:t>
            </a:r>
          </a:p>
        </p:txBody>
      </p:sp>
      <p:sp>
        <p:nvSpPr>
          <p:cNvPr id="3" name="Body Level One…"/>
          <p:cNvSpPr txBox="1">
            <a:spLocks noGrp="1"/>
          </p:cNvSpPr>
          <p:nvPr>
            <p:ph type="body" idx="1"/>
          </p:nvPr>
        </p:nvSpPr>
        <p:spPr>
          <a:xfrm>
            <a:off x="503555" y="1321646"/>
            <a:ext cx="9063990" cy="4342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7217621" y="5065174"/>
            <a:ext cx="2349924" cy="369401"/>
          </a:xfrm>
          <a:prstGeom prst="rect">
            <a:avLst/>
          </a:prstGeom>
          <a:ln w="12700">
            <a:miter lim="400000"/>
          </a:ln>
        </p:spPr>
        <p:txBody>
          <a:bodyPr wrap="none" lIns="44999" tIns="44999" rIns="44999" bIns="44999" anchor="ctr">
            <a:spAutoFit/>
          </a:bodyPr>
          <a:lstStyle>
            <a:lvl1pPr>
              <a:defRPr>
                <a:latin typeface="+mj-lt"/>
                <a:ea typeface="+mj-ea"/>
                <a:cs typeface="+mj-cs"/>
                <a:sym typeface="Helvetica"/>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9pPr>
    </p:titleStyle>
    <p:bodyStyle>
      <a:lvl1pPr marL="0" marR="0" indent="0" algn="l" defTabSz="914400" rtl="0" latinLnBrk="0">
        <a:lnSpc>
          <a:spcPct val="100000"/>
        </a:lnSpc>
        <a:spcBef>
          <a:spcPts val="0"/>
        </a:spcBef>
        <a:spcAft>
          <a:spcPts val="0"/>
        </a:spcAft>
        <a:buClrTx/>
        <a:buSzPct val="45000"/>
        <a:buFontTx/>
        <a:buChar char="●"/>
        <a:tabLst/>
        <a:defRPr sz="2800" b="0" i="0" u="none" strike="noStrike" cap="none" spc="0" baseline="0">
          <a:solidFill>
            <a:srgbClr val="000000"/>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21D91-6AFB-4442-9E6E-6B7ABFE7513D}"/>
              </a:ext>
            </a:extLst>
          </p:cNvPr>
          <p:cNvSpPr>
            <a:spLocks noGrp="1"/>
          </p:cNvSpPr>
          <p:nvPr>
            <p:ph type="title"/>
          </p:nvPr>
        </p:nvSpPr>
        <p:spPr>
          <a:xfrm>
            <a:off x="692150" y="301625"/>
            <a:ext cx="8686800" cy="1095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4B168-3147-4B5D-8D2A-F83B82E1C573}"/>
              </a:ext>
            </a:extLst>
          </p:cNvPr>
          <p:cNvSpPr>
            <a:spLocks noGrp="1"/>
          </p:cNvSpPr>
          <p:nvPr>
            <p:ph type="body" idx="1"/>
          </p:nvPr>
        </p:nvSpPr>
        <p:spPr>
          <a:xfrm>
            <a:off x="692150" y="1508125"/>
            <a:ext cx="8686800" cy="359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4EBD-6A31-4BE6-8380-4EB3D3EC2279}"/>
              </a:ext>
            </a:extLst>
          </p:cNvPr>
          <p:cNvSpPr>
            <a:spLocks noGrp="1"/>
          </p:cNvSpPr>
          <p:nvPr>
            <p:ph type="dt" sz="half" idx="2"/>
          </p:nvPr>
        </p:nvSpPr>
        <p:spPr>
          <a:xfrm>
            <a:off x="692150" y="5249863"/>
            <a:ext cx="2266950"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671D6-6C3A-448C-8738-6E4AC85D9C56}" type="datetimeFigureOut">
              <a:rPr lang="en-US" smtClean="0"/>
              <a:t>3/30/2022</a:t>
            </a:fld>
            <a:endParaRPr lang="en-US"/>
          </a:p>
        </p:txBody>
      </p:sp>
      <p:sp>
        <p:nvSpPr>
          <p:cNvPr id="5" name="Footer Placeholder 4">
            <a:extLst>
              <a:ext uri="{FF2B5EF4-FFF2-40B4-BE49-F238E27FC236}">
                <a16:creationId xmlns:a16="http://schemas.microsoft.com/office/drawing/2014/main" id="{EE57BEBF-2C41-4EF4-923E-EA487D03863C}"/>
              </a:ext>
            </a:extLst>
          </p:cNvPr>
          <p:cNvSpPr>
            <a:spLocks noGrp="1"/>
          </p:cNvSpPr>
          <p:nvPr>
            <p:ph type="ftr" sz="quarter" idx="3"/>
          </p:nvPr>
        </p:nvSpPr>
        <p:spPr>
          <a:xfrm>
            <a:off x="3335338" y="5249863"/>
            <a:ext cx="340042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833135-F356-4411-B0F1-E782E58D0026}"/>
              </a:ext>
            </a:extLst>
          </p:cNvPr>
          <p:cNvSpPr>
            <a:spLocks noGrp="1"/>
          </p:cNvSpPr>
          <p:nvPr>
            <p:ph type="sldNum" sz="quarter" idx="4"/>
          </p:nvPr>
        </p:nvSpPr>
        <p:spPr>
          <a:xfrm>
            <a:off x="7112000" y="5249863"/>
            <a:ext cx="2266950"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B7E76-57AD-4BEA-A6D5-7038528D0C79}" type="slidenum">
              <a:rPr lang="en-US" smtClean="0"/>
              <a:t>‹#›</a:t>
            </a:fld>
            <a:endParaRPr lang="en-US"/>
          </a:p>
        </p:txBody>
      </p:sp>
    </p:spTree>
    <p:extLst>
      <p:ext uri="{BB962C8B-B14F-4D97-AF65-F5344CB8AC3E}">
        <p14:creationId xmlns:p14="http://schemas.microsoft.com/office/powerpoint/2010/main" val="410762370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nkedin.com/in/jonathanfriedland/" TargetMode="External"/><Relationship Id="rId2" Type="http://schemas.openxmlformats.org/officeDocument/2006/relationships/hyperlink" Target="mailto:jfriedland@sfgh.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linkedin.com/in/AllanGrafman/"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linkedin.com/in/jmj-advisor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linkedin.com/in/kathymcmorranmurray/"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financialpoise.com/" TargetMode="External"/><Relationship Id="rId7" Type="http://schemas.openxmlformats.org/officeDocument/2006/relationships/hyperlink" Target="https://www.chamberwise.org/" TargetMode="External"/><Relationship Id="rId2" Type="http://schemas.openxmlformats.org/officeDocument/2006/relationships/hyperlink" Target="https://www.privatedirectorsassociation.org/" TargetMode="External"/><Relationship Id="rId1" Type="http://schemas.openxmlformats.org/officeDocument/2006/relationships/slideLayout" Target="../slideLayouts/slideLayout2.xml"/><Relationship Id="rId6" Type="http://schemas.openxmlformats.org/officeDocument/2006/relationships/hyperlink" Target="https://privatedirectorsymposium.org/" TargetMode="External"/><Relationship Id="rId5" Type="http://schemas.openxmlformats.org/officeDocument/2006/relationships/hyperlink" Target="https://www.vistage.com/" TargetMode="External"/><Relationship Id="rId4" Type="http://schemas.openxmlformats.org/officeDocument/2006/relationships/hyperlink" Target="http://www.executiveforum.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privatedirectorsassociation.org/chapter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xecutiveforum.org/"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inancialpoise.com/financial-poise-weekly-newsletter-signup/" TargetMode="External"/><Relationship Id="rId2" Type="http://schemas.openxmlformats.org/officeDocument/2006/relationships/hyperlink" Target="https://www.financialpoise.com/" TargetMode="External"/><Relationship Id="rId1" Type="http://schemas.openxmlformats.org/officeDocument/2006/relationships/slideLayout" Target="../slideLayouts/slideLayout1.xml"/><Relationship Id="rId6" Type="http://schemas.openxmlformats.org/officeDocument/2006/relationships/hyperlink" Target="mailto:info@financialpoise.com" TargetMode="External"/><Relationship Id="rId5" Type="http://schemas.openxmlformats.org/officeDocument/2006/relationships/hyperlink" Target="https://www.financialpoise.com/financial-poise-on-demand-webinar-series/" TargetMode="External"/><Relationship Id="rId4" Type="http://schemas.openxmlformats.org/officeDocument/2006/relationships/hyperlink" Target="https://www.financialpoise.com/contribute-content/"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privatedirectorsymposium.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5E9CF7-B6D7-4FAF-8FFD-BE96B3B995C2}"/>
              </a:ext>
            </a:extLst>
          </p:cNvPr>
          <p:cNvSpPr>
            <a:spLocks noGrp="1"/>
          </p:cNvSpPr>
          <p:nvPr>
            <p:ph type="body" idx="1"/>
          </p:nvPr>
        </p:nvSpPr>
        <p:spPr>
          <a:xfrm>
            <a:off x="158114" y="583352"/>
            <a:ext cx="9754871" cy="4497495"/>
          </a:xfrm>
        </p:spPr>
        <p:txBody>
          <a:bodyPr/>
          <a:lstStyle/>
          <a:p>
            <a:pPr marR="0" algn="ctr">
              <a:lnSpc>
                <a:spcPct val="107000"/>
              </a:lnSpc>
              <a:spcBef>
                <a:spcPts val="0"/>
              </a:spcBef>
              <a:spcAft>
                <a:spcPts val="0"/>
              </a:spcAft>
            </a:pPr>
            <a:r>
              <a:rPr lang="en-US" sz="2800" dirty="0">
                <a:solidFill>
                  <a:srgbClr val="123461"/>
                </a:solidFill>
                <a:effectLst/>
                <a:latin typeface="Georgia" panose="02040502050405020303" pitchFamily="18" charset="0"/>
                <a:ea typeface="Calibri" panose="020F0502020204030204" pitchFamily="34" charset="0"/>
                <a:cs typeface="Times New Roman" panose="02020603050405020304" pitchFamily="18" charset="0"/>
              </a:rPr>
              <a:t>Bare Bone Board Basics - for the Private Company </a:t>
            </a:r>
          </a:p>
          <a:p>
            <a:pPr marR="0" algn="ctr">
              <a:lnSpc>
                <a:spcPct val="107000"/>
              </a:lnSpc>
              <a:spcBef>
                <a:spcPts val="0"/>
              </a:spcBef>
              <a:spcAft>
                <a:spcPts val="0"/>
              </a:spcAft>
            </a:pPr>
            <a:r>
              <a:rPr lang="en-US" sz="2400" dirty="0">
                <a:effectLst/>
                <a:latin typeface="Georgia" panose="02040502050405020303" pitchFamily="18" charset="0"/>
                <a:ea typeface="Calibri" panose="020F0502020204030204" pitchFamily="34" charset="0"/>
                <a:cs typeface="Times New Roman" panose="02020603050405020304" pitchFamily="18" charset="0"/>
              </a:rPr>
              <a:t>Episode #4 – How to Conduct an Effective Board Meeting</a:t>
            </a:r>
          </a:p>
          <a:p>
            <a:pPr marR="0" algn="ctr">
              <a:lnSpc>
                <a:spcPct val="107000"/>
              </a:lnSpc>
              <a:spcBef>
                <a:spcPts val="0"/>
              </a:spcBef>
              <a:spcAft>
                <a:spcPts val="0"/>
              </a:spcAft>
            </a:pPr>
            <a:r>
              <a:rPr lang="en-US" sz="2200" b="1" i="1" dirty="0">
                <a:effectLst/>
                <a:latin typeface="Georgia" panose="02040502050405020303" pitchFamily="18" charset="0"/>
                <a:ea typeface="Calibri" panose="020F0502020204030204" pitchFamily="34" charset="0"/>
                <a:cs typeface="Times New Roman" panose="02020603050405020304" pitchFamily="18" charset="0"/>
              </a:rPr>
              <a:t>March 30, 2022</a:t>
            </a:r>
          </a:p>
          <a:p>
            <a:pPr marL="457200" marR="0" algn="ctr">
              <a:lnSpc>
                <a:spcPct val="107000"/>
              </a:lnSpc>
              <a:spcBef>
                <a:spcPts val="0"/>
              </a:spcBef>
              <a:spcAft>
                <a:spcPts val="0"/>
              </a:spcAft>
            </a:pPr>
            <a:endParaRPr lang="en-US" sz="2000" b="1" i="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chemeClr val="bg1"/>
                </a:solidFill>
                <a:effectLst/>
                <a:uLnTx/>
                <a:uFillTx/>
                <a:latin typeface="Georgia" panose="02040502050405020303" pitchFamily="18"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dirty="0">
              <a:ln>
                <a:noFill/>
              </a:ln>
              <a:solidFill>
                <a:schemeClr val="bg1"/>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rPr>
              <a:t>Jonathan Friedland  •  Allan Grafman • Bob Lerner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rPr>
              <a:t>James Mitchell • Kathleen Murray</a:t>
            </a:r>
          </a:p>
          <a:p>
            <a:endParaRPr lang="en-US" dirty="0"/>
          </a:p>
        </p:txBody>
      </p:sp>
      <p:pic>
        <p:nvPicPr>
          <p:cNvPr id="6" name="Picture 5">
            <a:extLst>
              <a:ext uri="{FF2B5EF4-FFF2-40B4-BE49-F238E27FC236}">
                <a16:creationId xmlns:a16="http://schemas.microsoft.com/office/drawing/2014/main" id="{A45974B2-9519-40B2-86DC-2C8419BEA112}"/>
              </a:ext>
            </a:extLst>
          </p:cNvPr>
          <p:cNvPicPr/>
          <p:nvPr/>
        </p:nvPicPr>
        <p:blipFill>
          <a:blip r:embed="rId2"/>
          <a:stretch/>
        </p:blipFill>
        <p:spPr>
          <a:xfrm>
            <a:off x="155171" y="4430599"/>
            <a:ext cx="2114385" cy="7625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B6F6299-5F69-476E-8C60-FD3513EF4584}"/>
              </a:ext>
            </a:extLst>
          </p:cNvPr>
          <p:cNvPicPr/>
          <p:nvPr/>
        </p:nvPicPr>
        <p:blipFill>
          <a:blip r:embed="rId3"/>
          <a:stretch/>
        </p:blipFill>
        <p:spPr>
          <a:xfrm>
            <a:off x="2397108" y="4430599"/>
            <a:ext cx="2499290" cy="762559"/>
          </a:xfrm>
          <a:prstGeom prst="rect">
            <a:avLst/>
          </a:prstGeom>
          <a:ln>
            <a:noFill/>
          </a:ln>
        </p:spPr>
      </p:pic>
      <p:pic>
        <p:nvPicPr>
          <p:cNvPr id="8" name="Picture 7">
            <a:extLst>
              <a:ext uri="{FF2B5EF4-FFF2-40B4-BE49-F238E27FC236}">
                <a16:creationId xmlns:a16="http://schemas.microsoft.com/office/drawing/2014/main" id="{7E968822-E58A-46B0-92F4-45F5DB57B4E4}"/>
              </a:ext>
            </a:extLst>
          </p:cNvPr>
          <p:cNvPicPr/>
          <p:nvPr/>
        </p:nvPicPr>
        <p:blipFill>
          <a:blip r:embed="rId4"/>
          <a:stretch/>
        </p:blipFill>
        <p:spPr>
          <a:xfrm>
            <a:off x="5035549" y="4432020"/>
            <a:ext cx="2956220" cy="762558"/>
          </a:xfrm>
          <a:prstGeom prst="rect">
            <a:avLst/>
          </a:prstGeom>
          <a:ln>
            <a:noFill/>
          </a:ln>
        </p:spPr>
      </p:pic>
      <p:pic>
        <p:nvPicPr>
          <p:cNvPr id="9" name="Picture 2" descr="Vistage Releases Report on Small Businesses and Artificial Intelligence">
            <a:extLst>
              <a:ext uri="{FF2B5EF4-FFF2-40B4-BE49-F238E27FC236}">
                <a16:creationId xmlns:a16="http://schemas.microsoft.com/office/drawing/2014/main" id="{0840EAA5-15B4-44A0-BE97-A5638D19BF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687" y="4432021"/>
            <a:ext cx="1838109" cy="76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855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C0D5-5FD0-4BB7-A0BF-E4E37533C322}"/>
              </a:ext>
            </a:extLst>
          </p:cNvPr>
          <p:cNvSpPr>
            <a:spLocks noGrp="1"/>
          </p:cNvSpPr>
          <p:nvPr>
            <p:ph type="title"/>
          </p:nvPr>
        </p:nvSpPr>
        <p:spPr/>
        <p:txBody>
          <a:bodyPr>
            <a:normAutofit/>
          </a:bodyPr>
          <a:lstStyle/>
          <a:p>
            <a:r>
              <a:rPr lang="en-US" sz="2800" dirty="0"/>
              <a:t>What’s with all the Business?</a:t>
            </a:r>
          </a:p>
        </p:txBody>
      </p:sp>
      <p:sp>
        <p:nvSpPr>
          <p:cNvPr id="3" name="Text Placeholder 2">
            <a:extLst>
              <a:ext uri="{FF2B5EF4-FFF2-40B4-BE49-F238E27FC236}">
                <a16:creationId xmlns:a16="http://schemas.microsoft.com/office/drawing/2014/main" id="{B7445EC0-1721-4BA0-9FA0-40CD79F5DCE2}"/>
              </a:ext>
            </a:extLst>
          </p:cNvPr>
          <p:cNvSpPr>
            <a:spLocks noGrp="1"/>
          </p:cNvSpPr>
          <p:nvPr>
            <p:ph type="body" idx="1"/>
          </p:nvPr>
        </p:nvSpPr>
        <p:spPr/>
        <p:txBody>
          <a:bodyPr/>
          <a:lstStyle/>
          <a:p>
            <a:pPr marL="228600" indent="-228600">
              <a:lnSpc>
                <a:spcPct val="150000"/>
              </a:lnSpc>
              <a:buFont typeface="Arial" panose="020B0604020202020204" pitchFamily="34" charset="0"/>
              <a:buChar char="•"/>
            </a:pPr>
            <a:r>
              <a:rPr lang="en-US" sz="1800" b="1" i="1" dirty="0">
                <a:effectLst/>
                <a:ea typeface="Calibri" panose="020F0502020204030204" pitchFamily="34" charset="0"/>
                <a:cs typeface="Times New Roman" panose="02020603050405020304" pitchFamily="18" charset="0"/>
              </a:rPr>
              <a:t>Old business </a:t>
            </a:r>
            <a:r>
              <a:rPr lang="en-US" sz="1800" dirty="0">
                <a:effectLst/>
                <a:ea typeface="Calibri" panose="020F0502020204030204" pitchFamily="34" charset="0"/>
                <a:cs typeface="Times New Roman" panose="02020603050405020304" pitchFamily="18" charset="0"/>
              </a:rPr>
              <a:t>- items the Board has previously discussed that are ready for formal vote</a:t>
            </a:r>
          </a:p>
          <a:p>
            <a:pPr marL="228600" indent="-22860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28600" indent="-228600">
              <a:lnSpc>
                <a:spcPct val="100000"/>
              </a:lnSpc>
              <a:buFont typeface="Arial" panose="020B0604020202020204" pitchFamily="34" charset="0"/>
              <a:buChar char="•"/>
            </a:pPr>
            <a:r>
              <a:rPr lang="en-US" sz="1800" b="1" i="1" dirty="0">
                <a:effectLst/>
                <a:ea typeface="Calibri" panose="020F0502020204030204" pitchFamily="34" charset="0"/>
                <a:cs typeface="Times New Roman" panose="02020603050405020304" pitchFamily="18" charset="0"/>
              </a:rPr>
              <a:t>New business </a:t>
            </a:r>
            <a:r>
              <a:rPr lang="en-US" sz="1800" dirty="0">
                <a:effectLst/>
                <a:ea typeface="Calibri" panose="020F0502020204030204" pitchFamily="34" charset="0"/>
                <a:cs typeface="Times New Roman" panose="02020603050405020304" pitchFamily="18" charset="0"/>
              </a:rPr>
              <a:t>- after discussion, a matter may be voted on, amended, tabled, moved to a committee for consideration, or postponed</a:t>
            </a:r>
          </a:p>
          <a:p>
            <a:pPr marL="228600" indent="-22860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28600" indent="-228600">
              <a:lnSpc>
                <a:spcPct val="100000"/>
              </a:lnSpc>
              <a:buFont typeface="Arial" panose="020B0604020202020204" pitchFamily="34" charset="0"/>
              <a:buChar char="•"/>
            </a:pPr>
            <a:r>
              <a:rPr lang="en-US" sz="1800" b="1" i="1" dirty="0">
                <a:effectLst/>
                <a:ea typeface="Calibri" panose="020F0502020204030204" pitchFamily="34" charset="0"/>
                <a:cs typeface="Times New Roman" panose="02020603050405020304" pitchFamily="18" charset="0"/>
              </a:rPr>
              <a:t>Other business </a:t>
            </a:r>
            <a:r>
              <a:rPr lang="en-US" sz="1800" dirty="0">
                <a:effectLst/>
                <a:ea typeface="Calibri" panose="020F0502020204030204" pitchFamily="34" charset="0"/>
                <a:cs typeface="Times New Roman" panose="02020603050405020304" pitchFamily="18" charset="0"/>
              </a:rPr>
              <a:t>- other matters that don’t require discussion, such as announcements</a:t>
            </a:r>
          </a:p>
          <a:p>
            <a:pPr marL="285750" indent="-28575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B9D389E-6B01-4951-895C-987446F7E6C4}"/>
              </a:ext>
            </a:extLst>
          </p:cNvPr>
          <p:cNvSpPr>
            <a:spLocks noGrp="1"/>
          </p:cNvSpPr>
          <p:nvPr>
            <p:ph type="sldNum" sz="quarter" idx="2"/>
          </p:nvPr>
        </p:nvSpPr>
        <p:spPr/>
        <p:txBody>
          <a:bodyPr/>
          <a:lstStyle/>
          <a:p>
            <a:fld id="{86CB4B4D-7CA3-9044-876B-883B54F8677D}" type="slidenum">
              <a:rPr lang="en-US" smtClean="0"/>
              <a:pPr/>
              <a:t>10</a:t>
            </a:fld>
            <a:endParaRPr lang="en-US"/>
          </a:p>
        </p:txBody>
      </p:sp>
    </p:spTree>
    <p:extLst>
      <p:ext uri="{BB962C8B-B14F-4D97-AF65-F5344CB8AC3E}">
        <p14:creationId xmlns:p14="http://schemas.microsoft.com/office/powerpoint/2010/main" val="26118585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C0D5-5FD0-4BB7-A0BF-E4E37533C322}"/>
              </a:ext>
            </a:extLst>
          </p:cNvPr>
          <p:cNvSpPr>
            <a:spLocks noGrp="1"/>
          </p:cNvSpPr>
          <p:nvPr>
            <p:ph type="title"/>
          </p:nvPr>
        </p:nvSpPr>
        <p:spPr/>
        <p:txBody>
          <a:bodyPr>
            <a:normAutofit/>
          </a:bodyPr>
          <a:lstStyle/>
          <a:p>
            <a:r>
              <a:rPr lang="en-US" sz="2800" dirty="0"/>
              <a:t>Who’s in the Room?</a:t>
            </a:r>
          </a:p>
        </p:txBody>
      </p:sp>
      <p:sp>
        <p:nvSpPr>
          <p:cNvPr id="3" name="Text Placeholder 2">
            <a:extLst>
              <a:ext uri="{FF2B5EF4-FFF2-40B4-BE49-F238E27FC236}">
                <a16:creationId xmlns:a16="http://schemas.microsoft.com/office/drawing/2014/main" id="{B7445EC0-1721-4BA0-9FA0-40CD79F5DCE2}"/>
              </a:ext>
            </a:extLst>
          </p:cNvPr>
          <p:cNvSpPr>
            <a:spLocks noGrp="1"/>
          </p:cNvSpPr>
          <p:nvPr>
            <p:ph type="body" idx="1"/>
          </p:nvPr>
        </p:nvSpPr>
        <p:spPr/>
        <p:txBody>
          <a:bodyPr/>
          <a:lstStyle/>
          <a:p>
            <a:pPr marL="228600" indent="-228600">
              <a:lnSpc>
                <a:spcPct val="2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Chair</a:t>
            </a:r>
          </a:p>
          <a:p>
            <a:pPr marL="228600" indent="-228600">
              <a:lnSpc>
                <a:spcPct val="2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CEO/CFO</a:t>
            </a:r>
          </a:p>
          <a:p>
            <a:pPr marL="228600" indent="-228600">
              <a:lnSpc>
                <a:spcPct val="200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Directors - inside v. outside v. independent v. disinterested</a:t>
            </a:r>
          </a:p>
          <a:p>
            <a:pPr marL="228600" indent="-228600">
              <a:lnSpc>
                <a:spcPct val="2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Observers</a:t>
            </a:r>
          </a:p>
          <a:p>
            <a:pPr marL="228600" indent="-228600">
              <a:lnSpc>
                <a:spcPct val="200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Advisors</a:t>
            </a:r>
            <a:endParaRPr lang="en-US" sz="1800" dirty="0">
              <a:effectLst/>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B9D389E-6B01-4951-895C-987446F7E6C4}"/>
              </a:ext>
            </a:extLst>
          </p:cNvPr>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6898096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C0D5-5FD0-4BB7-A0BF-E4E37533C322}"/>
              </a:ext>
            </a:extLst>
          </p:cNvPr>
          <p:cNvSpPr>
            <a:spLocks noGrp="1"/>
          </p:cNvSpPr>
          <p:nvPr>
            <p:ph type="title"/>
          </p:nvPr>
        </p:nvSpPr>
        <p:spPr/>
        <p:txBody>
          <a:bodyPr>
            <a:normAutofit/>
          </a:bodyPr>
          <a:lstStyle/>
          <a:p>
            <a:r>
              <a:rPr lang="en-US" sz="2800" dirty="0"/>
              <a:t>What Happens Between Meetings?</a:t>
            </a:r>
          </a:p>
        </p:txBody>
      </p:sp>
      <p:sp>
        <p:nvSpPr>
          <p:cNvPr id="3" name="Text Placeholder 2">
            <a:extLst>
              <a:ext uri="{FF2B5EF4-FFF2-40B4-BE49-F238E27FC236}">
                <a16:creationId xmlns:a16="http://schemas.microsoft.com/office/drawing/2014/main" id="{B7445EC0-1721-4BA0-9FA0-40CD79F5DCE2}"/>
              </a:ext>
            </a:extLst>
          </p:cNvPr>
          <p:cNvSpPr>
            <a:spLocks noGrp="1"/>
          </p:cNvSpPr>
          <p:nvPr>
            <p:ph type="body" idx="1"/>
          </p:nvPr>
        </p:nvSpPr>
        <p:spPr>
          <a:xfrm>
            <a:off x="352887" y="1003300"/>
            <a:ext cx="9491178" cy="4266356"/>
          </a:xfrm>
        </p:spPr>
        <p:txBody>
          <a:bodyPr/>
          <a:lstStyle/>
          <a:p>
            <a:pPr marL="228600" indent="-228600">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Pre-meeting calls between Chair &amp; each Member, to:</a:t>
            </a:r>
          </a:p>
          <a:p>
            <a:pPr marL="228600">
              <a:lnSpc>
                <a:spcPct val="100000"/>
              </a:lnSpc>
            </a:pPr>
            <a:endParaRPr lang="en-US" sz="1800" dirty="0">
              <a:effectLst/>
              <a:ea typeface="Calibri" panose="020F0502020204030204" pitchFamily="34" charset="0"/>
              <a:cs typeface="Times New Roman" panose="02020603050405020304" pitchFamily="18" charset="0"/>
            </a:endParaRPr>
          </a:p>
          <a:p>
            <a:pPr marL="685800" indent="-228600">
              <a:lnSpc>
                <a:spcPct val="200000"/>
              </a:lnSpc>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Solicit feedback</a:t>
            </a:r>
          </a:p>
          <a:p>
            <a:pPr marL="685800" indent="-228600">
              <a:lnSpc>
                <a:spcPct val="200000"/>
              </a:lnSpc>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Follow up on promises made</a:t>
            </a:r>
          </a:p>
          <a:p>
            <a:pPr marL="685800" indent="-228600">
              <a:lnSpc>
                <a:spcPct val="200000"/>
              </a:lnSpc>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Ask for input for next meeting</a:t>
            </a:r>
          </a:p>
          <a:p>
            <a:pPr marL="228600">
              <a:lnSpc>
                <a:spcPct val="100000"/>
              </a:lnSpc>
            </a:pPr>
            <a:endParaRPr lang="en-US" dirty="0">
              <a:ea typeface="Calibri" panose="020F0502020204030204" pitchFamily="34" charset="0"/>
              <a:cs typeface="Times New Roman" panose="02020603050405020304" pitchFamily="18" charset="0"/>
            </a:endParaRPr>
          </a:p>
          <a:p>
            <a:pPr marL="274320" indent="-228600">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Distribute meeting </a:t>
            </a:r>
            <a:r>
              <a:rPr lang="en-US" dirty="0">
                <a:ea typeface="Calibri" panose="020F0502020204030204" pitchFamily="34" charset="0"/>
                <a:cs typeface="Times New Roman" panose="02020603050405020304" pitchFamily="18" charset="0"/>
              </a:rPr>
              <a:t>p</a:t>
            </a:r>
            <a:r>
              <a:rPr lang="en-US" sz="1800" dirty="0">
                <a:effectLst/>
                <a:ea typeface="Calibri" panose="020F0502020204030204" pitchFamily="34" charset="0"/>
                <a:cs typeface="Times New Roman" panose="02020603050405020304" pitchFamily="18" charset="0"/>
              </a:rPr>
              <a:t>rep </a:t>
            </a:r>
            <a:r>
              <a:rPr lang="en-US" dirty="0">
                <a:ea typeface="Calibri" panose="020F0502020204030204" pitchFamily="34" charset="0"/>
                <a:cs typeface="Times New Roman" panose="02020603050405020304" pitchFamily="18" charset="0"/>
              </a:rPr>
              <a:t>m</a:t>
            </a:r>
            <a:r>
              <a:rPr lang="en-US" sz="1800" dirty="0">
                <a:effectLst/>
                <a:ea typeface="Calibri" panose="020F0502020204030204" pitchFamily="34" charset="0"/>
                <a:cs typeface="Times New Roman" panose="02020603050405020304" pitchFamily="18" charset="0"/>
              </a:rPr>
              <a:t>aterials (a/k/a the “Board Package”)</a:t>
            </a:r>
          </a:p>
          <a:p>
            <a:pPr marL="274320" indent="-28575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22960" indent="-285750">
              <a:lnSpc>
                <a:spcPct val="100000"/>
              </a:lnSpc>
              <a:buFont typeface="Wingdings" panose="05000000000000000000" pitchFamily="2" charset="2"/>
              <a:buChar char="§"/>
            </a:pPr>
            <a:endParaRPr lang="en-US" sz="1800" dirty="0">
              <a:effectLst/>
              <a:ea typeface="Calibri" panose="020F0502020204030204" pitchFamily="34" charset="0"/>
              <a:cs typeface="Times New Roman" panose="02020603050405020304" pitchFamily="18" charset="0"/>
            </a:endParaRPr>
          </a:p>
          <a:p>
            <a:pPr marL="822960" indent="-285750">
              <a:lnSpc>
                <a:spcPct val="100000"/>
              </a:lnSpc>
              <a:buFont typeface="Wingdings" panose="05000000000000000000" pitchFamily="2" charset="2"/>
              <a:buChar char="§"/>
            </a:pPr>
            <a:endParaRPr lang="en-US" sz="1800" dirty="0">
              <a:effectLst/>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B9D389E-6B01-4951-895C-987446F7E6C4}"/>
              </a:ext>
            </a:extLst>
          </p:cNvPr>
          <p:cNvSpPr>
            <a:spLocks noGrp="1"/>
          </p:cNvSpPr>
          <p:nvPr>
            <p:ph type="sldNum" sz="quarter" idx="2"/>
          </p:nvPr>
        </p:nvSpPr>
        <p:spPr/>
        <p:txBody>
          <a:bodyPr/>
          <a:lstStyle/>
          <a:p>
            <a:fld id="{86CB4B4D-7CA3-9044-876B-883B54F8677D}" type="slidenum">
              <a:rPr lang="en-US" smtClean="0"/>
              <a:pPr/>
              <a:t>12</a:t>
            </a:fld>
            <a:endParaRPr lang="en-US"/>
          </a:p>
        </p:txBody>
      </p:sp>
    </p:spTree>
    <p:extLst>
      <p:ext uri="{BB962C8B-B14F-4D97-AF65-F5344CB8AC3E}">
        <p14:creationId xmlns:p14="http://schemas.microsoft.com/office/powerpoint/2010/main" val="8049710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516B-4703-4389-AAEE-5E4D29097595}"/>
              </a:ext>
            </a:extLst>
          </p:cNvPr>
          <p:cNvSpPr>
            <a:spLocks noGrp="1"/>
          </p:cNvSpPr>
          <p:nvPr>
            <p:ph type="title"/>
          </p:nvPr>
        </p:nvSpPr>
        <p:spPr>
          <a:xfrm>
            <a:off x="342820" y="182879"/>
            <a:ext cx="8883730" cy="661681"/>
          </a:xfrm>
        </p:spPr>
        <p:txBody>
          <a:bodyPr>
            <a:noAutofit/>
          </a:bodyPr>
          <a:lstStyle/>
          <a:p>
            <a:r>
              <a:rPr lang="en-US" sz="2800" dirty="0"/>
              <a:t>Hypo #1: Jerry, Kramer, Elaine &amp; George (New Board)</a:t>
            </a:r>
          </a:p>
        </p:txBody>
      </p:sp>
      <p:sp>
        <p:nvSpPr>
          <p:cNvPr id="3" name="Text Placeholder 2">
            <a:extLst>
              <a:ext uri="{FF2B5EF4-FFF2-40B4-BE49-F238E27FC236}">
                <a16:creationId xmlns:a16="http://schemas.microsoft.com/office/drawing/2014/main" id="{40E0C556-A4E4-47F6-AFCF-5209E55B7C9F}"/>
              </a:ext>
            </a:extLst>
          </p:cNvPr>
          <p:cNvSpPr>
            <a:spLocks noGrp="1"/>
          </p:cNvSpPr>
          <p:nvPr>
            <p:ph type="body" idx="1"/>
          </p:nvPr>
        </p:nvSpPr>
        <p:spPr/>
        <p:txBody>
          <a:bodyPr/>
          <a:lstStyle/>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Jerry and Kramer founded Cosmo Corp</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They recently took VC money from Dreyfus Partners</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As part of its investment, Dreyfus nominated Elaine to the Board</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Cosmo Corp. only had a paper board in the past. But not anymore</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Its board now consists of Jerry, Kramer, and Elaine</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first board meeting with Elaine as a member is on Tuesday</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George is Cosmo’s CEO</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None of them have ever been part of a “real” board meeting</a:t>
            </a:r>
          </a:p>
          <a:p>
            <a:pPr marL="228600" marR="0" lvl="1" indent="-228600">
              <a:lnSpc>
                <a:spcPct val="150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Jerry comes to you and wants some advice about how to run the meeting</a:t>
            </a:r>
          </a:p>
          <a:p>
            <a:endParaRPr lang="en-US" dirty="0"/>
          </a:p>
        </p:txBody>
      </p:sp>
      <p:sp>
        <p:nvSpPr>
          <p:cNvPr id="4" name="Slide Number Placeholder 3">
            <a:extLst>
              <a:ext uri="{FF2B5EF4-FFF2-40B4-BE49-F238E27FC236}">
                <a16:creationId xmlns:a16="http://schemas.microsoft.com/office/drawing/2014/main" id="{F0D1F807-1AE4-48B7-8256-DC447AB2E635}"/>
              </a:ext>
            </a:extLst>
          </p:cNvPr>
          <p:cNvSpPr>
            <a:spLocks noGrp="1"/>
          </p:cNvSpPr>
          <p:nvPr>
            <p:ph type="sldNum" sz="quarter" idx="2"/>
          </p:nvPr>
        </p:nvSpPr>
        <p:spPr/>
        <p:txBody>
          <a:bodyPr/>
          <a:lstStyle/>
          <a:p>
            <a:fld id="{86CB4B4D-7CA3-9044-876B-883B54F8677D}" type="slidenum">
              <a:rPr lang="en-US" smtClean="0"/>
              <a:pPr/>
              <a:t>13</a:t>
            </a:fld>
            <a:endParaRPr lang="en-US"/>
          </a:p>
        </p:txBody>
      </p:sp>
    </p:spTree>
    <p:extLst>
      <p:ext uri="{BB962C8B-B14F-4D97-AF65-F5344CB8AC3E}">
        <p14:creationId xmlns:p14="http://schemas.microsoft.com/office/powerpoint/2010/main" val="24674381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C9EF-3ED3-4907-9295-8401F2942E42}"/>
              </a:ext>
            </a:extLst>
          </p:cNvPr>
          <p:cNvSpPr>
            <a:spLocks noGrp="1"/>
          </p:cNvSpPr>
          <p:nvPr>
            <p:ph type="title"/>
          </p:nvPr>
        </p:nvSpPr>
        <p:spPr/>
        <p:txBody>
          <a:bodyPr>
            <a:noAutofit/>
          </a:bodyPr>
          <a:lstStyle/>
          <a:p>
            <a:r>
              <a:rPr lang="en-US" sz="2800" dirty="0"/>
              <a:t>Hypo #2: Rachel, Monica, Chandler, Ross &amp; Joey (All is Not Well)</a:t>
            </a:r>
          </a:p>
        </p:txBody>
      </p:sp>
      <p:sp>
        <p:nvSpPr>
          <p:cNvPr id="3" name="Text Placeholder 2">
            <a:extLst>
              <a:ext uri="{FF2B5EF4-FFF2-40B4-BE49-F238E27FC236}">
                <a16:creationId xmlns:a16="http://schemas.microsoft.com/office/drawing/2014/main" id="{C792C059-B261-4FBA-A9AF-0E2F3010EB40}"/>
              </a:ext>
            </a:extLst>
          </p:cNvPr>
          <p:cNvSpPr>
            <a:spLocks noGrp="1"/>
          </p:cNvSpPr>
          <p:nvPr>
            <p:ph type="body" idx="1"/>
          </p:nvPr>
        </p:nvSpPr>
        <p:spPr>
          <a:xfrm>
            <a:off x="306424" y="1167118"/>
            <a:ext cx="9491178" cy="4266356"/>
          </a:xfrm>
        </p:spPr>
        <p:txBody>
          <a:bodyPr/>
          <a:lstStyle/>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Rachel, Monica, Chandler, Joey &amp; Ross constitute the Board of Bing Industries</a:t>
            </a:r>
          </a:p>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Bing is a 100+-year-old company with several thousand shareholders, most of whom are company employees or descendants of the company employees and founders</a:t>
            </a:r>
          </a:p>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Ross and Monica are siblings and together they control &gt;30% of company stock</a:t>
            </a:r>
          </a:p>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Ross is married to Rachel, who is also a large shareholder, as is Joey</a:t>
            </a:r>
          </a:p>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Chandler, also a shareholder, is Chairman and CEO. Chandler’s judgment has been called into question the last few years &amp; more recently he has come under fire for Bing’s poor performance &amp; outsized comp package</a:t>
            </a:r>
          </a:p>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Rachel, Monica, Joey &amp; Ross are also employed by Bing &amp; are friends </a:t>
            </a:r>
          </a:p>
          <a:p>
            <a:pPr marL="228600" indent="-228600">
              <a:lnSpc>
                <a:spcPct val="100000"/>
              </a:lnSpc>
              <a:spcAft>
                <a:spcPts val="2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Another shareholder (Phoebe) has accused Board of misconduct, has retained a law firm, and is actively working to elect a new slate of directors at next shareholder’s meeting (which is set for 10 months from now)</a:t>
            </a:r>
          </a:p>
          <a:p>
            <a:endParaRPr lang="en-US" dirty="0"/>
          </a:p>
        </p:txBody>
      </p:sp>
      <p:sp>
        <p:nvSpPr>
          <p:cNvPr id="4" name="Slide Number Placeholder 3">
            <a:extLst>
              <a:ext uri="{FF2B5EF4-FFF2-40B4-BE49-F238E27FC236}">
                <a16:creationId xmlns:a16="http://schemas.microsoft.com/office/drawing/2014/main" id="{C69F5D56-9A15-4E91-A27A-47A59C523A82}"/>
              </a:ext>
            </a:extLst>
          </p:cNvPr>
          <p:cNvSpPr>
            <a:spLocks noGrp="1"/>
          </p:cNvSpPr>
          <p:nvPr>
            <p:ph type="sldNum" sz="quarter" idx="2"/>
          </p:nvPr>
        </p:nvSpPr>
        <p:spPr/>
        <p:txBody>
          <a:bodyPr/>
          <a:lstStyle/>
          <a:p>
            <a:fld id="{86CB4B4D-7CA3-9044-876B-883B54F8677D}" type="slidenum">
              <a:rPr lang="en-US" smtClean="0"/>
              <a:pPr/>
              <a:t>14</a:t>
            </a:fld>
            <a:endParaRPr lang="en-US"/>
          </a:p>
        </p:txBody>
      </p:sp>
    </p:spTree>
    <p:extLst>
      <p:ext uri="{BB962C8B-B14F-4D97-AF65-F5344CB8AC3E}">
        <p14:creationId xmlns:p14="http://schemas.microsoft.com/office/powerpoint/2010/main" val="5303800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BBF-4DCC-44D8-AE5C-1AA8048123FA}"/>
              </a:ext>
            </a:extLst>
          </p:cNvPr>
          <p:cNvSpPr>
            <a:spLocks noGrp="1"/>
          </p:cNvSpPr>
          <p:nvPr>
            <p:ph type="title"/>
          </p:nvPr>
        </p:nvSpPr>
        <p:spPr/>
        <p:txBody>
          <a:bodyPr>
            <a:normAutofit/>
          </a:bodyPr>
          <a:lstStyle/>
          <a:p>
            <a:r>
              <a:rPr lang="en-US" sz="2800" dirty="0"/>
              <a:t>Disinterestedness v. Independence </a:t>
            </a:r>
          </a:p>
        </p:txBody>
      </p:sp>
      <p:sp>
        <p:nvSpPr>
          <p:cNvPr id="3" name="Text Placeholder 2">
            <a:extLst>
              <a:ext uri="{FF2B5EF4-FFF2-40B4-BE49-F238E27FC236}">
                <a16:creationId xmlns:a16="http://schemas.microsoft.com/office/drawing/2014/main" id="{BB552127-5C00-4440-BD06-9C94BCEE49D2}"/>
              </a:ext>
            </a:extLst>
          </p:cNvPr>
          <p:cNvSpPr>
            <a:spLocks noGrp="1"/>
          </p:cNvSpPr>
          <p:nvPr>
            <p:ph type="body" idx="1"/>
          </p:nvPr>
        </p:nvSpPr>
        <p:spPr/>
        <p:txBody>
          <a:bodyPr/>
          <a:lstStyle/>
          <a:p>
            <a:pPr marL="228600" indent="-228600">
              <a:lnSpc>
                <a:spcPct val="100000"/>
              </a:lnSpc>
              <a:buFont typeface="Arial" panose="020B0604020202020204" pitchFamily="34" charset="0"/>
              <a:buChar char="•"/>
            </a:pPr>
            <a:r>
              <a:rPr lang="en-US" dirty="0"/>
              <a:t>Disinterestedness =  Having no material financial or other benefit derived from the matter under consideration, except as a stockholder</a:t>
            </a:r>
          </a:p>
          <a:p>
            <a:pPr marL="228600" indent="-228600">
              <a:lnSpc>
                <a:spcPct val="100000"/>
              </a:lnSpc>
              <a:buFont typeface="Arial" panose="020B0604020202020204" pitchFamily="34" charset="0"/>
              <a:buChar char="•"/>
            </a:pPr>
            <a:endParaRPr lang="en-US" dirty="0"/>
          </a:p>
          <a:p>
            <a:pPr marL="228600" indent="-228600">
              <a:lnSpc>
                <a:spcPct val="100000"/>
              </a:lnSpc>
              <a:buFont typeface="Arial" panose="020B0604020202020204" pitchFamily="34" charset="0"/>
              <a:buChar char="•"/>
            </a:pPr>
            <a:r>
              <a:rPr lang="en-US" dirty="0"/>
              <a:t>Independence =  Having no relationship with an interested party that reasonably could influence the director’s decision-making</a:t>
            </a:r>
          </a:p>
          <a:p>
            <a:endParaRPr lang="en-US" dirty="0"/>
          </a:p>
        </p:txBody>
      </p:sp>
      <p:sp>
        <p:nvSpPr>
          <p:cNvPr id="4" name="Slide Number Placeholder 3">
            <a:extLst>
              <a:ext uri="{FF2B5EF4-FFF2-40B4-BE49-F238E27FC236}">
                <a16:creationId xmlns:a16="http://schemas.microsoft.com/office/drawing/2014/main" id="{315F1FC1-304A-406A-8DA1-485B6118AE9F}"/>
              </a:ext>
            </a:extLst>
          </p:cNvPr>
          <p:cNvSpPr>
            <a:spLocks noGrp="1"/>
          </p:cNvSpPr>
          <p:nvPr>
            <p:ph type="sldNum" sz="quarter" idx="2"/>
          </p:nvPr>
        </p:nvSpPr>
        <p:spPr/>
        <p:txBody>
          <a:bodyPr/>
          <a:lstStyle/>
          <a:p>
            <a:fld id="{86CB4B4D-7CA3-9044-876B-883B54F8677D}" type="slidenum">
              <a:rPr lang="en-US" smtClean="0"/>
              <a:pPr/>
              <a:t>15</a:t>
            </a:fld>
            <a:endParaRPr lang="en-US"/>
          </a:p>
        </p:txBody>
      </p:sp>
    </p:spTree>
    <p:extLst>
      <p:ext uri="{BB962C8B-B14F-4D97-AF65-F5344CB8AC3E}">
        <p14:creationId xmlns:p14="http://schemas.microsoft.com/office/powerpoint/2010/main" val="3330656543"/>
      </p:ext>
    </p:extLst>
  </p:cSld>
  <p:clrMapOvr>
    <a:overrideClrMapping bg1="lt1" tx1="dk1" bg2="lt2" tx2="dk2" accent1="accent1" accent2="accent2" accent3="accent3" accent4="accent4" accent5="accent5" accent6="accent6" hlink="hlink" folHlink="folHlink"/>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3001-9C1A-40E0-8A6E-E37EE8E961CF}"/>
              </a:ext>
            </a:extLst>
          </p:cNvPr>
          <p:cNvSpPr>
            <a:spLocks noGrp="1"/>
          </p:cNvSpPr>
          <p:nvPr>
            <p:ph type="title"/>
          </p:nvPr>
        </p:nvSpPr>
        <p:spPr>
          <a:xfrm>
            <a:off x="311150" y="165100"/>
            <a:ext cx="8350330" cy="661681"/>
          </a:xfrm>
        </p:spPr>
        <p:txBody>
          <a:bodyPr>
            <a:normAutofit fontScale="90000"/>
          </a:bodyPr>
          <a:lstStyle/>
          <a:p>
            <a:r>
              <a:rPr lang="en-US" dirty="0"/>
              <a:t>The Significance of Disinterestedness &amp; Independence </a:t>
            </a:r>
          </a:p>
        </p:txBody>
      </p:sp>
      <p:sp>
        <p:nvSpPr>
          <p:cNvPr id="3" name="Text Placeholder 2">
            <a:extLst>
              <a:ext uri="{FF2B5EF4-FFF2-40B4-BE49-F238E27FC236}">
                <a16:creationId xmlns:a16="http://schemas.microsoft.com/office/drawing/2014/main" id="{486E78A9-FC23-421E-9C5D-85DB5491EB2E}"/>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IF Board decision approved by majority of independent &amp; disinterested directors, THEN Courts will defer to such a decision by second-guessing only if it cannot be attributed to any rational business purpose</a:t>
            </a:r>
          </a:p>
          <a:p>
            <a:pPr marL="228600" marR="0"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DokChampa" panose="020B0604020202020204" pitchFamily="34" charset="-34"/>
            </a:endParaRPr>
          </a:p>
          <a:p>
            <a:pPr marL="685800" indent="-228600">
              <a:lnSpc>
                <a:spcPct val="107000"/>
              </a:lnSpc>
              <a:buFont typeface="Wingdings" panose="05000000000000000000" pitchFamily="2" charset="2"/>
              <a:buChar char="§"/>
            </a:pPr>
            <a:r>
              <a:rPr lang="en-US" dirty="0">
                <a:effectLst/>
                <a:ea typeface="Calibri" panose="020F0502020204030204" pitchFamily="34" charset="0"/>
                <a:cs typeface="DokChampa" panose="020B0604020202020204" pitchFamily="34" charset="-34"/>
              </a:rPr>
              <a:t>This is the Business Judgment Rule</a:t>
            </a:r>
          </a:p>
          <a:p>
            <a:pPr marL="228600" marR="0"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DokChampa" panose="020B0604020202020204" pitchFamily="34" charset="-34"/>
            </a:endParaRPr>
          </a:p>
          <a:p>
            <a:pPr marL="228600" marR="0" lvl="1" indent="-22860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DokChampa" panose="020B0604020202020204" pitchFamily="34" charset="-34"/>
              </a:rPr>
              <a:t>Directors enjoy a rebuttable presumption that they have acted in conformity with their fiduciary duties</a:t>
            </a:r>
          </a:p>
          <a:p>
            <a:endParaRPr lang="en-US" dirty="0"/>
          </a:p>
        </p:txBody>
      </p:sp>
      <p:sp>
        <p:nvSpPr>
          <p:cNvPr id="4" name="Slide Number Placeholder 3">
            <a:extLst>
              <a:ext uri="{FF2B5EF4-FFF2-40B4-BE49-F238E27FC236}">
                <a16:creationId xmlns:a16="http://schemas.microsoft.com/office/drawing/2014/main" id="{4FAB050E-21C9-43EE-B14B-9E367F387175}"/>
              </a:ext>
            </a:extLst>
          </p:cNvPr>
          <p:cNvSpPr>
            <a:spLocks noGrp="1"/>
          </p:cNvSpPr>
          <p:nvPr>
            <p:ph type="sldNum" sz="quarter" idx="2"/>
          </p:nvPr>
        </p:nvSpPr>
        <p:spPr/>
        <p:txBody>
          <a:bodyPr/>
          <a:lstStyle/>
          <a:p>
            <a:fld id="{86CB4B4D-7CA3-9044-876B-883B54F8677D}" type="slidenum">
              <a:rPr lang="en-US" smtClean="0"/>
              <a:pPr/>
              <a:t>16</a:t>
            </a:fld>
            <a:endParaRPr lang="en-US"/>
          </a:p>
        </p:txBody>
      </p:sp>
    </p:spTree>
    <p:extLst>
      <p:ext uri="{BB962C8B-B14F-4D97-AF65-F5344CB8AC3E}">
        <p14:creationId xmlns:p14="http://schemas.microsoft.com/office/powerpoint/2010/main" val="2271126888"/>
      </p:ext>
    </p:extLst>
  </p:cSld>
  <p:clrMapOvr>
    <a:overrideClrMapping bg1="lt1" tx1="dk1" bg2="lt2" tx2="dk2" accent1="accent1" accent2="accent2" accent3="accent3" accent4="accent4" accent5="accent5" accent6="accent6" hlink="hlink" folHlink="folHlink"/>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BBF-4DCC-44D8-AE5C-1AA8048123FA}"/>
              </a:ext>
            </a:extLst>
          </p:cNvPr>
          <p:cNvSpPr>
            <a:spLocks noGrp="1"/>
          </p:cNvSpPr>
          <p:nvPr>
            <p:ph type="title"/>
          </p:nvPr>
        </p:nvSpPr>
        <p:spPr/>
        <p:txBody>
          <a:bodyPr>
            <a:normAutofit/>
          </a:bodyPr>
          <a:lstStyle/>
          <a:p>
            <a:r>
              <a:rPr lang="en-US" sz="2800" dirty="0"/>
              <a:t>Revlon</a:t>
            </a:r>
          </a:p>
        </p:txBody>
      </p:sp>
      <p:sp>
        <p:nvSpPr>
          <p:cNvPr id="3" name="Text Placeholder 2">
            <a:extLst>
              <a:ext uri="{FF2B5EF4-FFF2-40B4-BE49-F238E27FC236}">
                <a16:creationId xmlns:a16="http://schemas.microsoft.com/office/drawing/2014/main" id="{BB552127-5C00-4440-BD06-9C94BCEE49D2}"/>
              </a:ext>
            </a:extLst>
          </p:cNvPr>
          <p:cNvSpPr>
            <a:spLocks noGrp="1"/>
          </p:cNvSpPr>
          <p:nvPr>
            <p:ph type="body" idx="1"/>
          </p:nvPr>
        </p:nvSpPr>
        <p:spPr/>
        <p:txBody>
          <a:bodyPr/>
          <a:lstStyle/>
          <a:p>
            <a:pPr marL="228600" indent="-228600">
              <a:lnSpc>
                <a:spcPct val="100000"/>
              </a:lnSpc>
              <a:buFont typeface="Arial" panose="020B0604020202020204" pitchFamily="34" charset="0"/>
              <a:buChar char="•"/>
            </a:pPr>
            <a:r>
              <a:rPr lang="en-US" i="1" dirty="0"/>
              <a:t>Revlon, Inc. v. MacAndrews &amp; Forbes Holdings, Inc</a:t>
            </a:r>
            <a:r>
              <a:rPr lang="en-US" dirty="0"/>
              <a:t>., 506 A.2d 173 (Del. 1986)</a:t>
            </a:r>
          </a:p>
          <a:p>
            <a:pPr marL="228600" indent="-228600">
              <a:lnSpc>
                <a:spcPct val="100000"/>
              </a:lnSpc>
              <a:buFont typeface="Arial" panose="020B0604020202020204" pitchFamily="34" charset="0"/>
              <a:buChar char="•"/>
            </a:pPr>
            <a:endParaRPr lang="en-US" dirty="0"/>
          </a:p>
          <a:p>
            <a:pPr marL="228600" indent="-228600">
              <a:lnSpc>
                <a:spcPct val="100000"/>
              </a:lnSpc>
              <a:buFont typeface="Arial" panose="020B0604020202020204" pitchFamily="34" charset="0"/>
              <a:buChar char="•"/>
            </a:pPr>
            <a:r>
              <a:rPr lang="en-US" dirty="0"/>
              <a:t>Arose out of a hostile takeover</a:t>
            </a:r>
          </a:p>
          <a:p>
            <a:pPr marL="228600" indent="-228600">
              <a:lnSpc>
                <a:spcPct val="100000"/>
              </a:lnSpc>
              <a:buFont typeface="Arial" panose="020B0604020202020204" pitchFamily="34" charset="0"/>
              <a:buChar char="•"/>
            </a:pPr>
            <a:endParaRPr lang="en-US" dirty="0"/>
          </a:p>
          <a:p>
            <a:pPr marL="228600" indent="-228600">
              <a:lnSpc>
                <a:spcPct val="100000"/>
              </a:lnSpc>
              <a:buFont typeface="Arial" panose="020B0604020202020204" pitchFamily="34" charset="0"/>
              <a:buChar char="•"/>
            </a:pPr>
            <a:r>
              <a:rPr lang="en-US" dirty="0"/>
              <a:t>When directors may have both means and motive to participate in self-dealing, BJR no longer applies</a:t>
            </a:r>
          </a:p>
          <a:p>
            <a:pPr marL="228600" indent="-228600">
              <a:lnSpc>
                <a:spcPct val="100000"/>
              </a:lnSpc>
              <a:buFont typeface="Arial" panose="020B0604020202020204" pitchFamily="34" charset="0"/>
              <a:buChar char="•"/>
            </a:pPr>
            <a:endParaRPr lang="en-US" dirty="0"/>
          </a:p>
          <a:p>
            <a:pPr marL="228600" indent="-228600">
              <a:lnSpc>
                <a:spcPct val="100000"/>
              </a:lnSpc>
              <a:buFont typeface="Arial" panose="020B0604020202020204" pitchFamily="34" charset="0"/>
              <a:buChar char="•"/>
            </a:pPr>
            <a:r>
              <a:rPr lang="en-US" dirty="0"/>
              <a:t>Rather, “enhanced scrutiny” standard shifts the burden from the plaintiff to the board</a:t>
            </a:r>
          </a:p>
          <a:p>
            <a:pPr marL="228600" indent="-228600">
              <a:lnSpc>
                <a:spcPct val="100000"/>
              </a:lnSpc>
              <a:buFont typeface="Arial" panose="020B0604020202020204" pitchFamily="34" charset="0"/>
              <a:buChar char="•"/>
            </a:pPr>
            <a:endParaRPr lang="en-US" dirty="0"/>
          </a:p>
          <a:p>
            <a:pPr marL="228600" indent="-228600">
              <a:lnSpc>
                <a:spcPct val="100000"/>
              </a:lnSpc>
              <a:buFont typeface="Arial" panose="020B0604020202020204" pitchFamily="34" charset="0"/>
              <a:buChar char="•"/>
            </a:pPr>
            <a:r>
              <a:rPr lang="en-US" dirty="0"/>
              <a:t>Enhanced scrutiny requires an independent director to establish two things regarding the action(s) of the board:</a:t>
            </a:r>
          </a:p>
          <a:p>
            <a:pPr marL="228600" indent="-228600">
              <a:lnSpc>
                <a:spcPct val="100000"/>
              </a:lnSpc>
              <a:buFont typeface="Arial" panose="020B0604020202020204" pitchFamily="34" charset="0"/>
              <a:buChar char="•"/>
            </a:pPr>
            <a:endParaRPr lang="en-US" dirty="0"/>
          </a:p>
          <a:p>
            <a:pPr marL="685800" lvl="1" indent="-228600">
              <a:lnSpc>
                <a:spcPct val="100000"/>
              </a:lnSpc>
              <a:buFont typeface="Arial" panose="020B0604020202020204" pitchFamily="34" charset="0"/>
              <a:buChar char="•"/>
            </a:pPr>
            <a:r>
              <a:rPr lang="en-US" dirty="0"/>
              <a:t>Process through which a decision was reached was executed with proper care; and </a:t>
            </a:r>
          </a:p>
          <a:p>
            <a:pPr marL="685800" lvl="1" indent="-228600">
              <a:lnSpc>
                <a:spcPct val="100000"/>
              </a:lnSpc>
              <a:buFont typeface="Arial" panose="020B0604020202020204" pitchFamily="34" charset="0"/>
              <a:buChar char="•"/>
            </a:pPr>
            <a:endParaRPr lang="en-US" dirty="0"/>
          </a:p>
          <a:p>
            <a:pPr marL="685800" lvl="1" indent="-228600">
              <a:lnSpc>
                <a:spcPct val="100000"/>
              </a:lnSpc>
              <a:buFont typeface="Arial" panose="020B0604020202020204" pitchFamily="34" charset="0"/>
              <a:buChar char="•"/>
            </a:pPr>
            <a:r>
              <a:rPr lang="en-US" dirty="0"/>
              <a:t>Action itself was reasonable with then-existing circumstances</a:t>
            </a:r>
          </a:p>
          <a:p>
            <a:endParaRPr lang="en-US" dirty="0"/>
          </a:p>
        </p:txBody>
      </p:sp>
      <p:sp>
        <p:nvSpPr>
          <p:cNvPr id="4" name="Slide Number Placeholder 3">
            <a:extLst>
              <a:ext uri="{FF2B5EF4-FFF2-40B4-BE49-F238E27FC236}">
                <a16:creationId xmlns:a16="http://schemas.microsoft.com/office/drawing/2014/main" id="{315F1FC1-304A-406A-8DA1-485B6118AE9F}"/>
              </a:ext>
            </a:extLst>
          </p:cNvPr>
          <p:cNvSpPr>
            <a:spLocks noGrp="1"/>
          </p:cNvSpPr>
          <p:nvPr>
            <p:ph type="sldNum" sz="quarter" idx="2"/>
          </p:nvPr>
        </p:nvSpPr>
        <p:spPr/>
        <p:txBody>
          <a:bodyPr/>
          <a:lstStyle/>
          <a:p>
            <a:fld id="{86CB4B4D-7CA3-9044-876B-883B54F8677D}" type="slidenum">
              <a:rPr lang="en-US" smtClean="0"/>
              <a:pPr/>
              <a:t>17</a:t>
            </a:fld>
            <a:endParaRPr lang="en-US"/>
          </a:p>
        </p:txBody>
      </p:sp>
    </p:spTree>
    <p:extLst>
      <p:ext uri="{BB962C8B-B14F-4D97-AF65-F5344CB8AC3E}">
        <p14:creationId xmlns:p14="http://schemas.microsoft.com/office/powerpoint/2010/main" val="1196128837"/>
      </p:ext>
    </p:extLst>
  </p:cSld>
  <p:clrMapOvr>
    <a:overrideClrMapping bg1="lt1" tx1="dk1" bg2="lt2" tx2="dk2" accent1="accent1" accent2="accent2" accent3="accent3" accent4="accent4" accent5="accent5" accent6="accent6" hlink="hlink" folHlink="folHlink"/>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C9EF-3ED3-4907-9295-8401F2942E42}"/>
              </a:ext>
            </a:extLst>
          </p:cNvPr>
          <p:cNvSpPr>
            <a:spLocks noGrp="1"/>
          </p:cNvSpPr>
          <p:nvPr>
            <p:ph type="title"/>
          </p:nvPr>
        </p:nvSpPr>
        <p:spPr>
          <a:xfrm>
            <a:off x="342820" y="182879"/>
            <a:ext cx="8655130" cy="661681"/>
          </a:xfrm>
        </p:spPr>
        <p:txBody>
          <a:bodyPr>
            <a:noAutofit/>
          </a:bodyPr>
          <a:lstStyle/>
          <a:p>
            <a:r>
              <a:rPr lang="en-US" sz="2800" dirty="0"/>
              <a:t>Hypo #3: Will, Carlton, Philip, Vivian, Hilary &amp; Ashley Banks (The Offer)</a:t>
            </a:r>
          </a:p>
        </p:txBody>
      </p:sp>
      <p:sp>
        <p:nvSpPr>
          <p:cNvPr id="3" name="Text Placeholder 2">
            <a:extLst>
              <a:ext uri="{FF2B5EF4-FFF2-40B4-BE49-F238E27FC236}">
                <a16:creationId xmlns:a16="http://schemas.microsoft.com/office/drawing/2014/main" id="{C792C059-B261-4FBA-A9AF-0E2F3010EB40}"/>
              </a:ext>
            </a:extLst>
          </p:cNvPr>
          <p:cNvSpPr>
            <a:spLocks noGrp="1"/>
          </p:cNvSpPr>
          <p:nvPr>
            <p:ph type="body" idx="1"/>
          </p:nvPr>
        </p:nvSpPr>
        <p:spPr>
          <a:xfrm>
            <a:off x="306424" y="1167118"/>
            <a:ext cx="9491178" cy="4266356"/>
          </a:xfrm>
        </p:spPr>
        <p:txBody>
          <a:bodyPr/>
          <a:lstStyle/>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Carlton, Vivian, Hilary, and Ashley are 4 members of Bel Air &amp; Sea (“Bel Air”), a private fast-growing logistics company</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3 of them were appointed by the private equity firm that owns about 85% of Bel Air’s equity</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One of them, Vivian, is Bel Air’s founder, who sold the company to PE fund 5 years ago</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Will is Bel Air’s CEO and chairman</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Bel Air received an unsolicited offer in the form of an LOI to purchase the company from a competitor five days ago </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Vivian owns about 5%; other current and former employees collectively own the remaining 10%</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Bill, three days ago, called a special board meeting for today</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Will already discussed the offer with the PE fund, which wants to accept the offer right away. It asked Will to get the Board to approve it ASAP</a:t>
            </a:r>
          </a:p>
          <a:p>
            <a:pPr marL="228600" marR="0" lvl="1" indent="-228600">
              <a:lnSpc>
                <a:spcPct val="100000"/>
              </a:lnSpc>
              <a:spcBef>
                <a:spcPts val="0"/>
              </a:spcBef>
              <a:spcAft>
                <a:spcPts val="50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Phillip is company counsel</a:t>
            </a:r>
          </a:p>
          <a:p>
            <a:endParaRPr lang="en-US" dirty="0"/>
          </a:p>
        </p:txBody>
      </p:sp>
      <p:sp>
        <p:nvSpPr>
          <p:cNvPr id="4" name="Slide Number Placeholder 3">
            <a:extLst>
              <a:ext uri="{FF2B5EF4-FFF2-40B4-BE49-F238E27FC236}">
                <a16:creationId xmlns:a16="http://schemas.microsoft.com/office/drawing/2014/main" id="{C69F5D56-9A15-4E91-A27A-47A59C523A82}"/>
              </a:ext>
            </a:extLst>
          </p:cNvPr>
          <p:cNvSpPr>
            <a:spLocks noGrp="1"/>
          </p:cNvSpPr>
          <p:nvPr>
            <p:ph type="sldNum" sz="quarter" idx="2"/>
          </p:nvPr>
        </p:nvSpPr>
        <p:spPr/>
        <p:txBody>
          <a:bodyPr/>
          <a:lstStyle/>
          <a:p>
            <a:fld id="{86CB4B4D-7CA3-9044-876B-883B54F8677D}" type="slidenum">
              <a:rPr lang="en-US" smtClean="0"/>
              <a:pPr/>
              <a:t>18</a:t>
            </a:fld>
            <a:endParaRPr lang="en-US"/>
          </a:p>
        </p:txBody>
      </p:sp>
    </p:spTree>
    <p:extLst>
      <p:ext uri="{BB962C8B-B14F-4D97-AF65-F5344CB8AC3E}">
        <p14:creationId xmlns:p14="http://schemas.microsoft.com/office/powerpoint/2010/main" val="25359196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BBF-4DCC-44D8-AE5C-1AA8048123FA}"/>
              </a:ext>
            </a:extLst>
          </p:cNvPr>
          <p:cNvSpPr>
            <a:spLocks noGrp="1"/>
          </p:cNvSpPr>
          <p:nvPr>
            <p:ph type="title"/>
          </p:nvPr>
        </p:nvSpPr>
        <p:spPr/>
        <p:txBody>
          <a:bodyPr>
            <a:normAutofit/>
          </a:bodyPr>
          <a:lstStyle/>
          <a:p>
            <a:r>
              <a:rPr lang="en-US" sz="2800" dirty="0"/>
              <a:t>Caremark</a:t>
            </a:r>
          </a:p>
        </p:txBody>
      </p:sp>
      <p:sp>
        <p:nvSpPr>
          <p:cNvPr id="3" name="Text Placeholder 2">
            <a:extLst>
              <a:ext uri="{FF2B5EF4-FFF2-40B4-BE49-F238E27FC236}">
                <a16:creationId xmlns:a16="http://schemas.microsoft.com/office/drawing/2014/main" id="{BB552127-5C00-4440-BD06-9C94BCEE49D2}"/>
              </a:ext>
            </a:extLst>
          </p:cNvPr>
          <p:cNvSpPr>
            <a:spLocks noGrp="1"/>
          </p:cNvSpPr>
          <p:nvPr>
            <p:ph type="body" idx="1"/>
          </p:nvPr>
        </p:nvSpPr>
        <p:spPr/>
        <p:txBody>
          <a:bodyPr/>
          <a:lstStyle/>
          <a:p>
            <a:pPr marL="228600" indent="-228600">
              <a:lnSpc>
                <a:spcPct val="100000"/>
              </a:lnSpc>
              <a:buFont typeface="Arial" panose="020B0604020202020204" pitchFamily="34" charset="0"/>
              <a:buChar char="•"/>
            </a:pPr>
            <a:r>
              <a:rPr lang="en-US" i="1" dirty="0"/>
              <a:t>In re Caremark International Inc. Derivative Litigation, 698 A.2d 959 (Del. Ch. 1996) </a:t>
            </a:r>
          </a:p>
          <a:p>
            <a:pPr marL="228600" indent="-228600">
              <a:lnSpc>
                <a:spcPct val="100000"/>
              </a:lnSpc>
              <a:buFont typeface="Arial" panose="020B0604020202020204" pitchFamily="34" charset="0"/>
              <a:buChar char="•"/>
            </a:pPr>
            <a:endParaRPr lang="en-US" i="1" dirty="0"/>
          </a:p>
          <a:p>
            <a:pPr marL="228600" indent="-228600">
              <a:lnSpc>
                <a:spcPct val="100000"/>
              </a:lnSpc>
              <a:buFont typeface="Arial" panose="020B0604020202020204" pitchFamily="34" charset="0"/>
              <a:buChar char="•"/>
            </a:pPr>
            <a:r>
              <a:rPr lang="en-US" dirty="0"/>
              <a:t>Caremark established the conditions for director oversight liability under Delaware law</a:t>
            </a:r>
          </a:p>
          <a:p>
            <a:pPr marL="228600" indent="-228600">
              <a:lnSpc>
                <a:spcPct val="100000"/>
              </a:lnSpc>
              <a:buFont typeface="Arial" panose="020B0604020202020204" pitchFamily="34" charset="0"/>
              <a:buChar char="•"/>
            </a:pPr>
            <a:endParaRPr lang="en-US" dirty="0"/>
          </a:p>
          <a:p>
            <a:pPr marL="228600" indent="-228600">
              <a:lnSpc>
                <a:spcPct val="100000"/>
              </a:lnSpc>
              <a:buFont typeface="Arial" panose="020B0604020202020204" pitchFamily="34" charset="0"/>
              <a:buChar char="•"/>
            </a:pPr>
            <a:r>
              <a:rPr lang="en-US" dirty="0"/>
              <a:t>The </a:t>
            </a:r>
            <a:r>
              <a:rPr lang="en-US" i="1" dirty="0"/>
              <a:t>Caremark</a:t>
            </a:r>
            <a:r>
              <a:rPr lang="en-US" dirty="0"/>
              <a:t> test imposes liability under either of two bases:</a:t>
            </a:r>
          </a:p>
          <a:p>
            <a:pPr marL="228600" indent="-228600">
              <a:lnSpc>
                <a:spcPct val="100000"/>
              </a:lnSpc>
              <a:buFont typeface="Arial" panose="020B0604020202020204" pitchFamily="34" charset="0"/>
              <a:buChar char="•"/>
            </a:pPr>
            <a:endParaRPr lang="en-US" dirty="0"/>
          </a:p>
          <a:p>
            <a:pPr marL="685800" indent="-228600">
              <a:lnSpc>
                <a:spcPct val="100000"/>
              </a:lnSpc>
              <a:buFont typeface="Wingdings" panose="05000000000000000000" pitchFamily="2" charset="2"/>
              <a:buChar char="§"/>
            </a:pPr>
            <a:r>
              <a:rPr lang="en-US" dirty="0"/>
              <a:t>Directors utterly failed to implement any reporting or information system or controls; or</a:t>
            </a:r>
          </a:p>
          <a:p>
            <a:pPr marL="685800" indent="-228600">
              <a:lnSpc>
                <a:spcPct val="100000"/>
              </a:lnSpc>
              <a:buFont typeface="Wingdings" panose="05000000000000000000" pitchFamily="2" charset="2"/>
              <a:buChar char="§"/>
            </a:pPr>
            <a:endParaRPr lang="en-US" dirty="0"/>
          </a:p>
          <a:p>
            <a:pPr marL="685800" indent="-228600">
              <a:lnSpc>
                <a:spcPct val="100000"/>
              </a:lnSpc>
              <a:buFont typeface="Wingdings" panose="05000000000000000000" pitchFamily="2" charset="2"/>
              <a:buChar char="§"/>
            </a:pPr>
            <a:r>
              <a:rPr lang="en-US" dirty="0"/>
              <a:t>Having implemented such a system or controls, directors consciously failed to monitor or oversee its operations thus disabling themselves from being informed of risks or problems requiring their attention</a:t>
            </a:r>
          </a:p>
          <a:p>
            <a:endParaRPr lang="en-US" dirty="0"/>
          </a:p>
        </p:txBody>
      </p:sp>
      <p:sp>
        <p:nvSpPr>
          <p:cNvPr id="4" name="Slide Number Placeholder 3">
            <a:extLst>
              <a:ext uri="{FF2B5EF4-FFF2-40B4-BE49-F238E27FC236}">
                <a16:creationId xmlns:a16="http://schemas.microsoft.com/office/drawing/2014/main" id="{315F1FC1-304A-406A-8DA1-485B6118AE9F}"/>
              </a:ext>
            </a:extLst>
          </p:cNvPr>
          <p:cNvSpPr>
            <a:spLocks noGrp="1"/>
          </p:cNvSpPr>
          <p:nvPr>
            <p:ph type="sldNum" sz="quarter" idx="2"/>
          </p:nvPr>
        </p:nvSpPr>
        <p:spPr/>
        <p:txBody>
          <a:bodyPr/>
          <a:lstStyle/>
          <a:p>
            <a:fld id="{86CB4B4D-7CA3-9044-876B-883B54F8677D}" type="slidenum">
              <a:rPr lang="en-US" smtClean="0"/>
              <a:pPr/>
              <a:t>19</a:t>
            </a:fld>
            <a:endParaRPr lang="en-US"/>
          </a:p>
        </p:txBody>
      </p:sp>
    </p:spTree>
    <p:extLst>
      <p:ext uri="{BB962C8B-B14F-4D97-AF65-F5344CB8AC3E}">
        <p14:creationId xmlns:p14="http://schemas.microsoft.com/office/powerpoint/2010/main" val="2023881631"/>
      </p:ext>
    </p:extLst>
  </p:cSld>
  <p:clrMapOvr>
    <a:overrideClrMapping bg1="lt1" tx1="dk1" bg2="lt2" tx2="dk2" accent1="accent1" accent2="accent2" accent3="accent3" accent4="accent4" accent5="accent5" accent6="accent6" hlink="hlink" folHlink="folHlink"/>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bout This Webinar"/>
          <p:cNvSpPr txBox="1">
            <a:spLocks noGrp="1"/>
          </p:cNvSpPr>
          <p:nvPr>
            <p:ph type="title"/>
          </p:nvPr>
        </p:nvSpPr>
        <p:spPr>
          <a:prstGeom prst="rect">
            <a:avLst/>
          </a:prstGeom>
        </p:spPr>
        <p:txBody>
          <a:bodyPr>
            <a:normAutofit/>
          </a:bodyPr>
          <a:lstStyle/>
          <a:p>
            <a:r>
              <a:rPr lang="en-US" sz="2800" dirty="0"/>
              <a:t>About this Webinar</a:t>
            </a:r>
            <a:endParaRPr sz="2800" dirty="0"/>
          </a:p>
        </p:txBody>
      </p:sp>
      <p:sp>
        <p:nvSpPr>
          <p:cNvPr id="52" name="Enter in the webinar description here. (Helvetica, 18pt, 1.2 line height)"/>
          <p:cNvSpPr txBox="1">
            <a:spLocks noGrp="1"/>
          </p:cNvSpPr>
          <p:nvPr>
            <p:ph type="body" idx="1"/>
          </p:nvPr>
        </p:nvSpPr>
        <p:spPr>
          <a:prstGeom prst="rect">
            <a:avLst/>
          </a:prstGeom>
        </p:spPr>
        <p:txBody>
          <a:bodyPr/>
          <a:lstStyle>
            <a:lvl1pPr>
              <a:defRPr sz="1800"/>
            </a:lvl1pPr>
          </a:lstStyle>
          <a:p>
            <a:pPr marL="228600" marR="0" lvl="1" indent="-228600">
              <a:lnSpc>
                <a:spcPct val="100000"/>
              </a:lnSpc>
              <a:spcBef>
                <a:spcPts val="0"/>
              </a:spcBef>
              <a:spcAft>
                <a:spcPts val="800"/>
              </a:spcAft>
              <a:buFont typeface="Arial" panose="020B0604020202020204" pitchFamily="34" charset="0"/>
              <a:buChar char="•"/>
              <a:tabLst>
                <a:tab pos="1680210" algn="l"/>
              </a:tabLst>
            </a:pPr>
            <a:r>
              <a:rPr lang="en-US" sz="1800" dirty="0">
                <a:effectLst/>
                <a:ea typeface="Calibri" panose="020F0502020204030204" pitchFamily="34" charset="0"/>
                <a:cs typeface="Times New Roman" panose="02020603050405020304" pitchFamily="18" charset="0"/>
              </a:rPr>
              <a:t>What does a successful airplane ride have in common with a successful corporate board of directors meeting? </a:t>
            </a:r>
          </a:p>
          <a:p>
            <a:pPr marL="228600" lvl="4" indent="-228600">
              <a:lnSpc>
                <a:spcPct val="100000"/>
              </a:lnSpc>
              <a:spcAft>
                <a:spcPts val="800"/>
              </a:spcAft>
              <a:tabLst>
                <a:tab pos="1680210" algn="l"/>
              </a:tabLst>
            </a:pPr>
            <a:r>
              <a:rPr lang="en-US" sz="1800" dirty="0">
                <a:effectLst/>
                <a:ea typeface="Calibri" panose="020F0502020204030204" pitchFamily="34" charset="0"/>
                <a:cs typeface="Times New Roman" panose="02020603050405020304" pitchFamily="18" charset="0"/>
              </a:rPr>
              <a:t>Both should be anticlimactic. And both should be preceded with plenty of behind-the-scenes preparation.</a:t>
            </a:r>
          </a:p>
          <a:p>
            <a:pPr marL="228600" marR="0" lvl="1" indent="-228600">
              <a:lnSpc>
                <a:spcPct val="100000"/>
              </a:lnSpc>
              <a:spcBef>
                <a:spcPts val="0"/>
              </a:spcBef>
              <a:spcAft>
                <a:spcPts val="800"/>
              </a:spcAft>
              <a:buFont typeface="Arial" panose="020B0604020202020204" pitchFamily="34" charset="0"/>
              <a:buChar char="•"/>
              <a:tabLst>
                <a:tab pos="1680210" algn="l"/>
              </a:tabLst>
            </a:pPr>
            <a:r>
              <a:rPr lang="en-US" sz="1800" dirty="0">
                <a:effectLst/>
                <a:ea typeface="Calibri" panose="020F0502020204030204" pitchFamily="34" charset="0"/>
                <a:cs typeface="Times New Roman" panose="02020603050405020304" pitchFamily="18" charset="0"/>
              </a:rPr>
              <a:t>This fourth episode of </a:t>
            </a:r>
            <a:r>
              <a:rPr lang="en-US" sz="1800" i="1" dirty="0">
                <a:effectLst/>
                <a:ea typeface="Calibri" panose="020F0502020204030204" pitchFamily="34" charset="0"/>
                <a:cs typeface="Times New Roman" panose="02020603050405020304" pitchFamily="18" charset="0"/>
              </a:rPr>
              <a:t>Bare Bone Board Basics</a:t>
            </a:r>
            <a:r>
              <a:rPr lang="en-US" sz="1800" dirty="0">
                <a:effectLst/>
                <a:ea typeface="Calibri" panose="020F0502020204030204" pitchFamily="34" charset="0"/>
                <a:cs typeface="Times New Roman" panose="02020603050405020304" pitchFamily="18" charset="0"/>
              </a:rPr>
              <a:t> puts into play some best practices used by experienced corporate directors for planning, prepping for, participating in, and following up after a meeting of a company’s board of directors.</a:t>
            </a:r>
          </a:p>
          <a:p>
            <a:pPr marL="228600" lvl="1" indent="-228600">
              <a:lnSpc>
                <a:spcPct val="100000"/>
              </a:lnSpc>
              <a:spcAft>
                <a:spcPts val="800"/>
              </a:spcAft>
              <a:buFont typeface="Arial" panose="020B0604020202020204" pitchFamily="34" charset="0"/>
              <a:buChar char="•"/>
              <a:tabLst>
                <a:tab pos="1680210" algn="l"/>
              </a:tabLst>
            </a:pPr>
            <a:r>
              <a:rPr lang="en-US" sz="1800" dirty="0">
                <a:effectLst/>
                <a:ea typeface="Calibri" panose="020F0502020204030204" pitchFamily="34" charset="0"/>
                <a:cs typeface="Times New Roman" panose="02020603050405020304" pitchFamily="18" charset="0"/>
              </a:rPr>
              <a:t>While this episode covers the basics mechanics (</a:t>
            </a:r>
            <a:r>
              <a:rPr lang="en-US" sz="1800" i="1" dirty="0">
                <a:effectLst/>
                <a:ea typeface="Calibri" panose="020F0502020204030204" pitchFamily="34" charset="0"/>
                <a:cs typeface="Times New Roman" panose="02020603050405020304" pitchFamily="18" charset="0"/>
              </a:rPr>
              <a:t>e.g.</a:t>
            </a:r>
            <a:r>
              <a:rPr lang="en-US" sz="1800" dirty="0">
                <a:effectLst/>
                <a:ea typeface="Calibri" panose="020F0502020204030204" pitchFamily="34" charset="0"/>
                <a:cs typeface="Times New Roman" panose="02020603050405020304" pitchFamily="18" charset="0"/>
              </a:rPr>
              <a:t>, recognizing a quorum, calling the meeting to order, approval of the minutes of the prior meeting, etc.), its focus is more substantive.</a:t>
            </a:r>
          </a:p>
          <a:p>
            <a:pPr marL="742950" marR="0" lvl="1" indent="-285750">
              <a:lnSpc>
                <a:spcPct val="107000"/>
              </a:lnSpc>
              <a:spcBef>
                <a:spcPts val="0"/>
              </a:spcBef>
              <a:spcAft>
                <a:spcPts val="800"/>
              </a:spcAft>
              <a:buFont typeface="Arial" panose="020B0604020202020204" pitchFamily="34" charset="0"/>
              <a:buChar char="•"/>
              <a:tabLst>
                <a:tab pos="1680210" algn="l"/>
              </a:tabLst>
            </a:pPr>
            <a:endParaRPr lang="en-US" sz="1800" dirty="0">
              <a:effectLst/>
              <a:ea typeface="Calibri" panose="020F0502020204030204" pitchFamily="34" charset="0"/>
              <a:cs typeface="Times New Roman" panose="02020603050405020304" pitchFamily="18" charset="0"/>
            </a:endParaRPr>
          </a:p>
          <a:p>
            <a:endParaRPr dirty="0"/>
          </a:p>
        </p:txBody>
      </p:sp>
      <p:sp>
        <p:nvSpPr>
          <p:cNvPr id="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a:t>
            </a:fld>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C9EF-3ED3-4907-9295-8401F2942E42}"/>
              </a:ext>
            </a:extLst>
          </p:cNvPr>
          <p:cNvSpPr>
            <a:spLocks noGrp="1"/>
          </p:cNvSpPr>
          <p:nvPr>
            <p:ph type="title"/>
          </p:nvPr>
        </p:nvSpPr>
        <p:spPr>
          <a:xfrm>
            <a:off x="342820" y="182879"/>
            <a:ext cx="8807530" cy="661681"/>
          </a:xfrm>
        </p:spPr>
        <p:txBody>
          <a:bodyPr>
            <a:noAutofit/>
          </a:bodyPr>
          <a:lstStyle/>
          <a:p>
            <a:r>
              <a:rPr lang="en-US" sz="2800" dirty="0"/>
              <a:t>Hypo #4: Stan, Kyle, Lola, </a:t>
            </a:r>
            <a:r>
              <a:rPr lang="en-US" sz="2800" dirty="0" err="1"/>
              <a:t>Bebe</a:t>
            </a:r>
            <a:r>
              <a:rPr lang="en-US" sz="2800" dirty="0"/>
              <a:t> &amp; Kenny (The Incident) </a:t>
            </a:r>
          </a:p>
        </p:txBody>
      </p:sp>
      <p:sp>
        <p:nvSpPr>
          <p:cNvPr id="3" name="Text Placeholder 2">
            <a:extLst>
              <a:ext uri="{FF2B5EF4-FFF2-40B4-BE49-F238E27FC236}">
                <a16:creationId xmlns:a16="http://schemas.microsoft.com/office/drawing/2014/main" id="{C792C059-B261-4FBA-A9AF-0E2F3010EB40}"/>
              </a:ext>
            </a:extLst>
          </p:cNvPr>
          <p:cNvSpPr>
            <a:spLocks noGrp="1"/>
          </p:cNvSpPr>
          <p:nvPr>
            <p:ph type="body" idx="1"/>
          </p:nvPr>
        </p:nvSpPr>
        <p:spPr>
          <a:xfrm>
            <a:off x="311150" y="927100"/>
            <a:ext cx="9491178" cy="4266356"/>
          </a:xfrm>
        </p:spPr>
        <p:txBody>
          <a:bodyPr/>
          <a:lstStyle/>
          <a:p>
            <a:pPr marL="228600" marR="0" lvl="1" indent="-228600">
              <a:lnSpc>
                <a:spcPct val="20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Stan is the chairman &amp; CEO of a private company, Park Holdings (“Park”)</a:t>
            </a:r>
          </a:p>
          <a:p>
            <a:pPr marL="228600" marR="0" lvl="1" indent="-228600">
              <a:lnSpc>
                <a:spcPct val="10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Park owns close to 100 B2C websites and holds confidential customer information for close to 10 million customers</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Park’s other Board members are Kyle, Lola, </a:t>
            </a:r>
            <a:r>
              <a:rPr lang="en-US" sz="1800" dirty="0" err="1">
                <a:effectLst/>
                <a:ea typeface="Calibri" panose="020F0502020204030204" pitchFamily="34" charset="0"/>
                <a:cs typeface="DokChampa" panose="020B0604020202020204" pitchFamily="34" charset="-34"/>
              </a:rPr>
              <a:t>Bebe</a:t>
            </a:r>
            <a:r>
              <a:rPr lang="en-US" sz="1800" dirty="0">
                <a:effectLst/>
                <a:ea typeface="Calibri" panose="020F0502020204030204" pitchFamily="34" charset="0"/>
                <a:cs typeface="DokChampa" panose="020B0604020202020204" pitchFamily="34" charset="-34"/>
              </a:rPr>
              <a:t>, and Kenny</a:t>
            </a:r>
          </a:p>
          <a:p>
            <a:pPr marL="228600" marR="0" lvl="1" indent="-228600">
              <a:lnSpc>
                <a:spcPct val="150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Park’s IT systems were the victim of a cyber-attack about 90 minutes ago</a:t>
            </a:r>
          </a:p>
          <a:p>
            <a:pPr marL="228600" marR="0" lvl="1" indent="-228600">
              <a:lnSpc>
                <a:spcPct val="150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Eric, the company’s CTO, just called Stan to let him know of the issue </a:t>
            </a:r>
          </a:p>
          <a:p>
            <a:endParaRPr lang="en-US" dirty="0"/>
          </a:p>
        </p:txBody>
      </p:sp>
      <p:sp>
        <p:nvSpPr>
          <p:cNvPr id="4" name="Slide Number Placeholder 3">
            <a:extLst>
              <a:ext uri="{FF2B5EF4-FFF2-40B4-BE49-F238E27FC236}">
                <a16:creationId xmlns:a16="http://schemas.microsoft.com/office/drawing/2014/main" id="{C69F5D56-9A15-4E91-A27A-47A59C523A82}"/>
              </a:ext>
            </a:extLst>
          </p:cNvPr>
          <p:cNvSpPr>
            <a:spLocks noGrp="1"/>
          </p:cNvSpPr>
          <p:nvPr>
            <p:ph type="sldNum" sz="quarter" idx="2"/>
          </p:nvPr>
        </p:nvSpPr>
        <p:spPr/>
        <p:txBody>
          <a:bodyPr/>
          <a:lstStyle/>
          <a:p>
            <a:fld id="{86CB4B4D-7CA3-9044-876B-883B54F8677D}" type="slidenum">
              <a:rPr lang="en-US" smtClean="0"/>
              <a:pPr/>
              <a:t>20</a:t>
            </a:fld>
            <a:endParaRPr lang="en-US"/>
          </a:p>
        </p:txBody>
      </p:sp>
    </p:spTree>
    <p:extLst>
      <p:ext uri="{BB962C8B-B14F-4D97-AF65-F5344CB8AC3E}">
        <p14:creationId xmlns:p14="http://schemas.microsoft.com/office/powerpoint/2010/main" val="8309198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pisodes in this Series"/>
          <p:cNvSpPr txBox="1">
            <a:spLocks noGrp="1"/>
          </p:cNvSpPr>
          <p:nvPr>
            <p:ph type="title"/>
          </p:nvPr>
        </p:nvSpPr>
        <p:spPr>
          <a:xfrm>
            <a:off x="342820" y="2399019"/>
            <a:ext cx="8040540" cy="661681"/>
          </a:xfrm>
          <a:prstGeom prst="rect">
            <a:avLst/>
          </a:prstGeom>
        </p:spPr>
        <p:txBody>
          <a:bodyPr>
            <a:normAutofit/>
          </a:bodyPr>
          <a:lstStyle/>
          <a:p>
            <a:r>
              <a:rPr lang="en-US" dirty="0"/>
              <a:t>About the Faculty</a:t>
            </a:r>
            <a:endParaRPr dirty="0"/>
          </a:p>
        </p:txBody>
      </p:sp>
      <p:sp>
        <p:nvSpPr>
          <p:cNvPr id="6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Jonathan Friedland</a:t>
            </a:r>
            <a:r>
              <a:rPr lang="en-US" sz="2700" dirty="0">
                <a:solidFill>
                  <a:schemeClr val="bg1"/>
                </a:solidFill>
                <a:effectLst/>
                <a:latin typeface="Georgia" panose="02040502050405020303" pitchFamily="18" charset="0"/>
                <a:ea typeface="Calibri" panose="020F0502020204030204" pitchFamily="34" charset="0"/>
              </a:rPr>
              <a:t>	</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Jonathan Friedland is a partner with the Sugar </a:t>
            </a:r>
            <a:r>
              <a:rPr lang="en-US" dirty="0" err="1">
                <a:solidFill>
                  <a:schemeClr val="bg1"/>
                </a:solidFill>
                <a:effectLst/>
                <a:ea typeface="Calibri" panose="020F0502020204030204" pitchFamily="34" charset="0"/>
                <a:cs typeface="Times New Roman" panose="02020603050405020304" pitchFamily="18" charset="0"/>
              </a:rPr>
              <a:t>Felsenthal</a:t>
            </a:r>
            <a:r>
              <a:rPr lang="en-US" dirty="0">
                <a:solidFill>
                  <a:schemeClr val="bg1"/>
                </a:solidFill>
                <a:ea typeface="Calibri" panose="020F0502020204030204" pitchFamily="34" charset="0"/>
                <a:cs typeface="Times New Roman" panose="02020603050405020304" pitchFamily="18" charset="0"/>
              </a:rPr>
              <a:t> </a:t>
            </a:r>
            <a:r>
              <a:rPr lang="en-US" dirty="0">
                <a:solidFill>
                  <a:schemeClr val="bg1"/>
                </a:solidFill>
                <a:effectLst/>
                <a:ea typeface="Calibri" panose="020F0502020204030204" pitchFamily="34" charset="0"/>
                <a:cs typeface="Times New Roman" panose="02020603050405020304" pitchFamily="18" charset="0"/>
              </a:rPr>
              <a:t>law firm.</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regularly advises boards of directors and owners of companies in financial distress.</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Friedland has been representing companies in out-of-court workouts, chapter 11 bankruptcy, and controlled liquidations for more than 25 years. He also has broad and substantial experience in acting as outside general counsel to clients and in running both a wide variety of corporate transactions, and a wide array of commercial litigation.</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is widely recognized as a leading corporate restructuring and insolvency attorney. He has been rated for many years as AV® Preeminent™ by Martindale-Hubbell, 10/10 by AVVO, and 10/10 by </a:t>
            </a:r>
            <a:r>
              <a:rPr lang="en-US" dirty="0" err="1">
                <a:solidFill>
                  <a:schemeClr val="bg1"/>
                </a:solidFill>
                <a:effectLst/>
                <a:ea typeface="Calibri" panose="020F0502020204030204" pitchFamily="34" charset="0"/>
                <a:cs typeface="Times New Roman" panose="02020603050405020304" pitchFamily="18" charset="0"/>
              </a:rPr>
              <a:t>Justia</a:t>
            </a:r>
            <a:r>
              <a:rPr lang="en-US" dirty="0">
                <a:solidFill>
                  <a:schemeClr val="bg1"/>
                </a:solidFill>
                <a:effectLst/>
                <a:ea typeface="Calibri" panose="020F0502020204030204" pitchFamily="34" charset="0"/>
                <a:cs typeface="Times New Roman" panose="02020603050405020304" pitchFamily="18" charset="0"/>
              </a:rPr>
              <a:t>. Jonathan is the principal author of two leading legal treatises, and his scholarship is widely cited by legal scholars. He formerly served stints as an Adjunct Professor of Strategic Management at the University of Chicago’s Graduate School of Business and as a Clayton Center for Entrepreneurial Law Visiting Professor of Business Law at the University of Tennessee College of Law. More information </a:t>
            </a:r>
            <a:r>
              <a:rPr lang="en-US" u="sng" dirty="0">
                <a:solidFill>
                  <a:schemeClr val="bg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105047434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Allan Grafman</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Allan Grafman has served on 12 boards, including 4 public, 4 private equity-owned and 4 venture-sponsored. He is currently Chair of the Audit Committee of a public company (IDW) and also Audit Committee member for a REIT, and has served on Compensation and Governance Committees as well. </a:t>
            </a:r>
          </a:p>
          <a:p>
            <a:pPr marL="228600" marR="0" lvl="1" indent="-228600">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Specific past experience includes serving as the Chairman of the Board of a Nasdaq listed video game company and other entertainment, media and consumer focused entities.  He is currently a licensed investment banker raising capital for companies. </a:t>
            </a:r>
          </a:p>
          <a:p>
            <a:pPr marL="228600" marR="0" lvl="1" indent="-228600">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Allan comes to board service building on executive roles at All Media Ventures, Archie Comics, Hallmark, Tribune, ABC and Disney.  He received his BA from Indiana University (PBK), Masters (Fellow) and MBA from Columbia (BGS). More information </a:t>
            </a:r>
            <a:r>
              <a:rPr lang="en-US" dirty="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38222473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bout The Faculty"/>
          <p:cNvSpPr txBox="1">
            <a:spLocks noGrp="1"/>
          </p:cNvSpPr>
          <p:nvPr>
            <p:ph type="title"/>
          </p:nvPr>
        </p:nvSpPr>
        <p:spPr>
          <a:prstGeom prst="rect">
            <a:avLst/>
          </a:prstGeom>
        </p:spPr>
        <p:txBody>
          <a:bodyPr>
            <a:normAutofit/>
          </a:bodyPr>
          <a:lstStyle/>
          <a:p>
            <a:r>
              <a:rPr lang="en-US" sz="2700" u="sng" dirty="0"/>
              <a:t>Bob Lerner</a:t>
            </a:r>
            <a:endParaRPr sz="2700" u="sng" dirty="0"/>
          </a:p>
        </p:txBody>
      </p:sp>
      <p:sp>
        <p:nvSpPr>
          <p:cNvPr id="73" name="Steve Starzyk - sstarzyk@financialpoise.com…"/>
          <p:cNvSpPr txBox="1">
            <a:spLocks noGrp="1"/>
          </p:cNvSpPr>
          <p:nvPr>
            <p:ph type="body" idx="1"/>
          </p:nvPr>
        </p:nvSpPr>
        <p:spPr>
          <a:xfrm>
            <a:off x="311150" y="1003300"/>
            <a:ext cx="9448800" cy="4037756"/>
          </a:xfrm>
          <a:prstGeom prst="rect">
            <a:avLst/>
          </a:prstGeom>
        </p:spPr>
        <p:txBody>
          <a:bodyPr/>
          <a:lstStyle/>
          <a:p>
            <a:pPr algn="just">
              <a:lnSpc>
                <a:spcPct val="100000"/>
              </a:lnSpc>
            </a:pPr>
            <a:r>
              <a:rPr lang="en-US" sz="1600" dirty="0">
                <a:effectLst/>
                <a:ea typeface="Calibri" panose="020F0502020204030204" pitchFamily="34" charset="0"/>
                <a:cs typeface="Calibri" panose="020F0502020204030204" pitchFamily="34" charset="0"/>
              </a:rPr>
              <a:t>Robert L. Lerner has 35 years’ experience in the investment management industry.</a:t>
            </a:r>
          </a:p>
          <a:p>
            <a:pPr marL="0" indent="0" algn="just">
              <a:lnSpc>
                <a:spcPct val="100000"/>
              </a:lnSpc>
              <a:buNone/>
            </a:pPr>
            <a:endParaRPr lang="en-US" sz="1600" dirty="0">
              <a:effectLst/>
              <a:ea typeface="Calibri" panose="020F0502020204030204" pitchFamily="34" charset="0"/>
              <a:cs typeface="Calibri" panose="020F0502020204030204" pitchFamily="34" charset="0"/>
            </a:endParaRPr>
          </a:p>
          <a:p>
            <a:pPr algn="just">
              <a:lnSpc>
                <a:spcPct val="100000"/>
              </a:lnSpc>
            </a:pPr>
            <a:r>
              <a:rPr lang="en-US" sz="1600" dirty="0">
                <a:effectLst/>
                <a:ea typeface="Calibri" panose="020F0502020204030204" pitchFamily="34" charset="0"/>
                <a:cs typeface="Calibri" panose="020F0502020204030204" pitchFamily="34" charset="0"/>
              </a:rPr>
              <a:t>Bob has co-founded and invested in several successful startups and has been a director to private and public companies. He has been a trusted advisor to early-stage hedge funds, investment research firms, and growth equity investment funds. </a:t>
            </a:r>
          </a:p>
          <a:p>
            <a:pPr algn="just">
              <a:lnSpc>
                <a:spcPct val="100000"/>
              </a:lnSpc>
            </a:pPr>
            <a:endParaRPr lang="en-US" sz="1600" dirty="0">
              <a:cs typeface="Calibri" panose="020F0502020204030204" pitchFamily="34" charset="0"/>
            </a:endParaRPr>
          </a:p>
          <a:p>
            <a:pPr algn="just">
              <a:lnSpc>
                <a:spcPct val="100000"/>
              </a:lnSpc>
            </a:pPr>
            <a:r>
              <a:rPr lang="en-US" sz="1600" dirty="0">
                <a:effectLst/>
                <a:ea typeface="Calibri" panose="020F0502020204030204" pitchFamily="34" charset="0"/>
                <a:cs typeface="Calibri" panose="020F0502020204030204" pitchFamily="34" charset="0"/>
              </a:rPr>
              <a:t>Bob’s focus is on business development, product design, strategy, business operations, and compliance.  He currently is chairman of </a:t>
            </a:r>
            <a:r>
              <a:rPr lang="en-US" sz="1600" dirty="0" err="1">
                <a:effectLst/>
                <a:ea typeface="Calibri" panose="020F0502020204030204" pitchFamily="34" charset="0"/>
                <a:cs typeface="Calibri" panose="020F0502020204030204" pitchFamily="34" charset="0"/>
              </a:rPr>
              <a:t>InfraSight</a:t>
            </a:r>
            <a:r>
              <a:rPr lang="en-US" sz="1600" dirty="0">
                <a:effectLst/>
                <a:ea typeface="Calibri" panose="020F0502020204030204" pitchFamily="34" charset="0"/>
                <a:cs typeface="Calibri" panose="020F0502020204030204" pitchFamily="34" charset="0"/>
              </a:rPr>
              <a:t> Software Corporation. Bob is a graduate of Cornell University and Boston University Law School.</a:t>
            </a:r>
            <a:endParaRPr lang="en-US" sz="1600" dirty="0">
              <a:effectLst/>
              <a:ea typeface="Calibri" panose="020F0502020204030204" pitchFamily="34" charset="0"/>
            </a:endParaRPr>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u="sng" dirty="0"/>
          </a:p>
        </p:txBody>
      </p:sp>
      <p:sp>
        <p:nvSpPr>
          <p:cNvPr id="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24</a:t>
            </a:fld>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James Mitchell</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James has a 30+ year career as a leader in business, financial services, and government including 25-years with GE. </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His expertise in the legislative process and regulatory provide a unique perspective to regulated companies. James has over two decades of governance and board leadership roles with several national non-profit organizations. </a:t>
            </a:r>
          </a:p>
          <a:p>
            <a:pPr marL="228600" marR="0" lvl="1" indent="-228600">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James is Chairman of the Board of Directors and chairs two board Committees of Fora Financial. James is the Founder of JMJ Advisors, a consulting firm which advises senior business leaders and their organizations.  </a:t>
            </a:r>
          </a:p>
          <a:p>
            <a:pPr marL="228600" marR="0" lvl="1" indent="-228600">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James is a Qualified Financial Expert, has expertise in M&amp;A and as CIO ($5.0B AUM). He has also managed domestic equity portfolios (financial services). James graduated with a B.S. from Purdue and holds an MBA from The Wharton School. More information </a:t>
            </a:r>
            <a:r>
              <a:rPr lang="en-US" dirty="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26233549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bout The Faculty"/>
          <p:cNvSpPr txBox="1">
            <a:spLocks noGrp="1"/>
          </p:cNvSpPr>
          <p:nvPr>
            <p:ph type="title"/>
          </p:nvPr>
        </p:nvSpPr>
        <p:spPr>
          <a:prstGeom prst="rect">
            <a:avLst/>
          </a:prstGeom>
        </p:spPr>
        <p:txBody>
          <a:bodyPr>
            <a:normAutofit/>
          </a:bodyPr>
          <a:lstStyle/>
          <a:p>
            <a:r>
              <a:rPr lang="en-US" sz="2800" u="sng" dirty="0"/>
              <a:t>Kathleen Murray</a:t>
            </a:r>
            <a:endParaRPr sz="2800" u="sng" dirty="0"/>
          </a:p>
        </p:txBody>
      </p:sp>
      <p:sp>
        <p:nvSpPr>
          <p:cNvPr id="73" name="Steve Starzyk - sstarzyk@financialpoise.com…"/>
          <p:cNvSpPr txBox="1">
            <a:spLocks noGrp="1"/>
          </p:cNvSpPr>
          <p:nvPr>
            <p:ph type="body" idx="1"/>
          </p:nvPr>
        </p:nvSpPr>
        <p:spPr>
          <a:xfrm>
            <a:off x="342820" y="1003300"/>
            <a:ext cx="9448800" cy="4037756"/>
          </a:xfrm>
          <a:prstGeom prst="rect">
            <a:avLst/>
          </a:prstGeom>
        </p:spPr>
        <p:txBody>
          <a:bodyPr/>
          <a:lstStyle/>
          <a:p>
            <a:pPr algn="just">
              <a:lnSpc>
                <a:spcPct val="100000"/>
              </a:lnSpc>
            </a:pPr>
            <a:r>
              <a:rPr lang="en-US" sz="1600" dirty="0">
                <a:effectLst/>
                <a:ea typeface="Calibri" panose="020F0502020204030204" pitchFamily="34" charset="0"/>
                <a:cs typeface="Calibri" panose="020F0502020204030204" pitchFamily="34" charset="0"/>
              </a:rPr>
              <a:t>Kathy Murray is an approachable and creative business growth executive, board member, angel investor and advisor. Kathy is Co-Founder of Tech Up for Women and Principal of McMorran Strategists. </a:t>
            </a:r>
          </a:p>
          <a:p>
            <a:pPr algn="just">
              <a:lnSpc>
                <a:spcPct val="100000"/>
              </a:lnSpc>
            </a:pPr>
            <a:endParaRPr lang="en-US" sz="1600" dirty="0">
              <a:cs typeface="Calibri" panose="020F0502020204030204" pitchFamily="34" charset="0"/>
            </a:endParaRPr>
          </a:p>
          <a:p>
            <a:pPr algn="just">
              <a:lnSpc>
                <a:spcPct val="100000"/>
              </a:lnSpc>
            </a:pPr>
            <a:r>
              <a:rPr lang="en-US" sz="1600" dirty="0">
                <a:effectLst/>
                <a:ea typeface="Calibri" panose="020F0502020204030204" pitchFamily="34" charset="0"/>
                <a:cs typeface="Calibri" panose="020F0502020204030204" pitchFamily="34" charset="0"/>
              </a:rPr>
              <a:t>Earlier, Kathy held key C-Suite roles at publicly-traded firms and partnerships - Aetna, PwC and FARO. Currently, she is Fiduciary Board Member &amp; Diversification Committee Chair of Daily Gazette (Winner of 2021 Private Directors Magazine Board Award), Founder of Executive Forum Angels, Board Chair of Harvard Business School Women's Association, Life Trustee for University of Rochester, and Fellow at the Foreign Policy Association.</a:t>
            </a:r>
          </a:p>
          <a:p>
            <a:pPr algn="just">
              <a:lnSpc>
                <a:spcPct val="100000"/>
              </a:lnSpc>
            </a:pPr>
            <a:endParaRPr lang="en-US" sz="1600" dirty="0">
              <a:cs typeface="Calibri" panose="020F0502020204030204" pitchFamily="34" charset="0"/>
            </a:endParaRPr>
          </a:p>
          <a:p>
            <a:pPr algn="just">
              <a:lnSpc>
                <a:spcPct val="100000"/>
              </a:lnSpc>
            </a:pPr>
            <a:r>
              <a:rPr lang="en-US" sz="1600" dirty="0">
                <a:effectLst/>
                <a:ea typeface="Calibri" panose="020F0502020204030204" pitchFamily="34" charset="0"/>
                <a:cs typeface="Calibri" panose="020F0502020204030204" pitchFamily="34" charset="0"/>
              </a:rPr>
              <a:t>Kathy received a BA in Math/General Science from the University of Rochester and the Advanced Management Program Degree from Harvard Business School. More infor</a:t>
            </a:r>
            <a:r>
              <a:rPr lang="en-US" sz="1600" dirty="0">
                <a:cs typeface="Calibri" panose="020F0502020204030204" pitchFamily="34" charset="0"/>
              </a:rPr>
              <a:t>mation </a:t>
            </a:r>
            <a:r>
              <a:rPr lang="en-US" sz="16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here</a:t>
            </a:r>
            <a:r>
              <a:rPr lang="en-US" sz="1600" dirty="0">
                <a:solidFill>
                  <a:schemeClr val="bg1"/>
                </a:solidFill>
                <a:cs typeface="Calibri" panose="020F0502020204030204" pitchFamily="34" charset="0"/>
              </a:rPr>
              <a:t>. </a:t>
            </a:r>
            <a:endParaRPr lang="en-US" sz="1600" dirty="0">
              <a:solidFill>
                <a:schemeClr val="bg1"/>
              </a:solidFill>
              <a:effectLst/>
              <a:ea typeface="Calibri" panose="020F0502020204030204" pitchFamily="34" charset="0"/>
            </a:endParaRPr>
          </a:p>
          <a:p>
            <a:pPr marL="0" marR="0">
              <a:spcBef>
                <a:spcPts val="0"/>
              </a:spcBef>
              <a:spcAft>
                <a:spcPts val="0"/>
              </a:spcAft>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u="sng" dirty="0"/>
          </a:p>
        </p:txBody>
      </p:sp>
      <p:sp>
        <p:nvSpPr>
          <p:cNvPr id="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26</a:t>
            </a:fld>
            <a:endParaRPr dirty="0"/>
          </a:p>
        </p:txBody>
      </p:sp>
    </p:spTree>
    <p:extLst>
      <p:ext uri="{BB962C8B-B14F-4D97-AF65-F5344CB8AC3E}">
        <p14:creationId xmlns:p14="http://schemas.microsoft.com/office/powerpoint/2010/main" val="24812820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9BC-C3D3-4D3D-88FE-4C12AEA96A87}"/>
              </a:ext>
            </a:extLst>
          </p:cNvPr>
          <p:cNvSpPr>
            <a:spLocks noGrp="1"/>
          </p:cNvSpPr>
          <p:nvPr>
            <p:ph type="title"/>
          </p:nvPr>
        </p:nvSpPr>
        <p:spPr/>
        <p:txBody>
          <a:bodyPr>
            <a:normAutofit/>
          </a:bodyPr>
          <a:lstStyle/>
          <a:p>
            <a:r>
              <a:rPr lang="en-US" sz="2800" dirty="0"/>
              <a:t>About the Co-Producers</a:t>
            </a:r>
          </a:p>
        </p:txBody>
      </p:sp>
      <p:sp>
        <p:nvSpPr>
          <p:cNvPr id="3" name="Text Placeholder 2">
            <a:extLst>
              <a:ext uri="{FF2B5EF4-FFF2-40B4-BE49-F238E27FC236}">
                <a16:creationId xmlns:a16="http://schemas.microsoft.com/office/drawing/2014/main" id="{C93F3996-CE23-42FC-B473-472FE9BE724A}"/>
              </a:ext>
            </a:extLst>
          </p:cNvPr>
          <p:cNvSpPr>
            <a:spLocks noGrp="1"/>
          </p:cNvSpPr>
          <p:nvPr>
            <p:ph type="body" idx="1"/>
          </p:nvPr>
        </p:nvSpPr>
        <p:spPr/>
        <p:txBody>
          <a:bodyPr/>
          <a:lstStyle/>
          <a:p>
            <a:pPr marR="0">
              <a:lnSpc>
                <a:spcPct val="107000"/>
              </a:lnSpc>
              <a:spcBef>
                <a:spcPts val="0"/>
              </a:spcBef>
            </a:pPr>
            <a:r>
              <a:rPr lang="en-US" sz="1800" dirty="0">
                <a:effectLst/>
                <a:ea typeface="Calibri" panose="020F0502020204030204" pitchFamily="34" charset="0"/>
                <a:cs typeface="Times New Roman" panose="02020603050405020304" pitchFamily="18" charset="0"/>
              </a:rPr>
              <a:t>This is the </a:t>
            </a:r>
            <a:r>
              <a:rPr lang="en-US" dirty="0">
                <a:effectLst/>
                <a:ea typeface="Calibri" panose="020F0502020204030204" pitchFamily="34" charset="0"/>
                <a:cs typeface="Times New Roman" panose="02020603050405020304" pitchFamily="18" charset="0"/>
              </a:rPr>
              <a:t>fourth episod</a:t>
            </a:r>
            <a:r>
              <a:rPr lang="en-US" dirty="0">
                <a:ea typeface="Calibri" panose="020F0502020204030204" pitchFamily="34" charset="0"/>
                <a:cs typeface="Times New Roman" panose="02020603050405020304" pitchFamily="18" charset="0"/>
              </a:rPr>
              <a:t>e</a:t>
            </a:r>
            <a:r>
              <a:rPr lang="en-US" sz="1800"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in a series of webinars produced by:</a:t>
            </a:r>
          </a:p>
          <a:p>
            <a:pPr marR="0">
              <a:lnSpc>
                <a:spcPct val="107000"/>
              </a:lnSpc>
              <a:spcBef>
                <a:spcPts val="0"/>
              </a:spcBef>
            </a:pPr>
            <a:endParaRPr lang="en-US" sz="1800" dirty="0">
              <a:effectLst/>
              <a:ea typeface="Calibri" panose="020F0502020204030204" pitchFamily="34" charset="0"/>
              <a:cs typeface="Times New Roman" panose="02020603050405020304" pitchFamily="18" charset="0"/>
            </a:endParaRPr>
          </a:p>
          <a:p>
            <a:pPr marL="685800" marR="0" indent="-228600">
              <a:lnSpc>
                <a:spcPct val="107000"/>
              </a:lnSpc>
              <a:spcBef>
                <a:spcPts val="0"/>
              </a:spcBef>
              <a:buFont typeface="Arial" panose="020B0604020202020204" pitchFamily="34" charset="0"/>
              <a:buChar char="•"/>
            </a:pPr>
            <a:r>
              <a:rPr lang="en-US" dirty="0">
                <a:ea typeface="Calibri" panose="020F0502020204030204" pitchFamily="34" charset="0"/>
                <a:cs typeface="Times New Roman" panose="02020603050405020304" pitchFamily="18" charset="0"/>
              </a:rPr>
              <a:t>C</a:t>
            </a:r>
            <a:r>
              <a:rPr lang="en-US" sz="1800" dirty="0">
                <a:effectLst/>
                <a:ea typeface="Calibri" panose="020F0502020204030204" pitchFamily="34" charset="0"/>
                <a:cs typeface="Times New Roman" panose="02020603050405020304" pitchFamily="18" charset="0"/>
              </a:rPr>
              <a:t>ertain chapters of the</a:t>
            </a:r>
            <a:r>
              <a:rPr lang="en-US" dirty="0">
                <a:solidFill>
                  <a:srgbClr val="0000FF"/>
                </a:solidFill>
                <a:ea typeface="Calibri" panose="020F0502020204030204" pitchFamily="34" charset="0"/>
                <a:cs typeface="Times New Roman" panose="02020603050405020304" pitchFamily="18" charset="0"/>
              </a:rPr>
              <a:t> </a:t>
            </a:r>
            <a:r>
              <a:rPr lang="en-US" sz="1800" u="sng" dirty="0">
                <a:solidFill>
                  <a:srgbClr val="0000FF"/>
                </a:solidFill>
                <a:effectLst/>
                <a:ea typeface="Calibri" panose="020F0502020204030204" pitchFamily="34" charset="0"/>
                <a:cs typeface="Times New Roman" panose="02020603050405020304" pitchFamily="18" charset="0"/>
                <a:hlinkClick r:id="rId2"/>
              </a:rPr>
              <a:t>Private Directors Association</a:t>
            </a:r>
            <a:r>
              <a:rPr lang="en-US" sz="1800" u="sng" dirty="0">
                <a:solidFill>
                  <a:srgbClr val="0000FF"/>
                </a:solidFill>
                <a:effectLst/>
                <a:ea typeface="Calibri" panose="020F0502020204030204" pitchFamily="34" charset="0"/>
                <a:cs typeface="Times New Roman" panose="02020603050405020304" pitchFamily="18" charset="0"/>
              </a:rPr>
              <a:t>®</a:t>
            </a:r>
            <a:r>
              <a:rPr lang="en-US" sz="1800" u="none" strike="noStrike" dirty="0">
                <a:solidFill>
                  <a:srgbClr val="0000FF"/>
                </a:solidFill>
                <a:effectLst/>
                <a:ea typeface="Calibri" panose="020F0502020204030204" pitchFamily="34" charset="0"/>
                <a:cs typeface="Times New Roman" panose="02020603050405020304" pitchFamily="18" charset="0"/>
              </a:rPr>
              <a:t> </a:t>
            </a:r>
            <a:endParaRPr lang="en-US" sz="1800" u="none" strike="noStrike" dirty="0">
              <a:solidFill>
                <a:schemeClr val="bg1"/>
              </a:solidFill>
              <a:effectLst/>
              <a:ea typeface="Calibri" panose="020F0502020204030204" pitchFamily="34" charset="0"/>
              <a:cs typeface="Times New Roman" panose="02020603050405020304" pitchFamily="18" charset="0"/>
            </a:endParaRPr>
          </a:p>
          <a:p>
            <a:pPr marL="685800" lvl="4" indent="-228600">
              <a:lnSpc>
                <a:spcPct val="107000"/>
              </a:lnSpc>
              <a:spcAft>
                <a:spcPts val="800"/>
              </a:spcAft>
              <a:buClr>
                <a:schemeClr val="bg1"/>
              </a:buClr>
              <a:buFont typeface="Arial" panose="020B0604020202020204" pitchFamily="34" charset="0"/>
              <a:buChar char="•"/>
            </a:pPr>
            <a:r>
              <a:rPr lang="en-US" u="sng" dirty="0">
                <a:solidFill>
                  <a:srgbClr val="0000FF"/>
                </a:solidFill>
                <a:effectLst/>
                <a:ea typeface="Calibri" panose="020F0502020204030204" pitchFamily="34" charset="0"/>
                <a:cs typeface="Times New Roman" panose="02020603050405020304" pitchFamily="18" charset="0"/>
                <a:hlinkClick r:id="rId3"/>
              </a:rPr>
              <a:t>Financial Poise</a:t>
            </a:r>
            <a:r>
              <a:rPr lang="en-US" u="none" strike="noStrike" dirty="0">
                <a:solidFill>
                  <a:srgbClr val="0000FF"/>
                </a:solidFill>
                <a:effectLst/>
                <a:ea typeface="Calibri" panose="020F0502020204030204" pitchFamily="34" charset="0"/>
                <a:cs typeface="Calibri" panose="020F0502020204030204" pitchFamily="34" charset="0"/>
                <a:hlinkClick r:id="rId3"/>
              </a:rPr>
              <a:t>™ </a:t>
            </a:r>
            <a:r>
              <a:rPr lang="en-US" u="none" strike="noStrike" dirty="0">
                <a:solidFill>
                  <a:srgbClr val="0000FF"/>
                </a:solidFill>
                <a:effectLst/>
                <a:ea typeface="Calibri" panose="020F0502020204030204" pitchFamily="34" charset="0"/>
                <a:cs typeface="Times New Roman" panose="02020603050405020304" pitchFamily="18" charset="0"/>
                <a:hlinkClick r:id="rId3"/>
              </a:rPr>
              <a:t> </a:t>
            </a:r>
            <a:endParaRPr lang="en-US" u="none" strike="noStrike" dirty="0">
              <a:solidFill>
                <a:srgbClr val="0000FF"/>
              </a:solidFill>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4"/>
              </a:rPr>
              <a:t>Executive Forum™</a:t>
            </a:r>
            <a:r>
              <a:rPr lang="en-US" dirty="0">
                <a:effectLst/>
                <a:ea typeface="Calibri" panose="020F0502020204030204" pitchFamily="34" charset="0"/>
                <a:cs typeface="Times New Roman" panose="02020603050405020304" pitchFamily="18" charset="0"/>
              </a:rPr>
              <a:t> </a:t>
            </a: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5"/>
              </a:rPr>
              <a:t>Vistage®</a:t>
            </a:r>
            <a:endParaRPr lang="en-US" dirty="0">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6"/>
              </a:rPr>
              <a:t>Private Director Symposium™</a:t>
            </a:r>
            <a:endParaRPr lang="en-US" dirty="0">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7"/>
              </a:rPr>
              <a:t>ChamberWise™</a:t>
            </a:r>
            <a:endParaRPr lang="en-US" dirty="0"/>
          </a:p>
        </p:txBody>
      </p:sp>
      <p:sp>
        <p:nvSpPr>
          <p:cNvPr id="4" name="Slide Number Placeholder 3">
            <a:extLst>
              <a:ext uri="{FF2B5EF4-FFF2-40B4-BE49-F238E27FC236}">
                <a16:creationId xmlns:a16="http://schemas.microsoft.com/office/drawing/2014/main" id="{44B58B97-7493-4549-9F83-E488664EDC72}"/>
              </a:ext>
            </a:extLst>
          </p:cNvPr>
          <p:cNvSpPr>
            <a:spLocks noGrp="1"/>
          </p:cNvSpPr>
          <p:nvPr>
            <p:ph type="sldNum" sz="quarter" idx="2"/>
          </p:nvPr>
        </p:nvSpPr>
        <p:spPr/>
        <p:txBody>
          <a:bodyPr/>
          <a:lstStyle/>
          <a:p>
            <a:fld id="{86CB4B4D-7CA3-9044-876B-883B54F8677D}" type="slidenum">
              <a:rPr lang="en-US" smtClean="0"/>
              <a:pPr/>
              <a:t>27</a:t>
            </a:fld>
            <a:endParaRPr lang="en-US"/>
          </a:p>
        </p:txBody>
      </p:sp>
    </p:spTree>
    <p:extLst>
      <p:ext uri="{BB962C8B-B14F-4D97-AF65-F5344CB8AC3E}">
        <p14:creationId xmlns:p14="http://schemas.microsoft.com/office/powerpoint/2010/main" val="22534926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73DE-7DFC-4E86-9AA8-C48B40B28865}"/>
              </a:ext>
            </a:extLst>
          </p:cNvPr>
          <p:cNvSpPr>
            <a:spLocks noGrp="1"/>
          </p:cNvSpPr>
          <p:nvPr>
            <p:ph type="title"/>
          </p:nvPr>
        </p:nvSpPr>
        <p:spPr/>
        <p:txBody>
          <a:bodyPr>
            <a:noAutofit/>
          </a:bodyPr>
          <a:lstStyle/>
          <a:p>
            <a:br>
              <a:rPr lang="en-US" dirty="0">
                <a:effectLst/>
                <a:latin typeface="Georgia" panose="02040502050405020303" pitchFamily="18" charset="0"/>
                <a:ea typeface="Calibri" panose="020F0502020204030204" pitchFamily="34" charset="0"/>
                <a:cs typeface="Times New Roman" panose="02020603050405020304" pitchFamily="18" charset="0"/>
              </a:rPr>
            </a:br>
            <a:r>
              <a:rPr lang="en-US" sz="2800" dirty="0">
                <a:effectLst/>
                <a:latin typeface="Georgia" panose="02040502050405020303" pitchFamily="18" charset="0"/>
                <a:ea typeface="Calibri" panose="020F0502020204030204" pitchFamily="34" charset="0"/>
                <a:cs typeface="Times New Roman" panose="02020603050405020304" pitchFamily="18" charset="0"/>
              </a:rPr>
              <a:t>About </a:t>
            </a:r>
            <a:r>
              <a:rPr lang="en-US" sz="2800" u="sng" dirty="0">
                <a:effectLst/>
                <a:latin typeface="Georgia" panose="02040502050405020303" pitchFamily="18" charset="0"/>
                <a:ea typeface="Calibri" panose="020F0502020204030204" pitchFamily="34" charset="0"/>
                <a:cs typeface="Times New Roman" panose="02020603050405020304" pitchFamily="18" charset="0"/>
              </a:rPr>
              <a:t>Private Directors Association®</a:t>
            </a:r>
            <a:br>
              <a:rPr lang="en-US" sz="2700" dirty="0">
                <a:effectLst/>
                <a:latin typeface="Georgia" panose="02040502050405020303" pitchFamily="18" charset="0"/>
                <a:ea typeface="Calibri" panose="020F0502020204030204" pitchFamily="34" charset="0"/>
                <a:cs typeface="Times New Roman" panose="02020603050405020304" pitchFamily="18" charset="0"/>
              </a:rPr>
            </a:br>
            <a:endParaRPr lang="en-US" sz="2700" dirty="0">
              <a:latin typeface="Georgia" panose="02040502050405020303" pitchFamily="18" charset="0"/>
            </a:endParaRPr>
          </a:p>
        </p:txBody>
      </p:sp>
      <p:sp>
        <p:nvSpPr>
          <p:cNvPr id="3" name="Text Placeholder 2">
            <a:extLst>
              <a:ext uri="{FF2B5EF4-FFF2-40B4-BE49-F238E27FC236}">
                <a16:creationId xmlns:a16="http://schemas.microsoft.com/office/drawing/2014/main" id="{85219C81-2250-47E7-B10C-823557085119}"/>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Private Directors Association® (PDA) is an independent 501(c)(6) founded in 2014 and headquartered in Chicago, IL. PDA is the only national association dedicated to improving private companies' growth and sustainability through governance that adds value.</a:t>
            </a:r>
          </a:p>
          <a:p>
            <a:pPr marL="228600" marR="0" lvl="1"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Our close to 3,000 members include current and qualified future board members, private company owners, and C-level executives of family-owned businesses, ESOPs, private equity owned, early stage, and start-up organizations.</a:t>
            </a:r>
          </a:p>
          <a:p>
            <a:pPr marL="228600" marR="0" lvl="1"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PDA’s mission is to:</a:t>
            </a:r>
          </a:p>
          <a:p>
            <a:pPr marL="228600" marR="0" indent="-22860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Advocate for and teach board formation and governance</a:t>
            </a: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Enhance private company value through high-performing boards</a:t>
            </a: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Advocate for the value of diverse and inclusive boards</a:t>
            </a:r>
          </a:p>
          <a:p>
            <a:pPr marL="742950" marR="0" lvl="2">
              <a:lnSpc>
                <a:spcPct val="107000"/>
              </a:lnSpc>
              <a:spcBef>
                <a:spcPts val="0"/>
              </a:spcBef>
              <a:spcAft>
                <a:spcPts val="8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Create a national alliance of directors, executives, and private company owners interested in board service to learn, network, and identify and attract exceptional board members</a:t>
            </a:r>
          </a:p>
          <a:p>
            <a:endParaRPr lang="en-US" dirty="0"/>
          </a:p>
        </p:txBody>
      </p:sp>
      <p:sp>
        <p:nvSpPr>
          <p:cNvPr id="5" name="Slide Number Placeholder 4">
            <a:extLst>
              <a:ext uri="{FF2B5EF4-FFF2-40B4-BE49-F238E27FC236}">
                <a16:creationId xmlns:a16="http://schemas.microsoft.com/office/drawing/2014/main" id="{C75F6CF4-7390-4CBC-AAC7-694169A27A3C}"/>
              </a:ext>
            </a:extLst>
          </p:cNvPr>
          <p:cNvSpPr>
            <a:spLocks noGrp="1"/>
          </p:cNvSpPr>
          <p:nvPr>
            <p:ph type="sldNum" sz="quarter" idx="2"/>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295218276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DCC-17B3-49B5-A141-61FEE4D02F2C}"/>
              </a:ext>
            </a:extLst>
          </p:cNvPr>
          <p:cNvSpPr>
            <a:spLocks noGrp="1"/>
          </p:cNvSpPr>
          <p:nvPr>
            <p:ph type="title"/>
          </p:nvPr>
        </p:nvSpPr>
        <p:spPr/>
        <p:txBody>
          <a:bodyPr>
            <a:normAutofit/>
          </a:bodyPr>
          <a:lstStyle/>
          <a:p>
            <a:r>
              <a:rPr lang="en-US" sz="2800" dirty="0"/>
              <a:t>The Co-Producing Chapters </a:t>
            </a:r>
          </a:p>
        </p:txBody>
      </p:sp>
      <p:sp>
        <p:nvSpPr>
          <p:cNvPr id="3" name="Text Placeholder 2">
            <a:extLst>
              <a:ext uri="{FF2B5EF4-FFF2-40B4-BE49-F238E27FC236}">
                <a16:creationId xmlns:a16="http://schemas.microsoft.com/office/drawing/2014/main" id="{4127C7E3-7F1C-4ABD-8E1B-5CF1D5F3A5A9}"/>
              </a:ext>
            </a:extLst>
          </p:cNvPr>
          <p:cNvSpPr>
            <a:spLocks noGrp="1"/>
          </p:cNvSpPr>
          <p:nvPr>
            <p:ph type="body" idx="1"/>
          </p:nvPr>
        </p:nvSpPr>
        <p:spPr/>
        <p:txBody>
          <a:bodyPr/>
          <a:lstStyle/>
          <a:p>
            <a:pPr marL="228600" lvl="1" indent="-228600">
              <a:lnSpc>
                <a:spcPct val="107000"/>
              </a:lnSpc>
              <a:spcAft>
                <a:spcPts val="0"/>
              </a:spcAft>
              <a:buFont typeface="Arial" panose="020B0604020202020204" pitchFamily="34" charset="0"/>
              <a:buChar char="•"/>
            </a:pPr>
            <a:r>
              <a:rPr lang="en-US" dirty="0">
                <a:cs typeface="Times New Roman" panose="02020603050405020304" pitchFamily="18" charset="0"/>
              </a:rPr>
              <a:t>Bare Bone Board Basics - for the Private Company is a co-production of Financial Poise, Executive Forum, Vistage, Private Director Symposium, ChamberWise, and the following chapters of the Private Directors Association:</a:t>
            </a:r>
          </a:p>
          <a:p>
            <a:pPr marL="228600" lvl="1" indent="-228600">
              <a:lnSpc>
                <a:spcPct val="107000"/>
              </a:lnSpc>
              <a:spcAft>
                <a:spcPts val="0"/>
              </a:spcAft>
              <a:buFont typeface="+mj-lt"/>
              <a:buAutoNum type="alphaUcPeriod"/>
            </a:pPr>
            <a:endParaRPr lang="en-US" dirty="0">
              <a:cs typeface="Times New Roman" panose="02020603050405020304" pitchFamily="18" charset="0"/>
            </a:endParaRP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Alabama</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Dallas</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DC Metro</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Nashville</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New England</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New York Metro</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Tampa Bay</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Wisconsin</a:t>
            </a:r>
          </a:p>
          <a:p>
            <a:pPr marL="228600" lvl="1" indent="-228600">
              <a:lnSpc>
                <a:spcPct val="107000"/>
              </a:lnSpc>
              <a:spcAft>
                <a:spcPts val="0"/>
              </a:spcAft>
              <a:buFont typeface="Arial" panose="020B0604020202020204" pitchFamily="34" charset="0"/>
              <a:buChar char="•"/>
            </a:pPr>
            <a:endParaRPr lang="en-US" dirty="0">
              <a:cs typeface="Times New Roman" panose="02020603050405020304" pitchFamily="18" charset="0"/>
            </a:endParaRPr>
          </a:p>
          <a:p>
            <a:pPr marL="228600" lvl="1" indent="-228600">
              <a:lnSpc>
                <a:spcPct val="107000"/>
              </a:lnSpc>
              <a:spcAft>
                <a:spcPts val="0"/>
              </a:spcAft>
              <a:buFont typeface="Arial" panose="020B0604020202020204" pitchFamily="34" charset="0"/>
              <a:buChar char="•"/>
            </a:pPr>
            <a:r>
              <a:rPr lang="en-US" dirty="0">
                <a:cs typeface="Times New Roman" panose="02020603050405020304" pitchFamily="18" charset="0"/>
              </a:rPr>
              <a:t>Go to </a:t>
            </a:r>
            <a:r>
              <a:rPr lang="en-US" dirty="0">
                <a:cs typeface="Times New Roman" panose="02020603050405020304" pitchFamily="18" charset="0"/>
                <a:hlinkClick r:id="rId2">
                  <a:extLst>
                    <a:ext uri="{A12FA001-AC4F-418D-AE19-62706E023703}">
                      <ahyp:hlinkClr xmlns:ahyp="http://schemas.microsoft.com/office/drawing/2018/hyperlinkcolor" val="tx"/>
                    </a:ext>
                  </a:extLst>
                </a:hlinkClick>
              </a:rPr>
              <a:t>https://www.privatedirectorsassociation.org/chapters</a:t>
            </a:r>
            <a:r>
              <a:rPr lang="en-US" dirty="0">
                <a:cs typeface="Times New Roman" panose="02020603050405020304" pitchFamily="18" charset="0"/>
              </a:rPr>
              <a:t> for contact information for any of these, or other, chapters.</a:t>
            </a:r>
          </a:p>
          <a:p>
            <a:endParaRPr lang="en-US" dirty="0"/>
          </a:p>
        </p:txBody>
      </p:sp>
      <p:sp>
        <p:nvSpPr>
          <p:cNvPr id="5" name="Slide Number Placeholder 4">
            <a:extLst>
              <a:ext uri="{FF2B5EF4-FFF2-40B4-BE49-F238E27FC236}">
                <a16:creationId xmlns:a16="http://schemas.microsoft.com/office/drawing/2014/main" id="{347D591C-A20F-4935-B089-36DCCB6F4220}"/>
              </a:ext>
            </a:extLst>
          </p:cNvPr>
          <p:cNvSpPr>
            <a:spLocks noGrp="1"/>
          </p:cNvSpPr>
          <p:nvPr>
            <p:ph type="sldNum" sz="quarter" idx="2"/>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31563271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bout This Series"/>
          <p:cNvSpPr txBox="1">
            <a:spLocks noGrp="1"/>
          </p:cNvSpPr>
          <p:nvPr>
            <p:ph type="title"/>
          </p:nvPr>
        </p:nvSpPr>
        <p:spPr>
          <a:prstGeom prst="rect">
            <a:avLst/>
          </a:prstGeom>
        </p:spPr>
        <p:txBody>
          <a:bodyPr>
            <a:normAutofit/>
          </a:bodyPr>
          <a:lstStyle/>
          <a:p>
            <a:r>
              <a:rPr lang="en-US" sz="2800" dirty="0"/>
              <a:t>Bare Bone Board Basics - for the Private Company</a:t>
            </a:r>
            <a:endParaRPr sz="2800" dirty="0"/>
          </a:p>
        </p:txBody>
      </p:sp>
      <p:sp>
        <p:nvSpPr>
          <p:cNvPr id="56" name="Enter in the webinar series description here. (Helvetica, 18pt, 1.2 line height)…"/>
          <p:cNvSpPr txBox="1">
            <a:spLocks noGrp="1"/>
          </p:cNvSpPr>
          <p:nvPr>
            <p:ph type="body" idx="1"/>
          </p:nvPr>
        </p:nvSpPr>
        <p:spPr>
          <a:prstGeom prst="rect">
            <a:avLst/>
          </a:prstGeom>
        </p:spPr>
        <p:txBody>
          <a:bodyPr/>
          <a:lstStyle/>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#1	Series Overview / Preview – Welcome to the (Boardroom) Jungle </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#2	Public v. Private &amp; Fiduciary v. Advisory: Different Boards for Different Situations</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#3	Where the Board's Duties Stop &amp; the C-Suite's Duties Begin: An Overview of a Board’s  Functions &amp; Fiduciary Duties</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#4	How to Conduct a Board Meeting</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#5	Committees of a Board &amp; Work Between Board Meetings</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#6	Recruiting &amp; Renumerating Directors &amp; What Directors Should Do Before Saying Yes </a:t>
            </a:r>
          </a:p>
          <a:p>
            <a:pPr marL="457200" marR="0" lvl="1">
              <a:lnSpc>
                <a:spcPct val="100000"/>
              </a:lnSpc>
              <a:spcBef>
                <a:spcPts val="0"/>
              </a:spcBef>
              <a:spcAft>
                <a:spcPts val="0"/>
              </a:spcAft>
            </a:pPr>
            <a:endParaRPr lang="en-US" sz="1200" dirty="0">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#7</a:t>
            </a:r>
            <a:r>
              <a:rPr lang="en-US" sz="1200" dirty="0">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Special Issues Require Special Attention: Retaining Experts &amp; Conducting Investigations</a:t>
            </a: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#8	Soft Skills Workshop: Leadership, Communication &amp; Trust </a:t>
            </a: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#9	Enterprise Risk Management</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#10	Going into Executive Session</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#11	The Workings of the Audit Committee</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0"/>
              </a:spcAft>
            </a:pPr>
            <a:r>
              <a:rPr lang="en-US" sz="1200" dirty="0">
                <a:effectLst/>
                <a:ea typeface="Calibri" panose="020F0502020204030204" pitchFamily="34" charset="0"/>
                <a:cs typeface="Times New Roman" panose="02020603050405020304" pitchFamily="18" charset="0"/>
              </a:rPr>
              <a:t>#12	The Workings of the Compensation Committee</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800"/>
              </a:spcAft>
            </a:pPr>
            <a:endParaRPr dirty="0"/>
          </a:p>
        </p:txBody>
      </p:sp>
      <p:sp>
        <p:nvSpPr>
          <p:cNvPr id="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8040540" cy="972821"/>
          </a:xfrm>
        </p:spPr>
        <p:txBody>
          <a:bodyPr>
            <a:normAutofit/>
          </a:bodyPr>
          <a:lstStyle/>
          <a:p>
            <a:r>
              <a:rPr lang="en-US" sz="28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About </a:t>
            </a:r>
            <a:r>
              <a:rPr lang="en-US" sz="28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Executive Forum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2820" y="927100"/>
            <a:ext cx="9491178" cy="4173220"/>
          </a:xfrm>
        </p:spPr>
        <p:txBody>
          <a:bodyPr/>
          <a:lstStyle/>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The Executive Forum is a highly engaged community of executives from leading corporations who share a passion for “what’s next” to drive business growth.</a:t>
            </a:r>
            <a:r>
              <a:rPr lang="en-US" sz="1800" dirty="0">
                <a:solidFill>
                  <a:schemeClr val="bg1"/>
                </a:solidFill>
                <a:ea typeface="Calibri" panose="020F0502020204030204" pitchFamily="34" charset="0"/>
                <a:cs typeface="Times New Roman" panose="02020603050405020304" pitchFamily="18" charset="0"/>
              </a:rPr>
              <a:t> </a:t>
            </a:r>
          </a:p>
          <a:p>
            <a:pPr marL="228600" marR="0" lvl="1" indent="-22860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Its mission is to empower senior executives to reach their fullest career and business potential. </a:t>
            </a:r>
          </a:p>
          <a:p>
            <a:pPr marL="228600" marR="0" lvl="1" indent="-228600">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Since i</a:t>
            </a:r>
            <a:r>
              <a:rPr lang="en-US" sz="1800" dirty="0">
                <a:solidFill>
                  <a:schemeClr val="bg1"/>
                </a:solidFill>
                <a:ea typeface="Calibri" panose="020F0502020204030204" pitchFamily="34" charset="0"/>
                <a:cs typeface="Times New Roman" panose="02020603050405020304" pitchFamily="18" charset="0"/>
              </a:rPr>
              <a:t>ts formation in 1995, the Executive Forum has grown to over 400 members who are the top-most leaders at market moving companies, run portfolios for the most innovative Private Equity Firms and serve as directors on boards --- public, private and non-profit.</a:t>
            </a: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More information can be found at </a:t>
            </a:r>
            <a:r>
              <a:rPr lang="en-US" sz="1800" dirty="0">
                <a:solidFill>
                  <a:schemeClr val="bg1"/>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www.executiveforum.org</a:t>
            </a:r>
            <a:r>
              <a:rPr lang="en-US" sz="1800" dirty="0">
                <a:solidFill>
                  <a:schemeClr val="bg1"/>
                </a:solidFill>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b="1" i="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285342019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p:txBody>
          <a:bodyPr>
            <a:normAutofit fontScale="90000"/>
          </a:bodyPr>
          <a:lstStyle/>
          <a:p>
            <a:r>
              <a:rPr lang="en-US" sz="3100" dirty="0"/>
              <a:t>About </a:t>
            </a:r>
            <a:r>
              <a:rPr lang="en-US" sz="3100" dirty="0">
                <a:hlinkClick r:id="rId2">
                  <a:extLst>
                    <a:ext uri="{A12FA001-AC4F-418D-AE19-62706E023703}">
                      <ahyp:hlinkClr xmlns:ahyp="http://schemas.microsoft.com/office/drawing/2018/hyperlinkcolor" val="tx"/>
                    </a:ext>
                  </a:extLst>
                </a:hlinkClick>
              </a:rPr>
              <a:t>Financial Poise™</a:t>
            </a:r>
            <a:br>
              <a:rPr lang="en-US" dirty="0"/>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2820" y="774700"/>
            <a:ext cx="9491178" cy="4266356"/>
          </a:xfrm>
        </p:spPr>
        <p:txBody>
          <a:bodyPr/>
          <a:lstStyle/>
          <a:p>
            <a:pPr marL="228600" lvl="1" indent="-228600"/>
            <a:r>
              <a:rPr lang="en-US" dirty="0"/>
              <a:t>The primary mission of Financial Poise™ is to provide reliable plain English business, financial, and legal education to individual investors, entrepreneurs, business owners, and executives, and to help trusted advisors do the same.</a:t>
            </a:r>
          </a:p>
          <a:p>
            <a:pPr marL="228600" lvl="1" indent="-228600"/>
            <a:endParaRPr lang="en-US" dirty="0"/>
          </a:p>
          <a:p>
            <a:pPr marL="228600" lvl="1" indent="-228600"/>
            <a:r>
              <a:rPr lang="en-US" dirty="0"/>
              <a:t>Sign up for our free weekly e-newsletter </a:t>
            </a:r>
            <a:r>
              <a:rPr lang="en-US" dirty="0">
                <a:hlinkClick r:id="rId3">
                  <a:extLst>
                    <a:ext uri="{A12FA001-AC4F-418D-AE19-62706E023703}">
                      <ahyp:hlinkClr xmlns:ahyp="http://schemas.microsoft.com/office/drawing/2018/hyperlinkcolor" val="tx"/>
                    </a:ext>
                  </a:extLst>
                </a:hlinkClick>
              </a:rPr>
              <a:t>here</a:t>
            </a:r>
            <a:r>
              <a:rPr lang="en-US" dirty="0"/>
              <a:t>*. </a:t>
            </a:r>
          </a:p>
          <a:p>
            <a:pPr marL="228600" lvl="1" indent="-228600"/>
            <a:endParaRPr lang="en-US" dirty="0"/>
          </a:p>
          <a:p>
            <a:pPr marL="228600" lvl="1" indent="-228600"/>
            <a:r>
              <a:rPr lang="en-US" dirty="0"/>
              <a:t>Learn how to write or speak for Financial Poise </a:t>
            </a:r>
            <a:r>
              <a:rPr lang="en-US" dirty="0">
                <a:hlinkClick r:id="rId4">
                  <a:extLst>
                    <a:ext uri="{A12FA001-AC4F-418D-AE19-62706E023703}">
                      <ahyp:hlinkClr xmlns:ahyp="http://schemas.microsoft.com/office/drawing/2018/hyperlinkcolor" val="tx"/>
                    </a:ext>
                  </a:extLst>
                </a:hlinkClick>
              </a:rPr>
              <a:t>here</a:t>
            </a:r>
            <a:r>
              <a:rPr lang="en-US" dirty="0"/>
              <a:t>. The antithesis of “pay-to-play.” </a:t>
            </a:r>
          </a:p>
          <a:p>
            <a:pPr marL="228600" lvl="1" indent="-228600"/>
            <a:endParaRPr lang="en-US" dirty="0"/>
          </a:p>
          <a:p>
            <a:pPr marL="228600" lvl="1" indent="-228600"/>
            <a:r>
              <a:rPr lang="en-US" dirty="0"/>
              <a:t>Check out our other webinars </a:t>
            </a:r>
            <a:r>
              <a:rPr lang="en-US" dirty="0">
                <a:hlinkClick r:id="rId5">
                  <a:extLst>
                    <a:ext uri="{A12FA001-AC4F-418D-AE19-62706E023703}">
                      <ahyp:hlinkClr xmlns:ahyp="http://schemas.microsoft.com/office/drawing/2018/hyperlinkcolor" val="tx"/>
                    </a:ext>
                  </a:extLst>
                </a:hlinkClick>
              </a:rPr>
              <a:t>here</a:t>
            </a:r>
            <a:r>
              <a:rPr lang="en-US" dirty="0"/>
              <a:t>.</a:t>
            </a:r>
          </a:p>
          <a:p>
            <a:pPr marL="228600" lvl="1" indent="-228600"/>
            <a:endParaRPr lang="en-US" dirty="0"/>
          </a:p>
          <a:p>
            <a:pPr marL="228600" lvl="1" indent="-228600"/>
            <a:r>
              <a:rPr lang="en-US" dirty="0"/>
              <a:t>Send any other inquiry to </a:t>
            </a:r>
            <a:r>
              <a:rPr lang="en-US" dirty="0">
                <a:hlinkClick r:id="rId6">
                  <a:extLst>
                    <a:ext uri="{A12FA001-AC4F-418D-AE19-62706E023703}">
                      <ahyp:hlinkClr xmlns:ahyp="http://schemas.microsoft.com/office/drawing/2018/hyperlinkcolor" val="tx"/>
                    </a:ext>
                  </a:extLst>
                </a:hlinkClick>
              </a:rPr>
              <a:t>info@financialpoise.com</a:t>
            </a:r>
            <a:r>
              <a:rPr lang="en-US" dirty="0"/>
              <a:t> </a:t>
            </a:r>
          </a:p>
          <a:p>
            <a:pPr marL="228600" lvl="1" indent="-228600"/>
            <a:endParaRPr lang="en-US" dirty="0"/>
          </a:p>
          <a:p>
            <a:pPr marL="0" lvl="1" indent="0">
              <a:buNone/>
            </a:pPr>
            <a:r>
              <a:rPr lang="en-US" dirty="0"/>
              <a:t> </a:t>
            </a:r>
            <a:r>
              <a:rPr lang="en-US" b="1" i="1" dirty="0"/>
              <a:t>*Newsletter subscribers are offered a free webinar weekly. Subscribers never receive more than one email per week and their information is never shared</a:t>
            </a:r>
            <a:r>
              <a:rPr lang="en-US" dirty="0"/>
              <a:t>.</a:t>
            </a: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121296611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11DE-EED3-44B4-A51B-2C774163E5FA}"/>
              </a:ext>
            </a:extLst>
          </p:cNvPr>
          <p:cNvSpPr>
            <a:spLocks noGrp="1"/>
          </p:cNvSpPr>
          <p:nvPr>
            <p:ph type="title"/>
          </p:nvPr>
        </p:nvSpPr>
        <p:spPr/>
        <p:txBody>
          <a:bodyPr>
            <a:normAutofit/>
          </a:bodyPr>
          <a:lstStyle/>
          <a:p>
            <a:r>
              <a:rPr lang="en-US" sz="2800" dirty="0"/>
              <a:t>Additional Information &amp; Resources </a:t>
            </a:r>
          </a:p>
        </p:txBody>
      </p:sp>
      <p:sp>
        <p:nvSpPr>
          <p:cNvPr id="3" name="Text Placeholder 2">
            <a:extLst>
              <a:ext uri="{FF2B5EF4-FFF2-40B4-BE49-F238E27FC236}">
                <a16:creationId xmlns:a16="http://schemas.microsoft.com/office/drawing/2014/main" id="{7E57B4FA-33E4-4E30-9885-74966224B448}"/>
              </a:ext>
            </a:extLst>
          </p:cNvPr>
          <p:cNvSpPr>
            <a:spLocks noGrp="1"/>
          </p:cNvSpPr>
          <p:nvPr>
            <p:ph type="body" idx="1"/>
          </p:nvPr>
        </p:nvSpPr>
        <p:spPr/>
        <p:txBody>
          <a:bodyPr/>
          <a:lstStyle/>
          <a:p>
            <a:pPr marL="228600" indent="-228600">
              <a:buFont typeface="Arial" panose="020B0604020202020204" pitchFamily="34" charset="0"/>
              <a:buChar char="•"/>
            </a:pPr>
            <a:r>
              <a:rPr lang="en-US" dirty="0"/>
              <a:t>For more information about this series and to access the PowerPoints and case law referenced in past webinar episodes, visit </a:t>
            </a:r>
            <a:r>
              <a:rPr lang="en-US" dirty="0">
                <a:solidFill>
                  <a:schemeClr val="bg1"/>
                </a:solidFill>
                <a:hlinkClick r:id="rId2">
                  <a:extLst>
                    <a:ext uri="{A12FA001-AC4F-418D-AE19-62706E023703}">
                      <ahyp:hlinkClr xmlns:ahyp="http://schemas.microsoft.com/office/drawing/2018/hyperlinkcolor" val="tx"/>
                    </a:ext>
                  </a:extLst>
                </a:hlinkClick>
              </a:rPr>
              <a:t>www.privatedirectorsymposium.org</a:t>
            </a:r>
            <a:r>
              <a:rPr lang="en-US" dirty="0">
                <a:solidFill>
                  <a:schemeClr val="bg1"/>
                </a:solidFill>
              </a:rPr>
              <a:t> </a:t>
            </a:r>
          </a:p>
        </p:txBody>
      </p:sp>
      <p:sp>
        <p:nvSpPr>
          <p:cNvPr id="4" name="Slide Number Placeholder 3">
            <a:extLst>
              <a:ext uri="{FF2B5EF4-FFF2-40B4-BE49-F238E27FC236}">
                <a16:creationId xmlns:a16="http://schemas.microsoft.com/office/drawing/2014/main" id="{0D4A5C3C-F597-4392-87B8-58737FD271B4}"/>
              </a:ext>
            </a:extLst>
          </p:cNvPr>
          <p:cNvSpPr>
            <a:spLocks noGrp="1"/>
          </p:cNvSpPr>
          <p:nvPr>
            <p:ph type="sldNum" sz="quarter" idx="2"/>
          </p:nvPr>
        </p:nvSpPr>
        <p:spPr/>
        <p:txBody>
          <a:bodyPr/>
          <a:lstStyle/>
          <a:p>
            <a:fld id="{86CB4B4D-7CA3-9044-876B-883B54F8677D}" type="slidenum">
              <a:rPr lang="en-US" smtClean="0"/>
              <a:pPr/>
              <a:t>32</a:t>
            </a:fld>
            <a:endParaRPr lang="en-US"/>
          </a:p>
        </p:txBody>
      </p:sp>
    </p:spTree>
    <p:extLst>
      <p:ext uri="{BB962C8B-B14F-4D97-AF65-F5344CB8AC3E}">
        <p14:creationId xmlns:p14="http://schemas.microsoft.com/office/powerpoint/2010/main" val="10381883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sclaimer"/>
          <p:cNvSpPr txBox="1">
            <a:spLocks noGrp="1"/>
          </p:cNvSpPr>
          <p:nvPr>
            <p:ph type="title"/>
          </p:nvPr>
        </p:nvSpPr>
        <p:spPr>
          <a:prstGeom prst="rect">
            <a:avLst/>
          </a:prstGeom>
        </p:spPr>
        <p:txBody>
          <a:bodyPr>
            <a:normAutofit/>
          </a:bodyPr>
          <a:lstStyle/>
          <a:p>
            <a:r>
              <a:rPr sz="2800" dirty="0"/>
              <a:t>Disclaimer</a:t>
            </a:r>
          </a:p>
        </p:txBody>
      </p:sp>
      <p:sp>
        <p:nvSpPr>
          <p:cNvPr id="44"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p:cNvSpPr txBox="1">
            <a:spLocks noGrp="1"/>
          </p:cNvSpPr>
          <p:nvPr>
            <p:ph type="body" idx="1"/>
          </p:nvPr>
        </p:nvSpPr>
        <p:spPr>
          <a:prstGeom prst="rect">
            <a:avLst/>
          </a:prstGeom>
        </p:spPr>
        <p:txBody>
          <a:bodyPr/>
          <a:lstStyle>
            <a:lvl1pPr>
              <a:defRPr sz="1800"/>
            </a:lvl1pPr>
          </a:lstStyle>
          <a:p>
            <a:r>
              <a:rPr lang="en-US" dirty="0"/>
              <a:t>The material in this webinar is for informational purposes only. It should not be considered legal, financial or other professional advice. </a:t>
            </a:r>
          </a:p>
          <a:p>
            <a:endParaRPr lang="en-US" dirty="0"/>
          </a:p>
          <a:p>
            <a:r>
              <a:rPr lang="en-US" dirty="0"/>
              <a:t>You should consult with an attorney or other appropriate professional to determine what may be best for your individual needs. </a:t>
            </a:r>
          </a:p>
          <a:p>
            <a:pPr marL="0" indent="0">
              <a:buNone/>
            </a:pPr>
            <a:endParaRPr lang="en-US" dirty="0"/>
          </a:p>
          <a:p>
            <a:r>
              <a:rPr lang="en-US" dirty="0"/>
              <a:t>While the webinar producers and speakers take reasonable steps to ensure that information presented is accurate, they make no guaranty in this (or any) regard.</a:t>
            </a:r>
          </a:p>
        </p:txBody>
      </p:sp>
      <p:sp>
        <p:nvSpPr>
          <p:cNvPr id="4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eet the Faculty"/>
          <p:cNvSpPr txBox="1">
            <a:spLocks noGrp="1"/>
          </p:cNvSpPr>
          <p:nvPr>
            <p:ph type="title"/>
          </p:nvPr>
        </p:nvSpPr>
        <p:spPr>
          <a:prstGeom prst="rect">
            <a:avLst/>
          </a:prstGeom>
        </p:spPr>
        <p:txBody>
          <a:bodyPr>
            <a:normAutofit/>
          </a:bodyPr>
          <a:lstStyle/>
          <a:p>
            <a:r>
              <a:rPr lang="en-US" sz="2800" dirty="0"/>
              <a:t>Webinar </a:t>
            </a:r>
            <a:r>
              <a:rPr sz="2800" dirty="0"/>
              <a:t>Faculty</a:t>
            </a:r>
          </a:p>
        </p:txBody>
      </p:sp>
      <p:sp>
        <p:nvSpPr>
          <p:cNvPr id="48" name="MODERATOR:…"/>
          <p:cNvSpPr txBox="1">
            <a:spLocks noGrp="1"/>
          </p:cNvSpPr>
          <p:nvPr>
            <p:ph type="body" idx="1"/>
          </p:nvPr>
        </p:nvSpPr>
        <p:spPr>
          <a:xfrm>
            <a:off x="342820" y="1004684"/>
            <a:ext cx="9491178" cy="4266356"/>
          </a:xfrm>
          <a:prstGeom prst="rect">
            <a:avLst/>
          </a:prstGeom>
        </p:spPr>
        <p:txBody>
          <a:bodyPr/>
          <a:lstStyle/>
          <a:p>
            <a:pPr marL="228600" indent="-228600">
              <a:lnSpc>
                <a:spcPct val="200000"/>
              </a:lnSpc>
              <a:buFont typeface="Arial" panose="020B0604020202020204" pitchFamily="34" charset="0"/>
              <a:buChar char="•"/>
            </a:pPr>
            <a:r>
              <a:rPr lang="en-US" sz="1800" dirty="0"/>
              <a:t>Jonathan Friedland</a:t>
            </a:r>
          </a:p>
          <a:p>
            <a:pPr marL="228600" indent="-228600">
              <a:lnSpc>
                <a:spcPct val="200000"/>
              </a:lnSpc>
              <a:buFont typeface="Arial" panose="020B0604020202020204" pitchFamily="34" charset="0"/>
              <a:buChar char="•"/>
            </a:pPr>
            <a:r>
              <a:rPr lang="en-US" sz="1800" dirty="0"/>
              <a:t>Allan Grafman</a:t>
            </a:r>
          </a:p>
          <a:p>
            <a:pPr marL="228600" indent="-228600">
              <a:lnSpc>
                <a:spcPct val="200000"/>
              </a:lnSpc>
              <a:buFont typeface="Arial" panose="020B0604020202020204" pitchFamily="34" charset="0"/>
              <a:buChar char="•"/>
            </a:pPr>
            <a:r>
              <a:rPr lang="en-US" sz="1800" dirty="0"/>
              <a:t>Bob Lerner</a:t>
            </a:r>
          </a:p>
          <a:p>
            <a:pPr marL="228600" indent="-228600">
              <a:lnSpc>
                <a:spcPct val="200000"/>
              </a:lnSpc>
              <a:buFont typeface="Arial" panose="020B0604020202020204" pitchFamily="34" charset="0"/>
              <a:buChar char="•"/>
            </a:pPr>
            <a:r>
              <a:rPr lang="en-US" sz="1800" dirty="0"/>
              <a:t>James Mitchell</a:t>
            </a:r>
          </a:p>
          <a:p>
            <a:pPr marL="228600" indent="-228600">
              <a:lnSpc>
                <a:spcPct val="200000"/>
              </a:lnSpc>
              <a:buFont typeface="Arial" panose="020B0604020202020204" pitchFamily="34" charset="0"/>
              <a:buChar char="•"/>
              <a:defRPr sz="1800"/>
            </a:pPr>
            <a:r>
              <a:rPr lang="en-US" sz="1800" dirty="0"/>
              <a:t>Kathleen Murray</a:t>
            </a:r>
          </a:p>
          <a:p>
            <a:pPr marL="285750" indent="-285750">
              <a:buFont typeface="Arial" panose="020B0604020202020204" pitchFamily="34" charset="0"/>
              <a:buChar char="•"/>
              <a:defRPr sz="1800"/>
            </a:pPr>
            <a:endParaRPr lang="en-US" sz="1800" dirty="0"/>
          </a:p>
          <a:p>
            <a:pPr>
              <a:defRPr sz="1800"/>
            </a:pPr>
            <a:endParaRPr lang="en-US" sz="1800" dirty="0"/>
          </a:p>
        </p:txBody>
      </p:sp>
      <p:sp>
        <p:nvSpPr>
          <p:cNvPr id="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167E-0A0E-41EF-954E-1BB19A519DAF}"/>
              </a:ext>
            </a:extLst>
          </p:cNvPr>
          <p:cNvSpPr>
            <a:spLocks noGrp="1"/>
          </p:cNvSpPr>
          <p:nvPr>
            <p:ph type="title"/>
          </p:nvPr>
        </p:nvSpPr>
        <p:spPr/>
        <p:txBody>
          <a:bodyPr>
            <a:normAutofit/>
          </a:bodyPr>
          <a:lstStyle/>
          <a:p>
            <a:r>
              <a:rPr lang="en-US" sz="2800" dirty="0"/>
              <a:t>Types of Board Meetings</a:t>
            </a:r>
          </a:p>
        </p:txBody>
      </p:sp>
      <p:sp>
        <p:nvSpPr>
          <p:cNvPr id="3" name="Text Placeholder 2">
            <a:extLst>
              <a:ext uri="{FF2B5EF4-FFF2-40B4-BE49-F238E27FC236}">
                <a16:creationId xmlns:a16="http://schemas.microsoft.com/office/drawing/2014/main" id="{56AB82A7-F424-4388-8628-B8F1A2E4DD46}"/>
              </a:ext>
            </a:extLst>
          </p:cNvPr>
          <p:cNvSpPr>
            <a:spLocks noGrp="1"/>
          </p:cNvSpPr>
          <p:nvPr>
            <p:ph type="body" idx="1"/>
          </p:nvPr>
        </p:nvSpPr>
        <p:spPr/>
        <p:txBody>
          <a:bodyPr/>
          <a:lstStyle/>
          <a:p>
            <a:pPr marL="228600" indent="-228600">
              <a:lnSpc>
                <a:spcPct val="200000"/>
              </a:lnSpc>
              <a:buFont typeface="Arial" panose="020B0604020202020204" pitchFamily="34" charset="0"/>
              <a:buChar char="•"/>
            </a:pPr>
            <a:r>
              <a:rPr lang="en-US" dirty="0"/>
              <a:t>Regular</a:t>
            </a:r>
          </a:p>
          <a:p>
            <a:pPr marL="228600" indent="-228600">
              <a:lnSpc>
                <a:spcPct val="200000"/>
              </a:lnSpc>
              <a:buFont typeface="Arial" panose="020B0604020202020204" pitchFamily="34" charset="0"/>
              <a:buChar char="•"/>
              <a:tabLst>
                <a:tab pos="1371600" algn="l"/>
              </a:tabLst>
            </a:pPr>
            <a:r>
              <a:rPr lang="en-US" dirty="0"/>
              <a:t>Annual</a:t>
            </a:r>
          </a:p>
          <a:p>
            <a:pPr marL="742950" lvl="1" indent="-285750">
              <a:lnSpc>
                <a:spcPct val="200000"/>
              </a:lnSpc>
              <a:buFont typeface="Wingdings" panose="05000000000000000000" pitchFamily="2" charset="2"/>
              <a:buChar char="§"/>
              <a:tabLst>
                <a:tab pos="1371600" algn="l"/>
              </a:tabLst>
            </a:pPr>
            <a:r>
              <a:rPr lang="en-US" dirty="0">
                <a:solidFill>
                  <a:schemeClr val="bg1"/>
                </a:solidFill>
                <a:latin typeface="+mj-lt"/>
                <a:cs typeface="Microsoft Tai Le" panose="020B0502040204020203" pitchFamily="34" charset="0"/>
              </a:rPr>
              <a:t>Usually elections of directors &amp; officers, report of financial situation, accomplishments         </a:t>
            </a:r>
          </a:p>
          <a:p>
            <a:pPr marL="228600" indent="-228600">
              <a:lnSpc>
                <a:spcPct val="200000"/>
              </a:lnSpc>
              <a:buFont typeface="Arial" panose="020B0604020202020204" pitchFamily="34" charset="0"/>
              <a:buChar char="•"/>
            </a:pPr>
            <a:r>
              <a:rPr lang="en-US" dirty="0"/>
              <a:t>Special/Emergency </a:t>
            </a:r>
          </a:p>
          <a:p>
            <a:pPr marL="742950" lvl="1" indent="-285750">
              <a:lnSpc>
                <a:spcPct val="200000"/>
              </a:lnSpc>
              <a:buFont typeface="Wingdings" panose="05000000000000000000" pitchFamily="2" charset="2"/>
              <a:buChar char="§"/>
            </a:pPr>
            <a:r>
              <a:rPr lang="en-US" dirty="0"/>
              <a:t>Something comes up requiring special or urgent attention</a:t>
            </a:r>
          </a:p>
        </p:txBody>
      </p:sp>
      <p:sp>
        <p:nvSpPr>
          <p:cNvPr id="4" name="Slide Number Placeholder 3">
            <a:extLst>
              <a:ext uri="{FF2B5EF4-FFF2-40B4-BE49-F238E27FC236}">
                <a16:creationId xmlns:a16="http://schemas.microsoft.com/office/drawing/2014/main" id="{B3B8E85E-34EB-4542-961C-F6B10EE63359}"/>
              </a:ext>
            </a:extLst>
          </p:cNvPr>
          <p:cNvSpPr>
            <a:spLocks noGrp="1"/>
          </p:cNvSpPr>
          <p:nvPr>
            <p:ph type="sldNum" sz="quarter" idx="2"/>
          </p:nvPr>
        </p:nvSpPr>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7699044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26E4-2F2B-4286-96A8-9D8E96CDA9B6}"/>
              </a:ext>
            </a:extLst>
          </p:cNvPr>
          <p:cNvSpPr>
            <a:spLocks noGrp="1"/>
          </p:cNvSpPr>
          <p:nvPr>
            <p:ph type="title"/>
          </p:nvPr>
        </p:nvSpPr>
        <p:spPr/>
        <p:txBody>
          <a:bodyPr>
            <a:normAutofit/>
          </a:bodyPr>
          <a:lstStyle/>
          <a:p>
            <a:r>
              <a:rPr lang="en-US" sz="2800" dirty="0"/>
              <a:t>Pre-Meeting Preparation</a:t>
            </a:r>
          </a:p>
        </p:txBody>
      </p:sp>
      <p:sp>
        <p:nvSpPr>
          <p:cNvPr id="3" name="Text Placeholder 2">
            <a:extLst>
              <a:ext uri="{FF2B5EF4-FFF2-40B4-BE49-F238E27FC236}">
                <a16:creationId xmlns:a16="http://schemas.microsoft.com/office/drawing/2014/main" id="{4DE08E9E-7B9C-4E35-92FA-F3D4C99ADFA6}"/>
              </a:ext>
            </a:extLst>
          </p:cNvPr>
          <p:cNvSpPr>
            <a:spLocks noGrp="1"/>
          </p:cNvSpPr>
          <p:nvPr>
            <p:ph type="body" idx="1"/>
          </p:nvPr>
        </p:nvSpPr>
        <p:spPr/>
        <p:txBody>
          <a:bodyPr/>
          <a:lstStyle/>
          <a:p>
            <a:pPr marL="228600" indent="-228600">
              <a:lnSpc>
                <a:spcPct val="200000"/>
              </a:lnSpc>
              <a:buFont typeface="Arial" panose="020B0604020202020204" pitchFamily="34" charset="0"/>
              <a:buChar char="•"/>
            </a:pPr>
            <a:r>
              <a:rPr lang="en-US" dirty="0"/>
              <a:t>Agenda</a:t>
            </a:r>
          </a:p>
          <a:p>
            <a:pPr marL="228600" indent="-228600">
              <a:lnSpc>
                <a:spcPct val="200000"/>
              </a:lnSpc>
              <a:buFont typeface="Arial" panose="020B0604020202020204" pitchFamily="34" charset="0"/>
              <a:buChar char="•"/>
            </a:pPr>
            <a:r>
              <a:rPr lang="en-US" dirty="0"/>
              <a:t>Draft/collect materials to support agenda</a:t>
            </a:r>
          </a:p>
          <a:p>
            <a:pPr marL="685800" indent="-228600">
              <a:lnSpc>
                <a:spcPct val="100000"/>
              </a:lnSpc>
              <a:buFont typeface="Wingdings" panose="05000000000000000000" pitchFamily="2" charset="2"/>
              <a:buChar char="§"/>
            </a:pPr>
            <a:r>
              <a:rPr lang="en-US" dirty="0"/>
              <a:t>Draft minutes for review</a:t>
            </a:r>
          </a:p>
          <a:p>
            <a:pPr marL="685800" indent="-228600">
              <a:lnSpc>
                <a:spcPct val="100000"/>
              </a:lnSpc>
              <a:buFont typeface="Wingdings" panose="05000000000000000000" pitchFamily="2" charset="2"/>
              <a:buChar char="§"/>
            </a:pPr>
            <a:r>
              <a:rPr lang="en-US" dirty="0"/>
              <a:t>Financial report</a:t>
            </a:r>
          </a:p>
          <a:p>
            <a:pPr marL="685800" indent="-228600">
              <a:lnSpc>
                <a:spcPct val="100000"/>
              </a:lnSpc>
              <a:buFont typeface="Wingdings" panose="05000000000000000000" pitchFamily="2" charset="2"/>
              <a:buChar char="§"/>
            </a:pPr>
            <a:r>
              <a:rPr lang="en-US" dirty="0"/>
              <a:t>Committee/officers reports</a:t>
            </a:r>
          </a:p>
          <a:p>
            <a:pPr marL="685800" indent="-228600">
              <a:lnSpc>
                <a:spcPct val="100000"/>
              </a:lnSpc>
              <a:buFont typeface="Wingdings" panose="05000000000000000000" pitchFamily="2" charset="2"/>
              <a:buChar char="§"/>
            </a:pPr>
            <a:r>
              <a:rPr lang="en-US" dirty="0"/>
              <a:t>Other pertinent documents</a:t>
            </a:r>
          </a:p>
          <a:p>
            <a:pPr marL="228600" indent="-228600">
              <a:lnSpc>
                <a:spcPct val="200000"/>
              </a:lnSpc>
              <a:buFont typeface="Arial" panose="020B0604020202020204" pitchFamily="34" charset="0"/>
              <a:buChar char="•"/>
            </a:pPr>
            <a:r>
              <a:rPr lang="en-US" dirty="0"/>
              <a:t>Disseminate Board Packages</a:t>
            </a:r>
          </a:p>
        </p:txBody>
      </p:sp>
      <p:sp>
        <p:nvSpPr>
          <p:cNvPr id="4" name="Slide Number Placeholder 3">
            <a:extLst>
              <a:ext uri="{FF2B5EF4-FFF2-40B4-BE49-F238E27FC236}">
                <a16:creationId xmlns:a16="http://schemas.microsoft.com/office/drawing/2014/main" id="{29C05D31-326F-4F2F-8782-B2C5D5C7D0D9}"/>
              </a:ext>
            </a:extLst>
          </p:cNvPr>
          <p:cNvSpPr>
            <a:spLocks noGrp="1"/>
          </p:cNvSpPr>
          <p:nvPr>
            <p:ph type="sldNum" sz="quarter" idx="2"/>
          </p:nvPr>
        </p:nvSpPr>
        <p:spPr/>
        <p:txBody>
          <a:bodyPr/>
          <a:lstStyle/>
          <a:p>
            <a:fld id="{86CB4B4D-7CA3-9044-876B-883B54F8677D}" type="slidenum">
              <a:rPr lang="en-US" smtClean="0"/>
              <a:pPr/>
              <a:t>7</a:t>
            </a:fld>
            <a:endParaRPr lang="en-US"/>
          </a:p>
        </p:txBody>
      </p:sp>
    </p:spTree>
    <p:extLst>
      <p:ext uri="{BB962C8B-B14F-4D97-AF65-F5344CB8AC3E}">
        <p14:creationId xmlns:p14="http://schemas.microsoft.com/office/powerpoint/2010/main" val="40929872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28B9-E009-42E1-A893-092B975F9621}"/>
              </a:ext>
            </a:extLst>
          </p:cNvPr>
          <p:cNvSpPr>
            <a:spLocks noGrp="1"/>
          </p:cNvSpPr>
          <p:nvPr>
            <p:ph type="title"/>
          </p:nvPr>
        </p:nvSpPr>
        <p:spPr/>
        <p:txBody>
          <a:bodyPr>
            <a:normAutofit/>
          </a:bodyPr>
          <a:lstStyle/>
          <a:p>
            <a:r>
              <a:rPr lang="en-US" sz="2800" dirty="0"/>
              <a:t>Role of the Board Chair</a:t>
            </a:r>
          </a:p>
        </p:txBody>
      </p:sp>
      <p:sp>
        <p:nvSpPr>
          <p:cNvPr id="3" name="Text Placeholder 2">
            <a:extLst>
              <a:ext uri="{FF2B5EF4-FFF2-40B4-BE49-F238E27FC236}">
                <a16:creationId xmlns:a16="http://schemas.microsoft.com/office/drawing/2014/main" id="{42B22C7B-7194-46AC-A6F8-A082C9E3B2CC}"/>
              </a:ext>
            </a:extLst>
          </p:cNvPr>
          <p:cNvSpPr>
            <a:spLocks noGrp="1"/>
          </p:cNvSpPr>
          <p:nvPr>
            <p:ph type="body" idx="1"/>
          </p:nvPr>
        </p:nvSpPr>
        <p:spPr/>
        <p:txBody>
          <a:bodyPr/>
          <a:lstStyle/>
          <a:p>
            <a:pPr marL="228600" indent="-228600">
              <a:lnSpc>
                <a:spcPct val="100000"/>
              </a:lnSpc>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Facilitate discussion among board members/enforces parliamentary procedure / Robert’s Rules</a:t>
            </a:r>
          </a:p>
          <a:p>
            <a:pPr marL="228600" indent="-228600">
              <a:lnSpc>
                <a:spcPct val="200000"/>
              </a:lnSpc>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May refrain from offering substantive opinions</a:t>
            </a:r>
          </a:p>
          <a:p>
            <a:pPr marL="228600" indent="-228600">
              <a:lnSpc>
                <a:spcPct val="200000"/>
              </a:lnSpc>
              <a:buFont typeface="Arial" panose="020B0604020202020204" pitchFamily="34" charset="0"/>
              <a:buChar char="•"/>
            </a:pPr>
            <a:r>
              <a:rPr lang="en-US" sz="1800" dirty="0">
                <a:effectLst/>
                <a:ea typeface="Calibri" panose="020F0502020204030204" pitchFamily="34" charset="0"/>
                <a:cs typeface="DokChampa" panose="020B0604020202020204" pitchFamily="34" charset="-34"/>
              </a:rPr>
              <a:t>Commonly votes only if by ballot or if vote would change outcome or break a tie</a:t>
            </a:r>
          </a:p>
          <a:p>
            <a:pPr marL="285750" indent="-285750">
              <a:lnSpc>
                <a:spcPct val="150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36A222E-EA0B-43B3-AADD-8C303EC93770}"/>
              </a:ext>
            </a:extLst>
          </p:cNvPr>
          <p:cNvSpPr>
            <a:spLocks noGrp="1"/>
          </p:cNvSpPr>
          <p:nvPr>
            <p:ph type="sldNum" sz="quarter" idx="2"/>
          </p:nvPr>
        </p:nvSpPr>
        <p:spPr/>
        <p:txBody>
          <a:bodyPr/>
          <a:lstStyle/>
          <a:p>
            <a:fld id="{86CB4B4D-7CA3-9044-876B-883B54F8677D}" type="slidenum">
              <a:rPr lang="en-US" smtClean="0"/>
              <a:pPr/>
              <a:t>8</a:t>
            </a:fld>
            <a:endParaRPr lang="en-US"/>
          </a:p>
        </p:txBody>
      </p:sp>
    </p:spTree>
    <p:extLst>
      <p:ext uri="{BB962C8B-B14F-4D97-AF65-F5344CB8AC3E}">
        <p14:creationId xmlns:p14="http://schemas.microsoft.com/office/powerpoint/2010/main" val="5854419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FAA0-D5B8-4746-BDC7-94CBC0F86A81}"/>
              </a:ext>
            </a:extLst>
          </p:cNvPr>
          <p:cNvSpPr>
            <a:spLocks noGrp="1"/>
          </p:cNvSpPr>
          <p:nvPr>
            <p:ph type="title"/>
          </p:nvPr>
        </p:nvSpPr>
        <p:spPr/>
        <p:txBody>
          <a:bodyPr>
            <a:normAutofit/>
          </a:bodyPr>
          <a:lstStyle/>
          <a:p>
            <a:r>
              <a:rPr lang="en-US" sz="2800" dirty="0"/>
              <a:t>Typical Order of Board Meeting</a:t>
            </a:r>
          </a:p>
        </p:txBody>
      </p:sp>
      <p:sp>
        <p:nvSpPr>
          <p:cNvPr id="4" name="Slide Number Placeholder 3">
            <a:extLst>
              <a:ext uri="{FF2B5EF4-FFF2-40B4-BE49-F238E27FC236}">
                <a16:creationId xmlns:a16="http://schemas.microsoft.com/office/drawing/2014/main" id="{0165D99D-AA31-4FCC-B472-6BA8C4342000}"/>
              </a:ext>
            </a:extLst>
          </p:cNvPr>
          <p:cNvSpPr>
            <a:spLocks noGrp="1"/>
          </p:cNvSpPr>
          <p:nvPr>
            <p:ph type="sldNum" sz="quarter" idx="2"/>
          </p:nvPr>
        </p:nvSpPr>
        <p:spPr/>
        <p:txBody>
          <a:bodyPr/>
          <a:lstStyle/>
          <a:p>
            <a:fld id="{86CB4B4D-7CA3-9044-876B-883B54F8677D}" type="slidenum">
              <a:rPr lang="en-US" smtClean="0"/>
              <a:pPr/>
              <a:t>9</a:t>
            </a:fld>
            <a:endParaRPr lang="en-US"/>
          </a:p>
        </p:txBody>
      </p:sp>
      <p:grpSp>
        <p:nvGrpSpPr>
          <p:cNvPr id="11" name="Group 10">
            <a:extLst>
              <a:ext uri="{FF2B5EF4-FFF2-40B4-BE49-F238E27FC236}">
                <a16:creationId xmlns:a16="http://schemas.microsoft.com/office/drawing/2014/main" id="{30D8C56F-9159-4B3C-8616-2D5D76C8266E}"/>
              </a:ext>
            </a:extLst>
          </p:cNvPr>
          <p:cNvGrpSpPr/>
          <p:nvPr/>
        </p:nvGrpSpPr>
        <p:grpSpPr>
          <a:xfrm>
            <a:off x="1391355" y="967040"/>
            <a:ext cx="6786159" cy="4789896"/>
            <a:chOff x="1391355" y="967040"/>
            <a:chExt cx="6786159" cy="4789896"/>
          </a:xfrm>
        </p:grpSpPr>
        <p:sp>
          <p:nvSpPr>
            <p:cNvPr id="8" name="TextBox 7">
              <a:extLst>
                <a:ext uri="{FF2B5EF4-FFF2-40B4-BE49-F238E27FC236}">
                  <a16:creationId xmlns:a16="http://schemas.microsoft.com/office/drawing/2014/main" id="{696D772E-0C48-4855-9E74-3C1729D8D9A5}"/>
                </a:ext>
              </a:extLst>
            </p:cNvPr>
            <p:cNvSpPr txBox="1"/>
            <p:nvPr/>
          </p:nvSpPr>
          <p:spPr>
            <a:xfrm flipH="1">
              <a:off x="1391355" y="992275"/>
              <a:ext cx="2971735" cy="42934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28600" marR="0" indent="-228600" algn="l" defTabSz="914400" rtl="0" fontAlgn="auto" latinLnBrk="0" hangingPunct="0">
                <a:lnSpc>
                  <a:spcPct val="200000"/>
                </a:lnSpc>
                <a:spcBef>
                  <a:spcPts val="0"/>
                </a:spcBef>
                <a:spcAft>
                  <a:spcPts val="0"/>
                </a:spcAft>
                <a:buClrTx/>
                <a:buSzTx/>
                <a:buFont typeface="+mj-lt"/>
                <a:buAutoNum type="arabicPeriod"/>
                <a:tabLst/>
              </a:pPr>
              <a:r>
                <a:rPr kumimoji="0" lang="en-US" sz="1800" b="0" i="0" u="none" strike="noStrike" cap="none" spc="0" normalizeH="0" baseline="0" dirty="0">
                  <a:ln>
                    <a:noFill/>
                  </a:ln>
                  <a:solidFill>
                    <a:schemeClr val="bg1"/>
                  </a:solidFill>
                  <a:effectLst/>
                  <a:uFillTx/>
                  <a:latin typeface="+mj-lt"/>
                  <a:ea typeface="Arial"/>
                  <a:cs typeface="Arial"/>
                  <a:sym typeface="Arial"/>
                </a:rPr>
                <a:t>Call to order</a:t>
              </a:r>
            </a:p>
            <a:p>
              <a:pPr marL="228600" marR="0" indent="-228600" algn="l" defTabSz="914400" rtl="0" fontAlgn="auto" latinLnBrk="0" hangingPunct="0">
                <a:lnSpc>
                  <a:spcPct val="200000"/>
                </a:lnSpc>
                <a:spcBef>
                  <a:spcPts val="0"/>
                </a:spcBef>
                <a:spcAft>
                  <a:spcPts val="0"/>
                </a:spcAft>
                <a:buClrTx/>
                <a:buSzTx/>
                <a:buFont typeface="+mj-lt"/>
                <a:buAutoNum type="arabicPeriod"/>
                <a:tabLst/>
              </a:pPr>
              <a:r>
                <a:rPr lang="en-US" dirty="0">
                  <a:solidFill>
                    <a:schemeClr val="bg1"/>
                  </a:solidFill>
                  <a:latin typeface="+mj-lt"/>
                </a:rPr>
                <a:t>Recognize a quorum</a:t>
              </a:r>
            </a:p>
            <a:p>
              <a:pPr marL="228600" indent="-228600">
                <a:lnSpc>
                  <a:spcPct val="200000"/>
                </a:lnSpc>
                <a:buFont typeface="+mj-lt"/>
                <a:buAutoNum type="arabicPeriod"/>
              </a:pPr>
              <a:r>
                <a:rPr lang="en-US" sz="1800" dirty="0">
                  <a:solidFill>
                    <a:schemeClr val="bg1"/>
                  </a:solidFill>
                  <a:effectLst/>
                  <a:latin typeface="+mj-lt"/>
                  <a:ea typeface="Calibri" panose="020F0502020204030204" pitchFamily="34" charset="0"/>
                  <a:cs typeface="Times New Roman" panose="02020603050405020304" pitchFamily="18" charset="0"/>
                </a:rPr>
                <a:t>Approval of agenda</a:t>
              </a:r>
            </a:p>
            <a:p>
              <a:pPr marL="228600" indent="-228600">
                <a:lnSpc>
                  <a:spcPct val="200000"/>
                </a:lnSpc>
                <a:buFont typeface="+mj-lt"/>
                <a:buAutoNum type="arabicPeriod"/>
              </a:pPr>
              <a:r>
                <a:rPr lang="en-US" sz="1800" dirty="0">
                  <a:solidFill>
                    <a:schemeClr val="bg1"/>
                  </a:solidFill>
                  <a:effectLst/>
                  <a:latin typeface="+mj-lt"/>
                  <a:ea typeface="Calibri" panose="020F0502020204030204" pitchFamily="34" charset="0"/>
                  <a:cs typeface="Times New Roman" panose="02020603050405020304" pitchFamily="18" charset="0"/>
                </a:rPr>
                <a:t>Approval of minutes</a:t>
              </a:r>
            </a:p>
            <a:p>
              <a:pPr marL="228600" indent="-228600">
                <a:lnSpc>
                  <a:spcPct val="200000"/>
                </a:lnSpc>
                <a:buFont typeface="+mj-lt"/>
                <a:buAutoNum type="arabicPeriod"/>
              </a:pPr>
              <a:r>
                <a:rPr lang="en-US" sz="1800" dirty="0">
                  <a:solidFill>
                    <a:schemeClr val="bg1"/>
                  </a:solidFill>
                  <a:effectLst/>
                  <a:latin typeface="+mj-lt"/>
                  <a:ea typeface="Calibri" panose="020F0502020204030204" pitchFamily="34" charset="0"/>
                  <a:cs typeface="Times New Roman" panose="02020603050405020304" pitchFamily="18" charset="0"/>
                </a:rPr>
                <a:t>CEO report</a:t>
              </a:r>
            </a:p>
            <a:p>
              <a:pPr marL="228600" indent="-228600">
                <a:lnSpc>
                  <a:spcPct val="200000"/>
                </a:lnSpc>
                <a:buFont typeface="+mj-lt"/>
                <a:buAutoNum type="arabicPeriod"/>
              </a:pPr>
              <a:r>
                <a:rPr lang="en-US" sz="1800" dirty="0">
                  <a:solidFill>
                    <a:schemeClr val="bg1"/>
                  </a:solidFill>
                  <a:effectLst/>
                  <a:latin typeface="+mj-lt"/>
                  <a:ea typeface="Calibri" panose="020F0502020204030204" pitchFamily="34" charset="0"/>
                  <a:cs typeface="Times New Roman" panose="02020603050405020304" pitchFamily="18" charset="0"/>
                </a:rPr>
                <a:t>Financial report</a:t>
              </a:r>
            </a:p>
            <a:p>
              <a:pPr marL="228600" indent="-228600">
                <a:lnSpc>
                  <a:spcPct val="200000"/>
                </a:lnSpc>
                <a:buFont typeface="+mj-lt"/>
                <a:buAutoNum type="arabicPeriod"/>
              </a:pPr>
              <a:r>
                <a:rPr lang="en-US" sz="1800" dirty="0">
                  <a:solidFill>
                    <a:schemeClr val="bg1"/>
                  </a:solidFill>
                  <a:effectLst/>
                  <a:latin typeface="+mj-lt"/>
                  <a:ea typeface="Calibri" panose="020F0502020204030204" pitchFamily="34" charset="0"/>
                  <a:cs typeface="Times New Roman" panose="02020603050405020304" pitchFamily="18" charset="0"/>
                </a:rPr>
                <a:t>Committee reports</a:t>
              </a:r>
            </a:p>
            <a:p>
              <a:pPr marL="342900" marR="0" indent="-342900" algn="l" defTabSz="914400" rtl="0" fontAlgn="auto" latinLnBrk="0" hangingPunct="0">
                <a:lnSpc>
                  <a:spcPct val="150000"/>
                </a:lnSpc>
                <a:spcBef>
                  <a:spcPts val="0"/>
                </a:spcBef>
                <a:spcAft>
                  <a:spcPts val="0"/>
                </a:spcAft>
                <a:buClrTx/>
                <a:buSzTx/>
                <a:buFont typeface="+mj-lt"/>
                <a:buAutoNum type="arabicPeriod"/>
                <a:tabLst/>
              </a:pPr>
              <a:endParaRPr kumimoji="0" lang="en-US" sz="1800" b="0" i="0" u="none" strike="noStrike" cap="none" spc="0" normalizeH="0" baseline="0" dirty="0">
                <a:ln>
                  <a:noFill/>
                </a:ln>
                <a:solidFill>
                  <a:schemeClr val="bg1"/>
                </a:solidFill>
                <a:effectLst/>
                <a:uFillTx/>
                <a:latin typeface="+mj-lt"/>
                <a:ea typeface="Arial"/>
                <a:cs typeface="Arial"/>
                <a:sym typeface="Arial"/>
              </a:endParaRPr>
            </a:p>
          </p:txBody>
        </p:sp>
        <p:sp>
          <p:nvSpPr>
            <p:cNvPr id="9" name="TextBox 8">
              <a:extLst>
                <a:ext uri="{FF2B5EF4-FFF2-40B4-BE49-F238E27FC236}">
                  <a16:creationId xmlns:a16="http://schemas.microsoft.com/office/drawing/2014/main" id="{11AD1EFD-D9AF-4676-8619-ACE53A1C4A28}"/>
                </a:ext>
              </a:extLst>
            </p:cNvPr>
            <p:cNvSpPr txBox="1"/>
            <p:nvPr/>
          </p:nvSpPr>
          <p:spPr>
            <a:xfrm flipH="1">
              <a:off x="4829704" y="967040"/>
              <a:ext cx="3347810" cy="47898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365760" marR="0" lvl="0" indent="-365760">
                <a:lnSpc>
                  <a:spcPct val="200000"/>
                </a:lnSpc>
                <a:spcBef>
                  <a:spcPts val="0"/>
                </a:spcBef>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Old business</a:t>
              </a:r>
            </a:p>
            <a:p>
              <a:pPr marL="365760" indent="-365760">
                <a:lnSpc>
                  <a:spcPct val="200000"/>
                </a:lnSpc>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New business</a:t>
              </a:r>
            </a:p>
            <a:p>
              <a:pPr marL="365760" indent="-365760">
                <a:lnSpc>
                  <a:spcPct val="200000"/>
                </a:lnSpc>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Other business</a:t>
              </a:r>
            </a:p>
            <a:p>
              <a:pPr marL="365760" indent="-365760">
                <a:lnSpc>
                  <a:spcPct val="200000"/>
                </a:lnSpc>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Confirm next meeting date</a:t>
              </a:r>
            </a:p>
            <a:p>
              <a:pPr marL="365760" indent="-365760">
                <a:lnSpc>
                  <a:spcPct val="200000"/>
                </a:lnSpc>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Executive sessions</a:t>
              </a:r>
            </a:p>
            <a:p>
              <a:pPr marL="365760" indent="-365760">
                <a:lnSpc>
                  <a:spcPct val="200000"/>
                </a:lnSpc>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Adjournment </a:t>
              </a:r>
            </a:p>
            <a:p>
              <a:pPr marL="365760" indent="-365760">
                <a:lnSpc>
                  <a:spcPct val="200000"/>
                </a:lnSpc>
                <a:buFont typeface="+mj-lt"/>
                <a:buAutoNum type="arabicPeriod" startAt="8"/>
              </a:pPr>
              <a:r>
                <a:rPr lang="en-US" sz="1800" dirty="0">
                  <a:solidFill>
                    <a:schemeClr val="bg1"/>
                  </a:solidFill>
                  <a:effectLst/>
                  <a:latin typeface="+mj-lt"/>
                  <a:ea typeface="Calibri" panose="020F0502020204030204" pitchFamily="34" charset="0"/>
                  <a:cs typeface="Times New Roman" panose="02020603050405020304" pitchFamily="18" charset="0"/>
                </a:rPr>
                <a:t>Post-meeting</a:t>
              </a:r>
            </a:p>
            <a:p>
              <a:pPr marL="342900" indent="-342900">
                <a:lnSpc>
                  <a:spcPct val="107000"/>
                </a:lnSpc>
                <a:spcAft>
                  <a:spcPts val="800"/>
                </a:spcAft>
                <a:buFont typeface="+mj-lt"/>
                <a:buAutoNum type="arabicPeriod" startAt="8"/>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8"/>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8219100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2314</TotalTime>
  <Words>2786</Words>
  <Application>Microsoft Office PowerPoint</Application>
  <PresentationFormat>Custom</PresentationFormat>
  <Paragraphs>308</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Georgia</vt:lpstr>
      <vt:lpstr>Gotham Book</vt:lpstr>
      <vt:lpstr>Helvetica</vt:lpstr>
      <vt:lpstr>Helvetica Neue</vt:lpstr>
      <vt:lpstr>Wingdings</vt:lpstr>
      <vt:lpstr>Office Theme</vt:lpstr>
      <vt:lpstr>Custom Design</vt:lpstr>
      <vt:lpstr>PowerPoint Presentation</vt:lpstr>
      <vt:lpstr>About this Webinar</vt:lpstr>
      <vt:lpstr>Bare Bone Board Basics - for the Private Company</vt:lpstr>
      <vt:lpstr>Disclaimer</vt:lpstr>
      <vt:lpstr>Webinar Faculty</vt:lpstr>
      <vt:lpstr>Types of Board Meetings</vt:lpstr>
      <vt:lpstr>Pre-Meeting Preparation</vt:lpstr>
      <vt:lpstr>Role of the Board Chair</vt:lpstr>
      <vt:lpstr>Typical Order of Board Meeting</vt:lpstr>
      <vt:lpstr>What’s with all the Business?</vt:lpstr>
      <vt:lpstr>Who’s in the Room?</vt:lpstr>
      <vt:lpstr>What Happens Between Meetings?</vt:lpstr>
      <vt:lpstr>Hypo #1: Jerry, Kramer, Elaine &amp; George (New Board)</vt:lpstr>
      <vt:lpstr>Hypo #2: Rachel, Monica, Chandler, Ross &amp; Joey (All is Not Well)</vt:lpstr>
      <vt:lpstr>Disinterestedness v. Independence </vt:lpstr>
      <vt:lpstr>The Significance of Disinterestedness &amp; Independence </vt:lpstr>
      <vt:lpstr>Revlon</vt:lpstr>
      <vt:lpstr>Hypo #3: Will, Carlton, Philip, Vivian, Hilary &amp; Ashley Banks (The Offer)</vt:lpstr>
      <vt:lpstr>Caremark</vt:lpstr>
      <vt:lpstr>Hypo #4: Stan, Kyle, Lola, Bebe &amp; Kenny (The Incident) </vt:lpstr>
      <vt:lpstr>About the Faculty</vt:lpstr>
      <vt:lpstr>Jonathan Friedland </vt:lpstr>
      <vt:lpstr>Allan Grafman</vt:lpstr>
      <vt:lpstr>Bob Lerner</vt:lpstr>
      <vt:lpstr>James Mitchell</vt:lpstr>
      <vt:lpstr>Kathleen Murray</vt:lpstr>
      <vt:lpstr>About the Co-Producers</vt:lpstr>
      <vt:lpstr> About Private Directors Association® </vt:lpstr>
      <vt:lpstr>The Co-Producing Chapters </vt:lpstr>
      <vt:lpstr>About Executive Forum </vt:lpstr>
      <vt:lpstr>About Financial Poise™ </vt:lpstr>
      <vt:lpstr>Additional Information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Hajar Jouglaf</cp:lastModifiedBy>
  <cp:revision>104</cp:revision>
  <dcterms:modified xsi:type="dcterms:W3CDTF">2022-03-30T18:07:51Z</dcterms:modified>
</cp:coreProperties>
</file>